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slides/slide40.xml" ContentType="application/vnd.openxmlformats-officedocument.presentationml.slide+xml"/>
  <Override PartName="/ppt/slideMasters/slideMaster1.xml" ContentType="application/vnd.openxmlformats-officedocument.presentationml.slideMaster+xml"/>
  <Override PartName="/ppt/slides/slide14.xml" ContentType="application/vnd.openxmlformats-officedocument.presentationml.slide+xml"/>
  <Override PartName="/ppt/theme/theme2.xml" ContentType="application/vnd.openxmlformats-officedocument.theme+xml"/>
  <Override PartName="/ppt/tableStyles.xml" ContentType="application/vnd.openxmlformats-officedocument.presentationml.tableStyles+xml"/>
  <Override PartName="/ppt/slides/slide39.xml" ContentType="application/vnd.openxmlformats-officedocument.presentationml.slide+xml"/>
  <Override PartName="/ppt/viewProps.xml" ContentType="application/vnd.openxmlformats-officedocument.presentationml.viewProps+xml"/>
  <Override PartName="/ppt/slides/slide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s/slide28.xml" ContentType="application/vnd.openxmlformats-officedocument.presentationml.slide+xml"/>
  <Override PartName="/ppt/theme/theme1.xml" ContentType="application/vnd.openxmlformats-officedocument.theme+xml"/>
  <Override PartName="/ppt/notesSlides/notesSlide3.xml" ContentType="application/vnd.openxmlformats-officedocument.presentationml.notesSlide+xml"/>
  <Override PartName="/ppt/slides/slide18.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5143500" type="screen16x9"/>
  <p:notesSz cx="51435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notesMaster" Target="notesMasters/notesMaster1.xml"/><Relationship Id="rId46" Type="http://schemas.openxmlformats.org/officeDocument/2006/relationships/presProps" Target="presProps.xml" /><Relationship Id="rId47" Type="http://schemas.openxmlformats.org/officeDocument/2006/relationships/tableStyles" Target="tableStyles.xml" /><Relationship Id="rId48"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4" name="Espace réservé de l'en-tête 1" hidden="0"/>
          <p:cNvSpPr>
            <a:spLocks noGrp="1"/>
          </p:cNvSpPr>
          <p:nvPr isPhoto="0" userDrawn="0">
            <p:ph type="hdr" sz="quarter" hasCustomPrompt="0"/>
          </p:nvPr>
        </p:nvSpPr>
        <p:spPr bwMode="auto">
          <a:xfrm>
            <a:off x="0" y="0"/>
            <a:ext cx="5688084" cy="370461"/>
          </a:xfrm>
          <a:prstGeom prst="rect">
            <a:avLst/>
          </a:prstGeom>
        </p:spPr>
        <p:txBody>
          <a:bodyPr vert="horz" lIns="125344" tIns="62672" rIns="125344" bIns="62672" rtlCol="0"/>
          <a:lstStyle>
            <a:lvl1pPr algn="l">
              <a:defRPr sz="1600"/>
            </a:lvl1pPr>
          </a:lstStyle>
          <a:p>
            <a:pPr>
              <a:defRPr/>
            </a:pPr>
            <a:endParaRPr lang="fr-FR"/>
          </a:p>
        </p:txBody>
      </p:sp>
      <p:sp>
        <p:nvSpPr>
          <p:cNvPr id="5" name="Espace réservé de la date 2" hidden="0"/>
          <p:cNvSpPr>
            <a:spLocks noGrp="1"/>
          </p:cNvSpPr>
          <p:nvPr isPhoto="0" userDrawn="0">
            <p:ph type="dt" idx="1" hasCustomPrompt="0"/>
          </p:nvPr>
        </p:nvSpPr>
        <p:spPr bwMode="auto">
          <a:xfrm>
            <a:off x="7434219" y="0"/>
            <a:ext cx="5688084" cy="370461"/>
          </a:xfrm>
          <a:prstGeom prst="rect">
            <a:avLst/>
          </a:prstGeom>
        </p:spPr>
        <p:txBody>
          <a:bodyPr vert="horz" lIns="125344" tIns="62672" rIns="125344" bIns="62672" rtlCol="0"/>
          <a:lstStyle>
            <a:lvl1pPr algn="r">
              <a:defRPr sz="1600"/>
            </a:lvl1pPr>
          </a:lstStyle>
          <a:p>
            <a:pPr>
              <a:defRPr/>
            </a:pPr>
            <a:fld id="{58B823B7-23C9-4033-9116-5DDE47F0288A}" type="datetimeFigureOut">
              <a:rPr lang="fr-FR"/>
              <a:t/>
            </a:fld>
            <a:endParaRPr lang="fr-FR"/>
          </a:p>
        </p:txBody>
      </p:sp>
      <p:sp>
        <p:nvSpPr>
          <p:cNvPr id="6" name="Espace réservé de l'image des diapositives 3" hidden="0"/>
          <p:cNvSpPr>
            <a:spLocks noChangeAspect="1" noGrp="1" noRot="1"/>
          </p:cNvSpPr>
          <p:nvPr isPhoto="0" userDrawn="0">
            <p:ph type="sldImg" idx="2" hasCustomPrompt="0"/>
          </p:nvPr>
        </p:nvSpPr>
        <p:spPr bwMode="auto">
          <a:xfrm>
            <a:off x="4349750" y="923925"/>
            <a:ext cx="4427538" cy="2490788"/>
          </a:xfrm>
          <a:prstGeom prst="rect">
            <a:avLst/>
          </a:prstGeom>
          <a:noFill/>
          <a:ln w="12700">
            <a:solidFill>
              <a:prstClr val="black"/>
            </a:solidFill>
          </a:ln>
        </p:spPr>
        <p:txBody>
          <a:bodyPr vert="horz" lIns="125344" tIns="62672" rIns="125344" bIns="62672" rtlCol="0" anchor="ctr"/>
          <a:lstStyle/>
          <a:p>
            <a:pPr>
              <a:defRPr/>
            </a:pPr>
            <a:endParaRPr lang="fr-FR"/>
          </a:p>
        </p:txBody>
      </p:sp>
      <p:sp>
        <p:nvSpPr>
          <p:cNvPr id="7" name="Espace réservé des notes 4" hidden="0"/>
          <p:cNvSpPr>
            <a:spLocks noGrp="1"/>
          </p:cNvSpPr>
          <p:nvPr isPhoto="0" userDrawn="0">
            <p:ph type="body" sz="quarter" idx="3" hasCustomPrompt="0"/>
          </p:nvPr>
        </p:nvSpPr>
        <p:spPr bwMode="auto">
          <a:xfrm>
            <a:off x="1312637" y="3553347"/>
            <a:ext cx="10501083" cy="2907283"/>
          </a:xfrm>
          <a:prstGeom prst="rect">
            <a:avLst/>
          </a:prstGeom>
        </p:spPr>
        <p:txBody>
          <a:bodyPr vert="horz" lIns="125344" tIns="62672" rIns="125344" bIns="62672"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hidden="0"/>
          <p:cNvSpPr>
            <a:spLocks noGrp="1"/>
          </p:cNvSpPr>
          <p:nvPr isPhoto="0" userDrawn="0">
            <p:ph type="ftr" sz="quarter" idx="4" hasCustomPrompt="0"/>
          </p:nvPr>
        </p:nvSpPr>
        <p:spPr bwMode="auto">
          <a:xfrm>
            <a:off x="0" y="7013117"/>
            <a:ext cx="5688084" cy="370460"/>
          </a:xfrm>
          <a:prstGeom prst="rect">
            <a:avLst/>
          </a:prstGeom>
        </p:spPr>
        <p:txBody>
          <a:bodyPr vert="horz" lIns="125344" tIns="62672" rIns="125344" bIns="62672" rtlCol="0" anchor="b"/>
          <a:lstStyle>
            <a:lvl1pPr algn="l">
              <a:defRPr sz="1600"/>
            </a:lvl1pPr>
          </a:lstStyle>
          <a:p>
            <a:pPr>
              <a:defRPr/>
            </a:pPr>
            <a:endParaRPr lang="fr-FR"/>
          </a:p>
        </p:txBody>
      </p:sp>
      <p:sp>
        <p:nvSpPr>
          <p:cNvPr id="9" name="Espace réservé du numéro de diapositive 6" hidden="0"/>
          <p:cNvSpPr>
            <a:spLocks noGrp="1"/>
          </p:cNvSpPr>
          <p:nvPr isPhoto="0" userDrawn="0">
            <p:ph type="sldNum" sz="quarter" idx="5" hasCustomPrompt="0"/>
          </p:nvPr>
        </p:nvSpPr>
        <p:spPr bwMode="auto">
          <a:xfrm>
            <a:off x="7434219" y="7013117"/>
            <a:ext cx="5688084" cy="370460"/>
          </a:xfrm>
          <a:prstGeom prst="rect">
            <a:avLst/>
          </a:prstGeom>
        </p:spPr>
        <p:txBody>
          <a:bodyPr vert="horz" lIns="125344" tIns="62672" rIns="125344" bIns="62672" rtlCol="0" anchor="b"/>
          <a:lstStyle>
            <a:lvl1pPr algn="r">
              <a:defRPr sz="1600"/>
            </a:lvl1pPr>
          </a:lstStyle>
          <a:p>
            <a:pPr>
              <a:defRPr/>
            </a:pPr>
            <a:fld id="{89984DFD-F434-43C6-A834-C7D12CD40F8A}" type="slidenum">
              <a:rPr lang="fr-FR"/>
              <a:t/>
            </a:fld>
            <a:endParaRPr lang="fr-FR"/>
          </a:p>
        </p:txBody>
      </p:sp>
    </p:spTree>
  </p:cSld>
  <p:clrMap accent1="accent1" accent2="accent2" accent3="accent3" accent4="accent4" accent5="accent5" accent6="accent6" bg1="lt1" bg2="lt2" folHlink="folHlink" hlink="hlink" tx1="dk1" tx2="dk2"/>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 Id="rId3" Type="http://schemas.openxmlformats.org/officeDocument/2006/relationships/hyperlink" Target="https://cache.media.enseignementsup-recherche.gouv.fr/file/Recherche/74/2/LPPR_2021_03_doss_rec_A4_01_1402742.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fr-FR" sz="1100" b="1">
                <a:solidFill>
                  <a:srgbClr val="C00000"/>
                </a:solidFill>
                <a:latin typeface="Arial"/>
                <a:ea typeface="Arial"/>
                <a:cs typeface="Arial"/>
              </a:rPr>
              <a:t>Pourquoi ? Enjeux économiques </a:t>
            </a:r>
            <a:endParaRPr sz="1100">
              <a:latin typeface="Arial"/>
              <a:ea typeface="Arial"/>
              <a:cs typeface="Arial"/>
            </a:endParaRPr>
          </a:p>
          <a:p>
            <a:pPr>
              <a:defRPr/>
            </a:pPr>
            <a:r>
              <a:rPr lang="fr-FR" sz="1100">
                <a:latin typeface="Arial"/>
                <a:ea typeface="Arial"/>
                <a:cs typeface="Arial"/>
              </a:rPr>
              <a:t>- Chercheurs créent la recherche en leur sein, sont rémunérés par eux mais les résultats publiés de ces recherches leur échappent le plus souvent (revues scientifiques)</a:t>
            </a:r>
            <a:endParaRPr sz="1100">
              <a:latin typeface="Arial"/>
              <a:ea typeface="Arial"/>
              <a:cs typeface="Arial"/>
            </a:endParaRPr>
          </a:p>
          <a:p>
            <a:pPr>
              <a:defRPr/>
            </a:pPr>
            <a:r>
              <a:rPr lang="fr-FR" sz="1100">
                <a:latin typeface="Arial"/>
                <a:ea typeface="Arial"/>
                <a:cs typeface="Arial"/>
              </a:rPr>
              <a:t>=&gt; Coût exponentiel des abonnements aux revues pour les bibliothèques de ces établissements </a:t>
            </a:r>
            <a:endParaRPr sz="1100">
              <a:latin typeface="Arial"/>
              <a:ea typeface="Arial"/>
              <a:cs typeface="Arial"/>
            </a:endParaRPr>
          </a:p>
          <a:p>
            <a:pPr marL="200734" indent="-200734">
              <a:buFont typeface="Symbol"/>
              <a:buChar char="Þ"/>
              <a:defRPr/>
            </a:pPr>
            <a:r>
              <a:rPr lang="fr-FR" sz="1100">
                <a:latin typeface="Arial"/>
                <a:ea typeface="Arial"/>
                <a:cs typeface="Arial"/>
              </a:rPr>
              <a:t>Accès aux résultats mais paiement de frais de publication (« voie dorée »)</a:t>
            </a:r>
            <a:endParaRPr sz="1100">
              <a:latin typeface="Arial"/>
              <a:ea typeface="Arial"/>
              <a:cs typeface="Arial"/>
            </a:endParaRPr>
          </a:p>
          <a:p>
            <a:pPr>
              <a:defRPr/>
            </a:pPr>
            <a:endParaRPr sz="1100">
              <a:latin typeface="Arial"/>
              <a:ea typeface="Arial"/>
              <a:cs typeface="Arial"/>
            </a:endParaRPr>
          </a:p>
        </p:txBody>
      </p:sp>
      <p:sp>
        <p:nvSpPr>
          <p:cNvPr id="6" name="Slide Number Placeholder 3" hidden="0"/>
          <p:cNvSpPr>
            <a:spLocks noGrp="1"/>
          </p:cNvSpPr>
          <p:nvPr isPhoto="0" userDrawn="0">
            <p:ph type="sldNum" sz="quarter" idx="10" hasCustomPrompt="0"/>
          </p:nvPr>
        </p:nvSpPr>
        <p:spPr bwMode="auto"/>
        <p:txBody>
          <a:bodyPr/>
          <a:lstStyle/>
          <a:p>
            <a:pPr defTabSz="1070580">
              <a:defRPr/>
            </a:pPr>
            <a:endParaRPr sz="1300">
              <a:solidFill>
                <a:prstClr val="black"/>
              </a:solidFill>
              <a:latin typeface="Calibri"/>
              <a:cs typeface="Arial"/>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defTabSz="802935">
              <a:defRPr/>
            </a:pPr>
            <a:r>
              <a:rPr lang="fr-FR" sz="1400" b="1"/>
              <a:t>Principes FAIR : Findable, Accessible, Interoperable, Reusable)</a:t>
            </a:r>
            <a:endParaRPr/>
          </a:p>
          <a:p>
            <a:pPr defTabSz="802935">
              <a:defRPr/>
            </a:pPr>
            <a:r>
              <a:rPr lang="fr-FR" sz="1400" b="1"/>
              <a:t>Loi « </a:t>
            </a:r>
            <a:r>
              <a:rPr lang="fr-FR" sz="1400" b="1" i="1"/>
              <a:t>République numérique »</a:t>
            </a:r>
            <a:r>
              <a:rPr lang="fr-FR" sz="1400" b="1"/>
              <a:t> du 2016 (Loi Lemaire) </a:t>
            </a:r>
            <a:r>
              <a:rPr lang="fr-FR" sz="1400"/>
              <a:t>: </a:t>
            </a:r>
            <a:br>
              <a:rPr lang="fr-FR" sz="1400"/>
            </a:br>
            <a:r>
              <a:rPr lang="fr-FR" sz="1400"/>
              <a:t>Donne le droit aux chercheurs de France de diffuser leurs articles dans une archive ouverte. Principe « d’Open Data par défaut » pour les établissement relevant du ministre chargé de l’enseignement supérieur et de la recherche. Ouverture des données scientifiques effectuées sur fonds publics (open data)</a:t>
            </a:r>
            <a:endParaRPr/>
          </a:p>
          <a:p>
            <a:pPr marL="0" marR="0" lvl="0" indent="0" algn="l" defTabSz="914400">
              <a:lnSpc>
                <a:spcPct val="100000"/>
              </a:lnSpc>
              <a:spcBef>
                <a:spcPts val="0"/>
              </a:spcBef>
              <a:spcAft>
                <a:spcPts val="0"/>
              </a:spcAft>
              <a:buClrTx/>
              <a:buSzTx/>
              <a:buFontTx/>
              <a:buNone/>
              <a:defRPr/>
            </a:pPr>
            <a:r>
              <a:rPr lang="fr-FR" sz="1400"/>
              <a:t>Europe : </a:t>
            </a:r>
            <a:r>
              <a:rPr lang="fr-FR" sz="1400" b="0" i="0" u="none" strike="noStrike" cap="none" spc="0">
                <a:solidFill>
                  <a:schemeClr val="tx1"/>
                </a:solidFill>
                <a:latin typeface="+mn-lt"/>
                <a:ea typeface="+mn-ea"/>
                <a:cs typeface="+mn-cs"/>
              </a:rPr>
              <a:t>Recommandation (UE) 2018 de la Commission  relative à l'accès aux informations scientifiques et à leur conservation : </a:t>
            </a:r>
            <a:endParaRPr sz="1400"/>
          </a:p>
          <a:p>
            <a:pPr>
              <a:defRPr/>
            </a:pPr>
            <a:r>
              <a:rPr lang="fr-FR" sz="1400" b="0" i="0" u="none" strike="noStrike" cap="none" spc="0">
                <a:solidFill>
                  <a:schemeClr val="tx1"/>
                </a:solidFill>
                <a:latin typeface="+mn-lt"/>
                <a:ea typeface="+mn-ea"/>
                <a:cs typeface="+mn-cs"/>
              </a:rPr>
              <a:t>la communication intitulée «Stratégie pour un marché unique numérique en Europe» soulignait l'importance de la diffusion des données en tant que </a:t>
            </a:r>
            <a:r>
              <a:rPr lang="fr-FR" sz="1400" b="1" i="0" u="none" strike="noStrike" cap="none" spc="0">
                <a:solidFill>
                  <a:schemeClr val="tx1"/>
                </a:solidFill>
                <a:latin typeface="+mn-lt"/>
                <a:ea typeface="+mn-ea"/>
                <a:cs typeface="+mn-cs"/>
              </a:rPr>
              <a:t>catalyseur de croissance économique, d'innovation et de conversion au numérique dans tous les secteurs économiques, en particulier pour les petites et moyennes entreprises (et les start ups) et pour la société dans son ensemble.</a:t>
            </a:r>
            <a:endParaRPr sz="1400"/>
          </a:p>
          <a:p>
            <a:pPr defTabSz="802935">
              <a:defRPr/>
            </a:pPr>
            <a:r>
              <a:rPr lang="fr-FR" sz="1400" b="1">
                <a:solidFill>
                  <a:srgbClr val="0070C0"/>
                </a:solidFill>
                <a:latin typeface="Arial"/>
                <a:ea typeface="Arial"/>
                <a:cs typeface="Arial"/>
              </a:rPr>
              <a:t>CE : Programmes-cadres</a:t>
            </a:r>
            <a:endParaRPr/>
          </a:p>
          <a:p>
            <a:pPr>
              <a:defRPr/>
            </a:pPr>
            <a:r>
              <a:rPr lang="fr-FR" sz="1400" b="1">
                <a:solidFill>
                  <a:srgbClr val="0070C0"/>
                </a:solidFill>
                <a:latin typeface="Arial"/>
                <a:ea typeface="Arial"/>
                <a:cs typeface="Arial"/>
              </a:rPr>
              <a:t>=&gt; 7</a:t>
            </a:r>
            <a:r>
              <a:rPr lang="fr-FR" sz="1400" b="1" baseline="30000">
                <a:solidFill>
                  <a:srgbClr val="0070C0"/>
                </a:solidFill>
                <a:latin typeface="Arial"/>
                <a:ea typeface="Arial"/>
                <a:cs typeface="Arial"/>
              </a:rPr>
              <a:t>ème</a:t>
            </a:r>
            <a:r>
              <a:rPr lang="fr-FR" sz="1400" b="1">
                <a:solidFill>
                  <a:srgbClr val="0070C0"/>
                </a:solidFill>
                <a:latin typeface="Arial"/>
                <a:ea typeface="Arial"/>
                <a:cs typeface="Arial"/>
              </a:rPr>
              <a:t> PCRD </a:t>
            </a:r>
            <a:r>
              <a:rPr lang="fr-FR" sz="1400" b="0">
                <a:solidFill>
                  <a:srgbClr val="0070C0"/>
                </a:solidFill>
                <a:latin typeface="Arial"/>
                <a:ea typeface="Arial"/>
                <a:cs typeface="Arial"/>
              </a:rPr>
              <a:t>: </a:t>
            </a:r>
            <a:r>
              <a:rPr lang="fr-FR" sz="1400"/>
              <a:t>Les articles scientifiques rédigés par les bénéficiaires de subventions dans le cadre du PCRD, devront être enregistrés dans une bibliothèque en ligne, de deux manières possibles :</a:t>
            </a:r>
            <a:endParaRPr/>
          </a:p>
          <a:p>
            <a:pPr>
              <a:defRPr/>
            </a:pPr>
            <a:r>
              <a:rPr lang="fr-FR" sz="1400"/>
              <a:t>  "auto archivage" ou "accès vert" : les auteurs déposent les manuscrits de leurs articles (après revue par leurs pairs) ; l’accès est alors différé (par rapport à la publication initiale) d’une durée fonction du domaine (6 mois pour la santé, l’environnement ou l’énergie et jusqu’à 12 mois pour les sciences sociales et humaines) ;</a:t>
            </a:r>
            <a:endParaRPr/>
          </a:p>
          <a:p>
            <a:pPr defTabSz="802935">
              <a:defRPr/>
            </a:pPr>
            <a:r>
              <a:rPr lang="fr-FR" sz="1400" b="0">
                <a:solidFill>
                  <a:srgbClr val="0070C0"/>
                </a:solidFill>
                <a:latin typeface="Arial"/>
                <a:ea typeface="+mn-ea"/>
                <a:cs typeface="+mn-cs"/>
              </a:rPr>
              <a:t>https://www.village-justice.com/articles/acces-public-resultats-recherche,4641.html</a:t>
            </a:r>
            <a:endParaRPr lang="fr-FR" sz="1400" b="0">
              <a:solidFill>
                <a:srgbClr val="0070C0"/>
              </a:solidFill>
              <a:latin typeface="Arial"/>
              <a:ea typeface="Arial"/>
              <a:cs typeface="Arial"/>
            </a:endParaRPr>
          </a:p>
          <a:p>
            <a:pPr defTabSz="802935">
              <a:defRPr/>
            </a:pPr>
            <a:r>
              <a:rPr lang="fr-FR" sz="1400" b="1">
                <a:solidFill>
                  <a:srgbClr val="0070C0"/>
                </a:solidFill>
                <a:latin typeface="Arial"/>
                <a:ea typeface="Arial"/>
                <a:cs typeface="Arial"/>
              </a:rPr>
              <a:t>=&gt;</a:t>
            </a:r>
            <a:r>
              <a:rPr lang="fr-FR" sz="1400">
                <a:solidFill>
                  <a:srgbClr val="0070C0"/>
                </a:solidFill>
                <a:latin typeface="Arial"/>
                <a:ea typeface="Arial"/>
                <a:cs typeface="Arial"/>
              </a:rPr>
              <a:t> </a:t>
            </a:r>
            <a:r>
              <a:rPr lang="fr-FR" sz="1400" b="1">
                <a:solidFill>
                  <a:srgbClr val="0070C0"/>
                </a:solidFill>
                <a:latin typeface="Arial"/>
                <a:ea typeface="Arial"/>
                <a:cs typeface="Arial"/>
              </a:rPr>
              <a:t>Horizon 2020</a:t>
            </a:r>
            <a:r>
              <a:rPr lang="fr-FR" sz="1400">
                <a:solidFill>
                  <a:prstClr val="black"/>
                </a:solidFill>
                <a:latin typeface="Arial"/>
                <a:ea typeface="Arial"/>
                <a:cs typeface="Arial"/>
              </a:rPr>
              <a:t> (2014-2020)</a:t>
            </a:r>
            <a:endParaRPr sz="1400">
              <a:solidFill>
                <a:prstClr val="black"/>
              </a:solidFill>
              <a:latin typeface="Calibri"/>
              <a:cs typeface="Arial"/>
            </a:endParaRPr>
          </a:p>
          <a:p>
            <a:pPr defTabSz="802935">
              <a:defRPr/>
            </a:pPr>
            <a:r>
              <a:rPr lang="fr-FR" sz="1400">
                <a:solidFill>
                  <a:prstClr val="black"/>
                </a:solidFill>
                <a:latin typeface="Arial"/>
                <a:ea typeface="Arial"/>
                <a:cs typeface="Arial"/>
              </a:rPr>
              <a:t>Libre-accès aux publications ; Projet OpenAire (</a:t>
            </a:r>
            <a:r>
              <a:rPr lang="fr-FR" sz="1400"/>
              <a:t>Open access infrastructure for research in Europe -, infrastructure d’accès ouvert à un large éventail de publications scientifiques et de données de la recherche, rassemble 50 partenaires, de tous les pays de l’UE)</a:t>
            </a:r>
            <a:r>
              <a:rPr lang="fr-FR" sz="1400">
                <a:solidFill>
                  <a:prstClr val="black"/>
                </a:solidFill>
                <a:latin typeface="Arial"/>
                <a:ea typeface="Arial"/>
                <a:cs typeface="Arial"/>
              </a:rPr>
              <a:t> + entrepôt de données Zenodo</a:t>
            </a:r>
            <a:endParaRPr/>
          </a:p>
          <a:p>
            <a:pPr defTabSz="802935">
              <a:defRPr/>
            </a:pPr>
            <a:r>
              <a:rPr lang="fr-FR" sz="1400" b="1">
                <a:solidFill>
                  <a:srgbClr val="0070C0"/>
                </a:solidFill>
                <a:latin typeface="Arial"/>
                <a:ea typeface="Arial"/>
                <a:cs typeface="Arial"/>
              </a:rPr>
              <a:t>=&gt;</a:t>
            </a:r>
            <a:r>
              <a:rPr lang="fr-FR" sz="1400">
                <a:solidFill>
                  <a:srgbClr val="0070C0"/>
                </a:solidFill>
                <a:latin typeface="Arial"/>
                <a:ea typeface="Arial"/>
                <a:cs typeface="Arial"/>
              </a:rPr>
              <a:t> </a:t>
            </a:r>
            <a:r>
              <a:rPr lang="fr-FR" sz="1400" b="1">
                <a:solidFill>
                  <a:srgbClr val="0070C0"/>
                </a:solidFill>
                <a:latin typeface="Arial"/>
                <a:ea typeface="Arial"/>
                <a:cs typeface="Arial"/>
              </a:rPr>
              <a:t>Horizon Europe</a:t>
            </a:r>
            <a:r>
              <a:rPr lang="fr-FR" sz="1400">
                <a:solidFill>
                  <a:srgbClr val="0070C0"/>
                </a:solidFill>
                <a:latin typeface="Arial"/>
                <a:ea typeface="Arial"/>
                <a:cs typeface="Arial"/>
              </a:rPr>
              <a:t> </a:t>
            </a:r>
            <a:r>
              <a:rPr lang="fr-FR" sz="1400">
                <a:solidFill>
                  <a:prstClr val="black"/>
                </a:solidFill>
                <a:latin typeface="Arial"/>
                <a:ea typeface="Arial"/>
                <a:cs typeface="Arial"/>
              </a:rPr>
              <a:t>(2021-2027)</a:t>
            </a:r>
            <a:endParaRPr sz="1400">
              <a:solidFill>
                <a:prstClr val="black"/>
              </a:solidFill>
              <a:latin typeface="Arial"/>
              <a:cs typeface="Arial"/>
            </a:endParaRPr>
          </a:p>
          <a:p>
            <a:pPr defTabSz="802935">
              <a:defRPr/>
            </a:pPr>
            <a:r>
              <a:rPr lang="fr-FR" sz="1400">
                <a:solidFill>
                  <a:prstClr val="black"/>
                </a:solidFill>
                <a:latin typeface="Arial"/>
                <a:ea typeface="Arial"/>
                <a:cs typeface="Arial"/>
              </a:rPr>
              <a:t>Exiger un accès ouvert immédiat aux publications. </a:t>
            </a:r>
            <a:r>
              <a:rPr lang="fr-FR" sz="1400" b="1">
                <a:solidFill>
                  <a:srgbClr val="0070C0"/>
                </a:solidFill>
                <a:latin typeface="Arial"/>
                <a:ea typeface="Arial"/>
                <a:cs typeface="Arial"/>
              </a:rPr>
              <a:t>Ouverture des données promue sur la base du principe</a:t>
            </a:r>
            <a:r>
              <a:rPr lang="fr-FR" sz="1400">
                <a:solidFill>
                  <a:srgbClr val="0070C0"/>
                </a:solidFill>
                <a:latin typeface="Arial"/>
                <a:ea typeface="Arial"/>
                <a:cs typeface="Arial"/>
              </a:rPr>
              <a:t> </a:t>
            </a:r>
            <a:r>
              <a:rPr lang="fr-FR" sz="1400" b="1">
                <a:solidFill>
                  <a:srgbClr val="0070C0"/>
                </a:solidFill>
                <a:latin typeface="Arial"/>
                <a:ea typeface="Arial"/>
                <a:cs typeface="Arial"/>
              </a:rPr>
              <a:t>« aussi ouvert que possible, aussi fermé que nécessaire »</a:t>
            </a:r>
            <a:r>
              <a:rPr lang="fr-FR" sz="1400">
                <a:solidFill>
                  <a:prstClr val="black"/>
                </a:solidFill>
                <a:latin typeface="Arial"/>
                <a:ea typeface="Arial"/>
                <a:cs typeface="Arial"/>
              </a:rPr>
              <a:t>. Les données doivent être déposées dans un entrepôt de confiance et un identifiant persistant unique (tel qu'un DOI)doit leur être attribué.</a:t>
            </a:r>
            <a:endParaRPr/>
          </a:p>
          <a:p>
            <a:pPr defTabSz="802935">
              <a:defRPr/>
            </a:pPr>
            <a:r>
              <a:rPr lang="fr-FR" sz="1400" b="1">
                <a:solidFill>
                  <a:srgbClr val="0070C0"/>
                </a:solidFill>
                <a:latin typeface="Arial"/>
                <a:ea typeface="Arial"/>
                <a:cs typeface="Arial"/>
              </a:rPr>
              <a:t>FRANCE</a:t>
            </a:r>
            <a:endParaRPr/>
          </a:p>
          <a:p>
            <a:pPr defTabSz="802935">
              <a:defRPr/>
            </a:pPr>
            <a:r>
              <a:rPr lang="fr-FR" sz="1400" b="0" i="0" u="none" strike="noStrike" cap="none" spc="0">
                <a:solidFill>
                  <a:schemeClr val="tx1"/>
                </a:solidFill>
                <a:latin typeface="+mn-lt"/>
                <a:ea typeface="+mn-ea"/>
                <a:cs typeface="+mn-cs"/>
              </a:rPr>
              <a:t>"</a:t>
            </a:r>
            <a:r>
              <a:rPr lang="fr-FR" sz="1400" b="0" i="0" u="none" strike="noStrike" cap="none" spc="0">
                <a:solidFill>
                  <a:srgbClr val="000000"/>
                </a:solidFill>
                <a:latin typeface="Times New Roman"/>
                <a:ea typeface="Times New Roman"/>
                <a:cs typeface="Times New Roman"/>
              </a:rPr>
              <a:t>Comme tous les pays qui choisissent de renforcer leur investissement  dans la recherche publique, la France en attend, en retour, un  accroissement de la contribution de la science à la compétitivité des  entreprises - petites, moyennes et grandes - et à la création de valeur  et d'emplois. Si des progrès sensibles ont été réalisés au cours des dix  dernières années, notamment en matière de création de structures  innovantes, renforcer l'impact de la recherche et de l'enseignement  supérieur publics sur l'innovation, au service de la société et des  entreprises, reste une priorité majeure du Gouvernement. " (</a:t>
            </a:r>
            <a:r>
              <a:rPr lang="fr-FR" sz="1400" b="0" i="0" u="sng" strike="noStrike" cap="none" spc="0">
                <a:solidFill>
                  <a:schemeClr val="hlink"/>
                </a:solidFill>
                <a:latin typeface="+mn-lt"/>
                <a:ea typeface="+mn-ea"/>
                <a:cs typeface="+mn-cs"/>
                <a:hlinkClick r:id="rId3" tooltip="https://cache.media.enseignementsup-recherche.gouv.fr/file/Recherche/74/2/LPPR_2021_03_doss_rec_A4_01_1402742.pdf"/>
              </a:rPr>
              <a:t>la loi de programmation de la recherche</a:t>
            </a:r>
            <a:r>
              <a:rPr lang="fr-FR" sz="1400" b="0" i="0" u="none" strike="noStrike" cap="none" spc="0">
                <a:solidFill>
                  <a:schemeClr val="tx1"/>
                </a:solidFill>
                <a:latin typeface="+mn-lt"/>
                <a:ea typeface="+mn-ea"/>
                <a:cs typeface="+mn-cs"/>
              </a:rPr>
              <a:t>)</a:t>
            </a:r>
            <a:endParaRPr/>
          </a:p>
          <a:p>
            <a:pPr defTabSz="802935">
              <a:defRPr/>
            </a:pPr>
            <a:r>
              <a:rPr lang="fr-FR" sz="1400" b="1">
                <a:solidFill>
                  <a:srgbClr val="0070C0"/>
                </a:solidFill>
                <a:latin typeface="Arial"/>
                <a:ea typeface="Arial"/>
                <a:cs typeface="Arial"/>
              </a:rPr>
              <a:t>2013</a:t>
            </a:r>
            <a:r>
              <a:rPr lang="fr-FR" sz="1400">
                <a:solidFill>
                  <a:prstClr val="black"/>
                </a:solidFill>
                <a:latin typeface="Arial"/>
                <a:ea typeface="Arial"/>
                <a:cs typeface="Arial"/>
              </a:rPr>
              <a:t> : Article L112-1 du code de la recherche : </a:t>
            </a:r>
            <a:r>
              <a:rPr sz="1400">
                <a:solidFill>
                  <a:srgbClr val="000000"/>
                </a:solidFill>
                <a:latin typeface="Times New Roman"/>
                <a:ea typeface="Times New Roman"/>
                <a:cs typeface="Times New Roman"/>
              </a:rPr>
              <a:t>Le partage et la diffusion des connaissances scientifiques en donnant priorité aux formats libres d'accès</a:t>
            </a:r>
            <a:endParaRPr lang="fr-FR" sz="1400">
              <a:solidFill>
                <a:prstClr val="black"/>
              </a:solidFill>
              <a:latin typeface="Arial"/>
              <a:ea typeface="Arial"/>
              <a:cs typeface="Arial"/>
            </a:endParaRPr>
          </a:p>
          <a:p>
            <a:pPr defTabSz="802935">
              <a:defRPr/>
            </a:pPr>
            <a:r>
              <a:rPr lang="fr-FR" sz="1400" b="1">
                <a:solidFill>
                  <a:prstClr val="black"/>
                </a:solidFill>
                <a:latin typeface="Arial"/>
                <a:ea typeface="Arial"/>
                <a:cs typeface="Arial"/>
              </a:rPr>
              <a:t>1er PNSO  </a:t>
            </a:r>
            <a:r>
              <a:rPr lang="fr-FR" sz="1400">
                <a:solidFill>
                  <a:prstClr val="black"/>
                </a:solidFill>
                <a:latin typeface="Arial"/>
                <a:ea typeface="Arial"/>
                <a:cs typeface="Arial"/>
              </a:rPr>
              <a:t>Libre-accès aux publications. Création du </a:t>
            </a:r>
            <a:r>
              <a:rPr lang="fr-FR" sz="1400" b="1">
                <a:solidFill>
                  <a:srgbClr val="0070C0"/>
                </a:solidFill>
                <a:latin typeface="Arial"/>
                <a:ea typeface="Arial"/>
                <a:cs typeface="Arial"/>
              </a:rPr>
              <a:t>CoSO</a:t>
            </a:r>
            <a:endParaRPr/>
          </a:p>
          <a:p>
            <a:pPr defTabSz="802935">
              <a:defRPr/>
            </a:pPr>
            <a:r>
              <a:rPr lang="fr-FR" sz="1400"/>
              <a:t>« La France s’engage pour que les résultats de la recherche scientifique soient ouverts à tous, chercheurs, entreprises et citoyens, sans entrave, sans délai, sans paiement. »</a:t>
            </a:r>
            <a:endParaRPr sz="1400" b="1">
              <a:solidFill>
                <a:srgbClr val="0070C0"/>
              </a:solidFill>
              <a:latin typeface="Arial"/>
              <a:cs typeface="Arial"/>
            </a:endParaRPr>
          </a:p>
          <a:p>
            <a:pPr defTabSz="802935">
              <a:defRPr/>
            </a:pPr>
            <a:r>
              <a:rPr lang="fr-FR" sz="1400">
                <a:latin typeface="Arial"/>
                <a:ea typeface="Arial"/>
                <a:cs typeface="Arial"/>
              </a:rPr>
              <a:t>2ème Plan</a:t>
            </a:r>
            <a:r>
              <a:rPr lang="fr-FR" sz="1400" b="1">
                <a:solidFill>
                  <a:srgbClr val="88D1F1"/>
                </a:solidFill>
                <a:latin typeface="Arial"/>
                <a:ea typeface="Arial"/>
                <a:cs typeface="Arial"/>
              </a:rPr>
              <a:t> </a:t>
            </a:r>
            <a:r>
              <a:rPr lang="fr-FR" sz="1400">
                <a:solidFill>
                  <a:prstClr val="black"/>
                </a:solidFill>
                <a:latin typeface="Arial"/>
                <a:ea typeface="Arial"/>
                <a:cs typeface="Arial"/>
              </a:rPr>
              <a:t> "</a:t>
            </a:r>
            <a:r>
              <a:rPr lang="fr-FR" sz="1400" b="0" i="0" u="none" strike="noStrike" cap="none" spc="0">
                <a:solidFill>
                  <a:prstClr val="black"/>
                </a:solidFill>
                <a:latin typeface="Arial"/>
                <a:ea typeface="Arial"/>
                <a:cs typeface="Arial"/>
              </a:rPr>
              <a:t>Généraliser la science ouverte en France</a:t>
            </a:r>
            <a:r>
              <a:rPr lang="fr-FR" sz="1400">
                <a:solidFill>
                  <a:prstClr val="black"/>
                </a:solidFill>
                <a:latin typeface="Arial"/>
                <a:ea typeface="Arial"/>
                <a:cs typeface="Arial"/>
              </a:rPr>
              <a:t>" </a:t>
            </a:r>
            <a:endParaRPr/>
          </a:p>
          <a:p>
            <a:pPr>
              <a:defRPr/>
            </a:pPr>
            <a:r>
              <a:rPr sz="1200" b="0" i="0" u="none">
                <a:solidFill>
                  <a:srgbClr val="000000"/>
                </a:solidFill>
                <a:latin typeface="Times New Roman"/>
                <a:ea typeface="Times New Roman"/>
                <a:cs typeface="Times New Roman"/>
              </a:rPr>
              <a:t>Généraliser l'accès ouvert aux publications</a:t>
            </a:r>
            <a:endParaRPr/>
          </a:p>
          <a:p>
            <a:pPr>
              <a:defRPr/>
            </a:pPr>
            <a:r>
              <a:rPr sz="1200" b="0" i="0" u="none">
                <a:solidFill>
                  <a:srgbClr val="000000"/>
                </a:solidFill>
                <a:latin typeface="Times New Roman"/>
                <a:ea typeface="Times New Roman"/>
                <a:cs typeface="Times New Roman"/>
              </a:rPr>
              <a:t>Structurer, partager et ouvrir les données de la recherche</a:t>
            </a:r>
            <a:endParaRPr/>
          </a:p>
          <a:p>
            <a:pPr>
              <a:defRPr/>
            </a:pPr>
            <a:r>
              <a:rPr sz="1200" b="0" i="0" u="none">
                <a:solidFill>
                  <a:srgbClr val="000000"/>
                </a:solidFill>
                <a:latin typeface="Times New Roman"/>
                <a:ea typeface="Times New Roman"/>
                <a:cs typeface="Times New Roman"/>
              </a:rPr>
              <a:t>Ouvrir et promouvoir les codes sources produits par la recherche</a:t>
            </a:r>
            <a:endParaRPr/>
          </a:p>
          <a:p>
            <a:pPr defTabSz="802935">
              <a:defRPr/>
            </a:pPr>
            <a:r>
              <a:rPr sz="1200" b="0" i="0" u="none">
                <a:solidFill>
                  <a:srgbClr val="000000"/>
                </a:solidFill>
                <a:latin typeface="Times New Roman"/>
                <a:ea typeface="Times New Roman"/>
                <a:cs typeface="Times New Roman"/>
              </a:rPr>
              <a:t>Transformer les pratiques pour faire de la science ouverte le principe par défaut</a:t>
            </a:r>
            <a:endParaRPr/>
          </a:p>
          <a:p>
            <a:pPr defTabSz="802935">
              <a:defRPr/>
            </a:pPr>
            <a:r>
              <a:rPr lang="fr-FR" sz="1400" b="1">
                <a:solidFill>
                  <a:srgbClr val="0070C0"/>
                </a:solidFill>
                <a:latin typeface="Arial"/>
                <a:ea typeface="Arial"/>
                <a:cs typeface="Arial"/>
              </a:rPr>
              <a:t>         </a:t>
            </a:r>
            <a:r>
              <a:rPr lang="fr-FR" sz="1400">
                <a:solidFill>
                  <a:prstClr val="black"/>
                </a:solidFill>
                <a:latin typeface="Arial"/>
                <a:ea typeface="Arial"/>
                <a:cs typeface="Arial"/>
              </a:rPr>
              <a:t>: Décret n° 2021-1572 du 3 décembre 2021 […] sur l’intégrité scientifique dans les établissements publics de recherche.</a:t>
            </a:r>
            <a:endParaRPr sz="1400" b="1">
              <a:solidFill>
                <a:srgbClr val="88D1F1"/>
              </a:solidFill>
              <a:latin typeface="Arial"/>
              <a:cs typeface="Arial"/>
            </a:endParaRPr>
          </a:p>
          <a:p>
            <a:pPr defTabSz="802935">
              <a:defRPr/>
            </a:pPr>
            <a:r>
              <a:rPr lang="fr-FR" sz="1400" b="1">
                <a:solidFill>
                  <a:srgbClr val="0070C0"/>
                </a:solidFill>
                <a:latin typeface="Arial"/>
                <a:ea typeface="Arial"/>
                <a:cs typeface="Arial"/>
              </a:rPr>
              <a:t>=&gt;</a:t>
            </a:r>
            <a:r>
              <a:rPr lang="fr-FR" sz="1400">
                <a:solidFill>
                  <a:prstClr val="black"/>
                </a:solidFill>
                <a:latin typeface="Arial"/>
                <a:ea typeface="Arial"/>
                <a:cs typeface="Arial"/>
              </a:rPr>
              <a:t> Obligation de rédaction d’un PGD pour toute activité de recherche</a:t>
            </a:r>
            <a:endParaRPr sz="1400">
              <a:solidFill>
                <a:prstClr val="black"/>
              </a:solidFill>
              <a:latin typeface="Calibri"/>
              <a:cs typeface="Arial"/>
            </a:endParaRPr>
          </a:p>
          <a:p>
            <a:pPr>
              <a:defRPr/>
            </a:pPr>
            <a:r>
              <a:rPr lang="fr-FR" sz="1400" b="1">
                <a:solidFill>
                  <a:srgbClr val="0070C0"/>
                </a:solidFill>
                <a:latin typeface="Arial"/>
                <a:ea typeface="Arial"/>
                <a:cs typeface="Arial"/>
              </a:rPr>
              <a:t>=&gt;</a:t>
            </a:r>
            <a:r>
              <a:rPr lang="fr-FR" sz="1400">
                <a:solidFill>
                  <a:prstClr val="black"/>
                </a:solidFill>
                <a:latin typeface="Arial"/>
                <a:ea typeface="Arial"/>
                <a:cs typeface="Arial"/>
              </a:rPr>
              <a:t> Création de la plateforme nationale fédérée des données de la recherche : </a:t>
            </a:r>
            <a:r>
              <a:rPr lang="fr-FR" sz="1400" b="1">
                <a:solidFill>
                  <a:srgbClr val="0070C0"/>
                </a:solidFill>
                <a:latin typeface="Arial"/>
                <a:ea typeface="Arial"/>
                <a:cs typeface="Arial"/>
              </a:rPr>
              <a:t>recherche.data.gouv</a:t>
            </a:r>
            <a:endParaRPr sz="1400" b="1">
              <a:solidFill>
                <a:srgbClr val="0070C0"/>
              </a:solidFill>
              <a:latin typeface="Arial"/>
              <a:cs typeface="Arial"/>
            </a:endParaRPr>
          </a:p>
        </p:txBody>
      </p:sp>
      <p:sp>
        <p:nvSpPr>
          <p:cNvPr id="6" name="Slide Number Placeholder 3" hidden="0"/>
          <p:cNvSpPr>
            <a:spLocks noGrp="1"/>
          </p:cNvSpPr>
          <p:nvPr isPhoto="0" userDrawn="0">
            <p:ph type="sldNum" sz="quarter" idx="10" hasCustomPrompt="0"/>
          </p:nvPr>
        </p:nvSpPr>
        <p:spPr bwMode="auto"/>
        <p:txBody>
          <a:bodyPr/>
          <a:lstStyle/>
          <a:p>
            <a:pPr marL="0" marR="0" lvl="0" indent="0" algn="r" defTabSz="914400">
              <a:lnSpc>
                <a:spcPct val="100000"/>
              </a:lnSpc>
              <a:spcBef>
                <a:spcPts val="0"/>
              </a:spcBef>
              <a:spcAft>
                <a:spcPts val="0"/>
              </a:spcAft>
              <a:buClrTx/>
              <a:buSzTx/>
              <a:buFontTx/>
              <a:buNone/>
              <a:defRPr/>
            </a:pPr>
            <a:endParaRPr sz="1600" b="0" i="0" u="none" strike="noStrike" cap="none" spc="0">
              <a:ln>
                <a:noFill/>
              </a:ln>
              <a:solidFill>
                <a:prstClr val="black"/>
              </a:solidFill>
              <a:latin typeface="Calibri"/>
              <a:cs typeface="Arial"/>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endParaRPr lang="fr-FR"/>
          </a:p>
          <a:p>
            <a:pPr marL="0" marR="0" lvl="0" indent="0" algn="l" defTabSz="914400">
              <a:lnSpc>
                <a:spcPct val="100000"/>
              </a:lnSpc>
              <a:spcBef>
                <a:spcPts val="0"/>
              </a:spcBef>
              <a:spcAft>
                <a:spcPts val="0"/>
              </a:spcAft>
              <a:buClrTx/>
              <a:buSzTx/>
              <a:buFontTx/>
              <a:buNone/>
              <a:defRPr/>
            </a:pPr>
            <a:r>
              <a:rPr lang="fr-FR" b="1"/>
              <a:t>Plan national pour la science ouverte 2021-2024</a:t>
            </a:r>
            <a:br>
              <a:rPr lang="fr-FR" b="1"/>
            </a:br>
            <a:r>
              <a:rPr lang="fr-FR" sz="1200">
                <a:solidFill>
                  <a:schemeClr val="tx1"/>
                </a:solidFill>
                <a:latin typeface="+mn-lt"/>
                <a:ea typeface="+mn-ea"/>
                <a:cs typeface="+mn-cs"/>
              </a:rPr>
              <a:t>Construire la bibliodiversité &gt; Développer et soutenir des innovations éditoriales &gt; data paper</a:t>
            </a:r>
            <a:endParaRPr lang="fr-FR" b="1"/>
          </a:p>
          <a:p>
            <a:pPr>
              <a:defRPr/>
            </a:pPr>
            <a:endParaRPr lang="fr-FR"/>
          </a:p>
          <a:p>
            <a:pPr>
              <a:defRPr/>
            </a:pPr>
            <a:endParaRPr lang="fr-FR"/>
          </a:p>
          <a:p>
            <a:pPr>
              <a:defRPr/>
            </a:pPr>
            <a:r>
              <a:rPr lang="fr-FR"/>
              <a:t>DANS REVUE : </a:t>
            </a:r>
            <a:br>
              <a:rPr lang="fr-FR"/>
            </a:br>
            <a:r>
              <a:rPr lang="fr-FR" b="1"/>
              <a:t>Avantages</a:t>
            </a:r>
            <a:r>
              <a:rPr lang="fr-FR"/>
              <a:t> :</a:t>
            </a:r>
            <a:endParaRPr/>
          </a:p>
          <a:p>
            <a:pPr>
              <a:defRPr/>
            </a:pPr>
            <a:r>
              <a:rPr lang="fr-FR"/>
              <a:t>Intégration maximale des données et de l’article : citable, recherchable ;</a:t>
            </a:r>
            <a:endParaRPr/>
          </a:p>
          <a:p>
            <a:pPr>
              <a:defRPr/>
            </a:pPr>
            <a:r>
              <a:rPr lang="fr-FR"/>
              <a:t>Paternité des données / crédits aux auteurs.</a:t>
            </a:r>
            <a:endParaRPr/>
          </a:p>
          <a:p>
            <a:pPr>
              <a:defRPr/>
            </a:pPr>
            <a:r>
              <a:rPr lang="fr-FR" b="1"/>
              <a:t>Limites </a:t>
            </a:r>
            <a:r>
              <a:rPr lang="fr-FR"/>
              <a:t>:</a:t>
            </a:r>
            <a:endParaRPr/>
          </a:p>
          <a:p>
            <a:pPr>
              <a:defRPr/>
            </a:pPr>
            <a:r>
              <a:rPr lang="fr-FR"/>
              <a:t>Données difficiles à trouver indépendamment de l’article et dans une forme peu ou pas réutilisable.</a:t>
            </a:r>
            <a:br>
              <a:rPr lang="fr-FR"/>
            </a:br>
            <a:br>
              <a:rPr lang="fr-FR"/>
            </a:br>
            <a:r>
              <a:rPr lang="fr-FR" b="0"/>
              <a:t>EN MATERIEL SUPPLEMENTAIRE :</a:t>
            </a:r>
            <a:br>
              <a:rPr lang="fr-FR" b="0"/>
            </a:br>
            <a:br>
              <a:rPr lang="fr-FR" b="0"/>
            </a:br>
            <a:r>
              <a:rPr lang="fr-FR" b="1"/>
              <a:t>Avantages</a:t>
            </a:r>
            <a:r>
              <a:rPr lang="fr-FR"/>
              <a:t> :</a:t>
            </a:r>
            <a:endParaRPr/>
          </a:p>
          <a:p>
            <a:pPr>
              <a:defRPr/>
            </a:pPr>
            <a:r>
              <a:rPr lang="fr-FR"/>
              <a:t>Format des données libéré des contraintes de rédaction de l’article ;</a:t>
            </a:r>
            <a:endParaRPr/>
          </a:p>
          <a:p>
            <a:pPr>
              <a:defRPr/>
            </a:pPr>
            <a:r>
              <a:rPr lang="fr-FR"/>
              <a:t>Paternité des données / crédits aux auteurs.</a:t>
            </a:r>
            <a:endParaRPr/>
          </a:p>
          <a:p>
            <a:pPr>
              <a:defRPr/>
            </a:pPr>
            <a:r>
              <a:rPr lang="fr-FR" b="1"/>
              <a:t>Limites</a:t>
            </a:r>
            <a:r>
              <a:rPr lang="fr-FR"/>
              <a:t>  :</a:t>
            </a:r>
            <a:endParaRPr/>
          </a:p>
          <a:p>
            <a:pPr>
              <a:defRPr/>
            </a:pPr>
            <a:r>
              <a:rPr lang="fr-FR"/>
              <a:t>Taille souvent limitée ;</a:t>
            </a:r>
            <a:endParaRPr/>
          </a:p>
          <a:p>
            <a:pPr>
              <a:defRPr/>
            </a:pPr>
            <a:r>
              <a:rPr lang="fr-FR"/>
              <a:t>Peu de standardisation sur le signalement des fichiers « supplémentaires » ;</a:t>
            </a:r>
            <a:endParaRPr/>
          </a:p>
          <a:p>
            <a:pPr>
              <a:defRPr/>
            </a:pPr>
            <a:r>
              <a:rPr lang="fr-FR"/>
              <a:t>Identification des données indépendamment de l’article possible mais rare ;</a:t>
            </a:r>
            <a:endParaRPr/>
          </a:p>
          <a:p>
            <a:pPr>
              <a:defRPr/>
            </a:pPr>
            <a:r>
              <a:rPr lang="fr-FR"/>
              <a:t>Données difficiles à trouver indépendamment de l’article et dans une forme peu ou pas réutilisable.</a:t>
            </a:r>
            <a:br>
              <a:rPr lang="fr-FR"/>
            </a:br>
            <a:br>
              <a:rPr lang="fr-FR"/>
            </a:br>
            <a:r>
              <a:rPr lang="fr-FR"/>
              <a:t>DANS UN DATA PAPER :</a:t>
            </a:r>
            <a:br>
              <a:rPr lang="fr-FR"/>
            </a:br>
            <a:br>
              <a:rPr lang="fr-FR"/>
            </a:br>
            <a:r>
              <a:rPr lang="fr-FR" b="1"/>
              <a:t>Avantages :</a:t>
            </a:r>
            <a:endParaRPr/>
          </a:p>
          <a:p>
            <a:pPr>
              <a:defRPr/>
            </a:pPr>
            <a:r>
              <a:rPr lang="fr-FR"/>
              <a:t>Paternité des données / crédits aux auteurs ;</a:t>
            </a:r>
            <a:endParaRPr/>
          </a:p>
          <a:p>
            <a:pPr>
              <a:defRPr/>
            </a:pPr>
            <a:r>
              <a:rPr lang="fr-FR"/>
              <a:t>Citation aisée ;</a:t>
            </a:r>
            <a:endParaRPr/>
          </a:p>
          <a:p>
            <a:pPr>
              <a:defRPr/>
            </a:pPr>
            <a:r>
              <a:rPr lang="fr-FR"/>
              <a:t>Réutilisation des données facilitée ;</a:t>
            </a:r>
            <a:endParaRPr/>
          </a:p>
          <a:p>
            <a:pPr>
              <a:defRPr/>
            </a:pPr>
            <a:r>
              <a:rPr lang="fr-FR"/>
              <a:t>Données normalisées, standardisées, conservées de façon pérenne ;</a:t>
            </a:r>
            <a:endParaRPr/>
          </a:p>
          <a:p>
            <a:pPr>
              <a:defRPr/>
            </a:pPr>
            <a:r>
              <a:rPr lang="fr-FR"/>
              <a:t>Pas de restriction en volume ;</a:t>
            </a:r>
            <a:endParaRPr/>
          </a:p>
          <a:p>
            <a:pPr>
              <a:defRPr/>
            </a:pPr>
            <a:r>
              <a:rPr lang="fr-FR"/>
              <a:t>Liens vers les données déposées réciproques et sécurisés.</a:t>
            </a:r>
            <a:endParaRPr/>
          </a:p>
          <a:p>
            <a:pPr>
              <a:defRPr/>
            </a:pPr>
            <a:r>
              <a:rPr lang="fr-FR" b="1"/>
              <a:t>Limites</a:t>
            </a:r>
            <a:r>
              <a:rPr lang="fr-FR"/>
              <a:t> :</a:t>
            </a:r>
            <a:endParaRPr/>
          </a:p>
          <a:p>
            <a:pPr>
              <a:defRPr/>
            </a:pPr>
            <a:r>
              <a:rPr lang="fr-FR"/>
              <a:t>Interrogation possible sur la qualité du peer-review ;</a:t>
            </a:r>
            <a:endParaRPr/>
          </a:p>
          <a:p>
            <a:pPr>
              <a:defRPr/>
            </a:pPr>
            <a:r>
              <a:rPr lang="fr-FR"/>
              <a:t>Données déposées de préférence dans un entrepôt, impliquant la recherche et le choix de l’entrepôt adapté.</a:t>
            </a:r>
            <a:endParaRPr/>
          </a:p>
          <a:p>
            <a:pPr>
              <a:defRPr/>
            </a:pPr>
            <a:endParaRPr lang="fr-FR"/>
          </a:p>
          <a:p>
            <a:pPr marL="0" marR="0" lvl="0" indent="0" algn="l" defTabSz="914400">
              <a:lnSpc>
                <a:spcPct val="100000"/>
              </a:lnSpc>
              <a:spcBef>
                <a:spcPts val="0"/>
              </a:spcBef>
              <a:spcAft>
                <a:spcPts val="0"/>
              </a:spcAft>
              <a:buClrTx/>
              <a:buSzTx/>
              <a:buFontTx/>
              <a:buNone/>
              <a:defRPr/>
            </a:pPr>
            <a:endParaRPr lang="fr-FR" b="0"/>
          </a:p>
          <a:p>
            <a:pPr>
              <a:defRPr/>
            </a:pP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marL="0" marR="0" lvl="0" indent="0" algn="r" defTabSz="914400">
              <a:lnSpc>
                <a:spcPct val="100000"/>
              </a:lnSpc>
              <a:spcBef>
                <a:spcPts val="0"/>
              </a:spcBef>
              <a:spcAft>
                <a:spcPts val="0"/>
              </a:spcAft>
              <a:buClrTx/>
              <a:buSzTx/>
              <a:buFontTx/>
              <a:buNone/>
              <a:defRPr/>
            </a:pPr>
            <a:fld id="{89984DFD-F434-43C6-A834-C7D12CD40F8A}" type="slidenum">
              <a:rPr lang="fr-FR" sz="1400" b="0" i="0" u="none" strike="noStrike" cap="none" spc="0">
                <a:ln>
                  <a:noFill/>
                </a:ln>
                <a:solidFill>
                  <a:prstClr val="black"/>
                </a:solidFill>
                <a:latin typeface="Calibri"/>
                <a:cs typeface="Arial"/>
              </a:rPr>
              <a:t/>
            </a:fld>
            <a:endParaRPr lang="fr-FR" sz="1400" b="0" i="0" u="none" strike="noStrike" cap="none" spc="0">
              <a:ln>
                <a:noFill/>
              </a:ln>
              <a:solidFill>
                <a:prstClr val="black"/>
              </a:solidFill>
              <a:latin typeface="Calibri"/>
              <a:cs typeface="Arial"/>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4" name="Holder 3" hidden="0"/>
          <p:cNvSpPr>
            <a:spLocks noGrp="1"/>
          </p:cNvSpPr>
          <p:nvPr isPhoto="0" userDrawn="0">
            <p:ph type="body" idx="1" hasCustomPrompt="0"/>
          </p:nvPr>
        </p:nvSpPr>
        <p:spPr bwMode="auto">
          <a:xfrm>
            <a:off x="1520063" y="1053211"/>
            <a:ext cx="6715759" cy="3232785"/>
          </a:xfrm>
          <a:prstGeom prst="rect">
            <a:avLst/>
          </a:prstGeom>
        </p:spPr>
        <p:txBody>
          <a:bodyPr lIns="0" tIns="0" rIns="0" bIns="0"/>
          <a:lstStyle>
            <a:lvl1pPr>
              <a:defRPr b="0" i="0">
                <a:solidFill>
                  <a:schemeClr val="tx1"/>
                </a:solidFill>
              </a:defRPr>
            </a:lvl1pPr>
          </a:lstStyle>
          <a:p>
            <a:pPr>
              <a:defRPr/>
            </a:pPr>
            <a:endParaRPr/>
          </a:p>
        </p:txBody>
      </p:sp>
      <p:sp>
        <p:nvSpPr>
          <p:cNvPr id="5" name="Holder 4" hidden="0"/>
          <p:cNvSpPr>
            <a:spLocks noGrp="1"/>
          </p:cNvSpPr>
          <p:nvPr isPhoto="0" userDrawn="0">
            <p:ph type="ftr" sz="quarter" idx="5" hasCustomPrompt="0"/>
          </p:nvPr>
        </p:nvSpPr>
        <p:spPr bwMode="auto">
          <a:xfrm>
            <a:off x="2271776" y="4910219"/>
            <a:ext cx="4600575" cy="167004"/>
          </a:xfrm>
          <a:prstGeom prst="rect">
            <a:avLst/>
          </a:prstGeom>
        </p:spPr>
        <p:txBody>
          <a:bodyPr lIns="0" tIns="0" rIns="0" bIns="0"/>
          <a:lstStyle>
            <a:lvl1pPr>
              <a:defRPr sz="1000" b="1" i="0">
                <a:solidFill>
                  <a:srgbClr val="005F71"/>
                </a:solidFill>
                <a:latin typeface="Arial"/>
                <a:cs typeface="Arial"/>
              </a:defRPr>
            </a:lvl1pPr>
          </a:lstStyle>
          <a:p>
            <a:pPr marL="12700">
              <a:lnSpc>
                <a:spcPct val="100000"/>
              </a:lnSpc>
              <a:defRPr/>
            </a:pPr>
            <a:r>
              <a:rPr lang="fr-FR" spc="-5"/>
              <a:t>Science ouverte : sensibilisation</a:t>
            </a:r>
            <a:endParaRPr/>
          </a:p>
        </p:txBody>
      </p:sp>
      <p:sp>
        <p:nvSpPr>
          <p:cNvPr id="6"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r>
              <a:rPr lang="fr-FR"/>
              <a:t>2021</a:t>
            </a:r>
            <a:endParaRPr lang="en-US"/>
          </a:p>
        </p:txBody>
      </p:sp>
      <p:sp>
        <p:nvSpPr>
          <p:cNvPr id="7" name="Holder 6" hidden="0"/>
          <p:cNvSpPr>
            <a:spLocks noGrp="1"/>
          </p:cNvSpPr>
          <p:nvPr isPhoto="0" userDrawn="0">
            <p:ph type="sldNum" sz="quarter" idx="7" hasCustomPrompt="0"/>
          </p:nvPr>
        </p:nvSpPr>
        <p:spPr bwMode="auto"/>
        <p:txBody>
          <a:bodyPr lIns="0" tIns="0" rIns="0" bIns="0"/>
          <a:lstStyle>
            <a:lvl1pPr>
              <a:defRPr sz="2000" b="1" i="0">
                <a:solidFill>
                  <a:srgbClr val="C00000"/>
                </a:solidFill>
                <a:latin typeface="Arial"/>
                <a:cs typeface="Arial"/>
              </a:defRPr>
            </a:lvl1pPr>
          </a:lstStyle>
          <a:p>
            <a:pPr marL="38100">
              <a:lnSpc>
                <a:spcPts val="2315"/>
              </a:lnSpc>
              <a:defRPr/>
            </a:pPr>
            <a:fld id="{81D60167-4931-47E6-BA6A-407CBD079E47}" type="slidenum">
              <a:rPr/>
              <a:t/>
            </a:fld>
            <a:endParaRPr/>
          </a:p>
        </p:txBody>
      </p:sp>
      <p:sp>
        <p:nvSpPr>
          <p:cNvPr id="8" name="Holder 2" hidden="0"/>
          <p:cNvSpPr>
            <a:spLocks noGrp="1"/>
          </p:cNvSpPr>
          <p:nvPr isPhoto="0" userDrawn="0">
            <p:ph type="title" hasCustomPrompt="0"/>
          </p:nvPr>
        </p:nvSpPr>
        <p:spPr bwMode="auto">
          <a:xfrm>
            <a:off x="1276857" y="242442"/>
            <a:ext cx="6590284" cy="299720"/>
          </a:xfrm>
          <a:prstGeom prst="rect">
            <a:avLst/>
          </a:prstGeom>
        </p:spPr>
        <p:txBody>
          <a:bodyPr lIns="0" tIns="0" rIns="0" bIns="0"/>
          <a:lstStyle>
            <a:lvl1pPr>
              <a:defRPr sz="1800" b="1" i="0">
                <a:solidFill>
                  <a:srgbClr val="005F71"/>
                </a:solidFill>
                <a:latin typeface="Arial"/>
                <a:cs typeface="Arial"/>
              </a:defRPr>
            </a:lvl1pPr>
          </a:lstStyle>
          <a:p>
            <a:pPr>
              <a:defRP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lank">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ftr" sz="quarter" idx="5" hasCustomPrompt="0"/>
          </p:nvPr>
        </p:nvSpPr>
        <p:spPr bwMode="auto">
          <a:xfrm>
            <a:off x="2271776" y="4910219"/>
            <a:ext cx="4600575" cy="167004"/>
          </a:xfrm>
          <a:prstGeom prst="rect">
            <a:avLst/>
          </a:prstGeom>
        </p:spPr>
        <p:txBody>
          <a:bodyPr lIns="0" tIns="0" rIns="0" bIns="0"/>
          <a:lstStyle>
            <a:lvl1pPr>
              <a:defRPr sz="1000" b="1" i="0">
                <a:solidFill>
                  <a:srgbClr val="005F71"/>
                </a:solidFill>
                <a:latin typeface="Arial"/>
                <a:cs typeface="Arial"/>
              </a:defRPr>
            </a:lvl1pPr>
          </a:lstStyle>
          <a:p>
            <a:pPr marL="12700">
              <a:lnSpc>
                <a:spcPct val="100000"/>
              </a:lnSpc>
              <a:defRPr/>
            </a:pPr>
            <a:r>
              <a:rPr lang="fr-FR" spc="-5"/>
              <a:t>Science ouverte : sensibilisation</a:t>
            </a:r>
            <a:endParaRPr/>
          </a:p>
        </p:txBody>
      </p:sp>
      <p:sp>
        <p:nvSpPr>
          <p:cNvPr id="5" name="Holder 3"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r>
              <a:rPr lang="fr-FR"/>
              <a:t>2021</a:t>
            </a:r>
            <a:endParaRPr lang="en-US"/>
          </a:p>
        </p:txBody>
      </p:sp>
      <p:sp>
        <p:nvSpPr>
          <p:cNvPr id="6" name="Holder 4" hidden="0"/>
          <p:cNvSpPr>
            <a:spLocks noGrp="1"/>
          </p:cNvSpPr>
          <p:nvPr isPhoto="0" userDrawn="0">
            <p:ph type="sldNum" sz="quarter" idx="7" hasCustomPrompt="0"/>
          </p:nvPr>
        </p:nvSpPr>
        <p:spPr bwMode="auto"/>
        <p:txBody>
          <a:bodyPr lIns="0" tIns="0" rIns="0" bIns="0"/>
          <a:lstStyle>
            <a:lvl1pPr>
              <a:defRPr sz="2000" b="1" i="0">
                <a:solidFill>
                  <a:srgbClr val="C00000"/>
                </a:solidFill>
                <a:latin typeface="Arial"/>
                <a:cs typeface="Arial"/>
              </a:defRPr>
            </a:lvl1pPr>
          </a:lstStyle>
          <a:p>
            <a:pPr marL="38100">
              <a:lnSpc>
                <a:spcPts val="2315"/>
              </a:lnSpc>
              <a:defRPr/>
            </a:pPr>
            <a:fld id="{81D60167-4931-47E6-BA6A-407CBD079E47}" type="slidenum">
              <a:rP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0" type="title" userDrawn="1">
  <p:cSld name="3_Inspiration">
    <p:spTree>
      <p:nvGrpSpPr>
        <p:cNvPr id="1" name="" hidden="0"/>
        <p:cNvGrpSpPr/>
        <p:nvPr isPhoto="0" userDrawn="0"/>
      </p:nvGrpSpPr>
      <p:grpSpPr bwMode="auto">
        <a:xfrm>
          <a:off x="0" y="0"/>
          <a:ext cx="0" cy="0"/>
          <a:chOff x="0" y="0"/>
          <a:chExt cx="0" cy="0"/>
        </a:xfrm>
      </p:grpSpPr>
      <p:sp>
        <p:nvSpPr>
          <p:cNvPr id="4" name="ZoneTexte 5" hidden="0"/>
          <p:cNvSpPr/>
          <p:nvPr isPhoto="0" userDrawn="0"/>
        </p:nvSpPr>
        <p:spPr bwMode="auto">
          <a:xfrm>
            <a:off x="7851775" y="384175"/>
            <a:ext cx="1179512" cy="646331"/>
          </a:xfrm>
          <a:prstGeom prst="rect">
            <a:avLst/>
          </a:prstGeom>
          <a:noFill/>
        </p:spPr>
        <p:txBody>
          <a:bodyPr lIns="91440" tIns="45720" rIns="91440" bIns="45720">
            <a:spAutoFit/>
          </a:bodyPr>
          <a:lstStyle/>
          <a:p>
            <a:pPr lvl="0">
              <a:defRPr/>
            </a:pPr>
            <a:r>
              <a:rPr lang="fr-FR" sz="1800">
                <a:solidFill>
                  <a:schemeClr val="lt1"/>
                </a:solidFill>
                <a:ea typeface="MS PGothic"/>
              </a:rPr>
              <a:t>Bloc marque</a:t>
            </a:r>
            <a:endParaRPr sz="1800"/>
          </a:p>
        </p:txBody>
      </p:sp>
      <p:pic>
        <p:nvPicPr>
          <p:cNvPr id="5" name="Image 5" hidden="0"/>
          <p:cNvPicPr>
            <a:picLocks noChangeAspect="1" noGrp="1"/>
          </p:cNvPicPr>
          <p:nvPr isPhoto="0" userDrawn="0"/>
        </p:nvPicPr>
        <p:blipFill>
          <a:blip r:embed="rId2"/>
          <a:stretch/>
        </p:blipFill>
        <p:spPr bwMode="auto">
          <a:xfrm>
            <a:off x="173039" y="4687888"/>
            <a:ext cx="319087" cy="301625"/>
          </a:xfrm>
          <a:prstGeom prst="rect">
            <a:avLst/>
          </a:prstGeom>
          <a:noFill/>
        </p:spPr>
      </p:pic>
      <p:sp>
        <p:nvSpPr>
          <p:cNvPr id="6" name="Connecteur droit 6" hidden="0"/>
          <p:cNvSpPr>
            <a:spLocks noChangeShapeType="1" noGrp="1"/>
          </p:cNvSpPr>
          <p:nvPr isPhoto="0" userDrawn="0"/>
        </p:nvSpPr>
        <p:spPr bwMode="auto">
          <a:xfrm>
            <a:off x="627063" y="4856162"/>
            <a:ext cx="7762875" cy="0"/>
          </a:xfrm>
          <a:prstGeom prst="line">
            <a:avLst/>
          </a:prstGeom>
          <a:noFill/>
          <a:ln w="28575">
            <a:solidFill>
              <a:srgbClr val="C00000"/>
            </a:solidFill>
            <a:round/>
            <a:headEnd/>
            <a:tailEnd/>
          </a:ln>
        </p:spPr>
        <p:txBody>
          <a:bodyPr lIns="91440" tIns="45720" rIns="91440" bIns="45720"/>
          <a:lstStyle/>
          <a:p>
            <a:pPr>
              <a:defRPr/>
            </a:pPr>
            <a:endParaRPr sz="1800"/>
          </a:p>
        </p:txBody>
      </p:sp>
      <p:sp>
        <p:nvSpPr>
          <p:cNvPr id="7" name="ZoneTexte 6" hidden="0"/>
          <p:cNvSpPr/>
          <p:nvPr isPhoto="0" userDrawn="0"/>
        </p:nvSpPr>
        <p:spPr bwMode="auto">
          <a:xfrm>
            <a:off x="398462" y="5002213"/>
            <a:ext cx="184150" cy="369332"/>
          </a:xfrm>
          <a:prstGeom prst="rect">
            <a:avLst/>
          </a:prstGeom>
          <a:noFill/>
        </p:spPr>
        <p:txBody>
          <a:bodyPr lIns="91440" tIns="45720" rIns="91440" bIns="45720">
            <a:spAutoFit/>
          </a:bodyPr>
          <a:lstStyle/>
          <a:p>
            <a:pPr>
              <a:defRPr/>
            </a:pPr>
            <a:endParaRPr sz="1800"/>
          </a:p>
        </p:txBody>
      </p:sp>
      <p:sp>
        <p:nvSpPr>
          <p:cNvPr id="8" name="Slide Number Placeholder 5" hidden="0"/>
          <p:cNvSpPr>
            <a:spLocks noChangeShapeType="1" noGrp="1"/>
          </p:cNvSpPr>
          <p:nvPr isPhoto="0" userDrawn="0">
            <p:ph type="sldNum" idx="4" hasCustomPrompt="0"/>
          </p:nvPr>
        </p:nvSpPr>
        <p:spPr bwMode="auto">
          <a:xfrm>
            <a:off x="8389938" y="4789594"/>
            <a:ext cx="754062" cy="398251"/>
          </a:xfrm>
          <a:prstGeom prst="rect">
            <a:avLst/>
          </a:prstGeom>
          <a:noFill/>
        </p:spPr>
        <p:txBody>
          <a:bodyPr lIns="91440" tIns="45720" rIns="91440" bIns="45720" anchor="ctr" anchorCtr="0"/>
          <a:lstStyle/>
          <a:p>
            <a:pPr algn="ctr">
              <a:defRPr/>
            </a:pPr>
            <a:fld id="{D038279B-FC19-497E-A7D1-5ADD9CAF016F}" type="slidenum">
              <a:rPr lang="en-US" sz="2000" b="1">
                <a:solidFill>
                  <a:srgbClr val="C00000"/>
                </a:solidFill>
              </a:rPr>
              <a:t/>
            </a:fld>
            <a:endParaRPr lang="en-US"/>
          </a:p>
        </p:txBody>
      </p:sp>
      <p:sp>
        <p:nvSpPr>
          <p:cNvPr id="9" name="Espace réservé du pied de page 4" hidden="0"/>
          <p:cNvSpPr>
            <a:spLocks noChangeShapeType="1" noGrp="1"/>
          </p:cNvSpPr>
          <p:nvPr isPhoto="0" userDrawn="0">
            <p:ph type="ftr" idx="3" hasCustomPrompt="0"/>
          </p:nvPr>
        </p:nvSpPr>
        <p:spPr bwMode="auto">
          <a:xfrm>
            <a:off x="1152525" y="4865608"/>
            <a:ext cx="6838950" cy="246221"/>
          </a:xfrm>
          <a:prstGeom prst="rect">
            <a:avLst/>
          </a:prstGeom>
          <a:noFill/>
        </p:spPr>
        <p:txBody>
          <a:bodyPr lIns="91440" tIns="45720" rIns="91440" bIns="45720" anchor="ctr" anchorCtr="0"/>
          <a:lstStyle/>
          <a:p>
            <a:pPr algn="ctr">
              <a:defRPr/>
            </a:pPr>
            <a:r>
              <a:rPr lang="fr-FR"/>
              <a:t>Science ouverte : sensibilisation</a:t>
            </a:r>
            <a:endParaRPr/>
          </a:p>
        </p:txBody>
      </p:sp>
      <p:sp>
        <p:nvSpPr>
          <p:cNvPr id="10" name="Shape 1019" hidden="0"/>
          <p:cNvSpPr>
            <a:spLocks noChangeShapeType="1" noGrp="1"/>
          </p:cNvSpPr>
          <p:nvPr isPhoto="0" userDrawn="0">
            <p:ph type="dt" hasCustomPrompt="0"/>
          </p:nvPr>
        </p:nvSpPr>
        <p:spPr bwMode="auto">
          <a:xfrm>
            <a:off x="457200" y="4783455"/>
            <a:ext cx="2103120" cy="369332"/>
          </a:xfrm>
          <a:prstGeom prst="rect">
            <a:avLst/>
          </a:prstGeom>
        </p:spPr>
        <p:txBody>
          <a:bodyPr lIns="91440" tIns="45720" rIns="91440" bIns="45720"/>
          <a:lstStyle/>
          <a:p>
            <a:pPr>
              <a:defRPr/>
            </a:pPr>
            <a:r>
              <a:rPr lang="fr-FR"/>
              <a:t>2021</a:t>
            </a:r>
            <a:endParaRPr/>
          </a:p>
        </p:txBody>
      </p:sp>
      <p:pic>
        <p:nvPicPr>
          <p:cNvPr id="11" name="Image 11" descr="Une image contenant texte&#10;&#10;Description générée automatiquement" hidden="0"/>
          <p:cNvPicPr>
            <a:picLocks noChangeAspect="1"/>
          </p:cNvPicPr>
          <p:nvPr isPhoto="0" userDrawn="1"/>
        </p:nvPicPr>
        <p:blipFill>
          <a:blip r:embed="rId3"/>
          <a:stretch/>
        </p:blipFill>
        <p:spPr bwMode="auto">
          <a:xfrm>
            <a:off x="107504" y="185593"/>
            <a:ext cx="1944216" cy="612093"/>
          </a:xfrm>
          <a:prstGeom prst="rect">
            <a:avLst/>
          </a:prstGeom>
        </p:spPr>
      </p:pic>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bg object 16" hidden="0"/>
          <p:cNvSpPr/>
          <p:nvPr isPhoto="0" userDrawn="0"/>
        </p:nvSpPr>
        <p:spPr bwMode="auto">
          <a:xfrm>
            <a:off x="210965" y="4712625"/>
            <a:ext cx="248194" cy="252148"/>
          </a:xfrm>
          <a:prstGeom prst="rect">
            <a:avLst/>
          </a:prstGeom>
          <a:blipFill>
            <a:blip r:embed="rId5"/>
            <a:stretch/>
          </a:blipFill>
        </p:spPr>
        <p:txBody>
          <a:bodyPr wrap="square" lIns="0" tIns="0" rIns="0" bIns="0" rtlCol="0"/>
          <a:lstStyle/>
          <a:p>
            <a:pPr>
              <a:defRPr/>
            </a:pPr>
            <a:endParaRPr/>
          </a:p>
        </p:txBody>
      </p:sp>
      <p:sp>
        <p:nvSpPr>
          <p:cNvPr id="5" name="bg object 17" hidden="0"/>
          <p:cNvSpPr/>
          <p:nvPr isPhoto="0" userDrawn="0"/>
        </p:nvSpPr>
        <p:spPr bwMode="auto">
          <a:xfrm>
            <a:off x="627126" y="4856226"/>
            <a:ext cx="7763509" cy="0"/>
          </a:xfrm>
          <a:custGeom>
            <a:avLst/>
            <a:gdLst/>
            <a:ahLst/>
            <a:cxnLst/>
            <a:rect l="l" t="t" r="r" b="b"/>
            <a:pathLst>
              <a:path w="7763509" fill="norm" stroke="1" extrusionOk="0">
                <a:moveTo>
                  <a:pt x="0" y="0"/>
                </a:moveTo>
                <a:lnTo>
                  <a:pt x="7763256" y="0"/>
                </a:lnTo>
              </a:path>
            </a:pathLst>
          </a:custGeom>
          <a:ln w="28956">
            <a:solidFill>
              <a:srgbClr val="C00000"/>
            </a:solidFill>
          </a:ln>
        </p:spPr>
        <p:txBody>
          <a:bodyPr wrap="square" lIns="0" tIns="0" rIns="0" bIns="0" rtlCol="0"/>
          <a:lstStyle/>
          <a:p>
            <a:pPr>
              <a:defRPr/>
            </a:pPr>
            <a:endParaRPr/>
          </a:p>
        </p:txBody>
      </p:sp>
      <p:sp>
        <p:nvSpPr>
          <p:cNvPr id="6" name="Holder 5" hidden="0"/>
          <p:cNvSpPr>
            <a:spLocks noGrp="1"/>
          </p:cNvSpPr>
          <p:nvPr isPhoto="0" userDrawn="0">
            <p:ph type="dt" sz="half" idx="6" hasCustomPrompt="0"/>
          </p:nvPr>
        </p:nvSpPr>
        <p:spPr bwMode="auto">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pPr>
              <a:defRPr/>
            </a:pPr>
            <a:r>
              <a:rPr lang="fr-FR"/>
              <a:t>2021</a:t>
            </a:r>
            <a:endParaRPr lang="en-US"/>
          </a:p>
        </p:txBody>
      </p:sp>
      <p:sp>
        <p:nvSpPr>
          <p:cNvPr id="7" name="Holder 6" hidden="0"/>
          <p:cNvSpPr>
            <a:spLocks noGrp="1"/>
          </p:cNvSpPr>
          <p:nvPr isPhoto="0" userDrawn="0">
            <p:ph type="sldNum" sz="quarter" idx="7" hasCustomPrompt="0"/>
          </p:nvPr>
        </p:nvSpPr>
        <p:spPr bwMode="auto">
          <a:xfrm>
            <a:off x="8588629" y="4841574"/>
            <a:ext cx="360045" cy="309879"/>
          </a:xfrm>
          <a:prstGeom prst="rect">
            <a:avLst/>
          </a:prstGeom>
        </p:spPr>
        <p:txBody>
          <a:bodyPr wrap="square" lIns="0" tIns="0" rIns="0" bIns="0">
            <a:spAutoFit/>
          </a:bodyPr>
          <a:lstStyle>
            <a:lvl1pPr>
              <a:defRPr sz="2000" b="1" i="0">
                <a:solidFill>
                  <a:srgbClr val="C00000"/>
                </a:solidFill>
                <a:latin typeface="Arial"/>
                <a:cs typeface="Arial"/>
              </a:defRPr>
            </a:lvl1pPr>
          </a:lstStyle>
          <a:p>
            <a:pPr marL="38100">
              <a:lnSpc>
                <a:spcPts val="2315"/>
              </a:lnSpc>
              <a:defRPr/>
            </a:pPr>
            <a:fld id="{81D60167-4931-47E6-BA6A-407CBD079E47}" type="slidenum">
              <a:rPr/>
              <a:t/>
            </a:fld>
            <a:endParaRPr/>
          </a:p>
        </p:txBody>
      </p:sp>
      <p:pic>
        <p:nvPicPr>
          <p:cNvPr id="8" name="Image 1" descr="Une image contenant texte&#10;&#10;Description générée automatiquement" hidden="0"/>
          <p:cNvPicPr>
            <a:picLocks noChangeAspect="1"/>
          </p:cNvPicPr>
          <p:nvPr isPhoto="0" userDrawn="1"/>
        </p:nvPicPr>
        <p:blipFill>
          <a:blip r:embed="rId6"/>
          <a:stretch/>
        </p:blipFill>
        <p:spPr bwMode="auto">
          <a:xfrm>
            <a:off x="107504" y="185593"/>
            <a:ext cx="1944216" cy="612093"/>
          </a:xfrm>
          <a:prstGeom prst="rect">
            <a:avLst/>
          </a:prstGeom>
        </p:spPr>
      </p:pic>
      <p:sp>
        <p:nvSpPr>
          <p:cNvPr id="9" name="Holder 4" hidden="0"/>
          <p:cNvSpPr>
            <a:spLocks noGrp="1"/>
          </p:cNvSpPr>
          <p:nvPr isPhoto="0" userDrawn="0">
            <p:ph type="ftr" sz="quarter" idx="3" hasCustomPrompt="0"/>
          </p:nvPr>
        </p:nvSpPr>
        <p:spPr bwMode="auto">
          <a:xfrm>
            <a:off x="3131840" y="4943948"/>
            <a:ext cx="4600575" cy="167004"/>
          </a:xfrm>
          <a:prstGeom prst="rect">
            <a:avLst/>
          </a:prstGeom>
        </p:spPr>
        <p:txBody>
          <a:bodyPr lIns="0" tIns="0" rIns="0" bIns="0"/>
          <a:lstStyle>
            <a:lvl1pPr>
              <a:defRPr sz="1000" b="1" i="0">
                <a:solidFill>
                  <a:srgbClr val="005F71"/>
                </a:solidFill>
                <a:latin typeface="Arial"/>
                <a:cs typeface="Arial"/>
              </a:defRPr>
            </a:lvl1pPr>
          </a:lstStyle>
          <a:p>
            <a:pPr marL="12700">
              <a:lnSpc>
                <a:spcPct val="100000"/>
              </a:lnSpc>
              <a:defRPr/>
            </a:pPr>
            <a:r>
              <a:rPr lang="fr-FR" spc="-5"/>
              <a:t>Science ouverte : sensibilisation</a:t>
            </a:r>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Lst>
  <p:hf dt="0" ftr="1" hdr="0" sldNum="1"/>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legifrance.gouv.fr/codes/article_lc/LEGIARTI000027747739" TargetMode="External"/><Relationship Id="rId4" Type="http://schemas.openxmlformats.org/officeDocument/2006/relationships/hyperlink" Target="https://www.legifrance.gouv.fr/codes/article_lc/LEGIARTI000027747800/" TargetMode="External"/><Relationship Id="rId5" Type="http://schemas.openxmlformats.org/officeDocument/2006/relationships/hyperlink" Target="https://www.humatheque-condorcet.fr/fr/pour-la-recherche/soutien-a-la-recherche/accompagner-les-projets-de-recherche"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ayback.archive-it.org/12090/20191127213419/https://ec.europa.eu/research/fp7/index_en.cfm" TargetMode="External"/><Relationship Id="rId4" Type="http://schemas.openxmlformats.org/officeDocument/2006/relationships/hyperlink" Target="https://www.horizon2020.gouv.fr/cid73300/comprendre-horizon-2020.html" TargetMode="External"/><Relationship Id="rId5" Type="http://schemas.openxmlformats.org/officeDocument/2006/relationships/hyperlink" Target="https://ec.europa.eu/info/research-and-innovation/strategy/strategy-2020-2024/our-digital-future/open-science_en" TargetMode="External"/><Relationship Id="rId6" Type="http://schemas.openxmlformats.org/officeDocument/2006/relationships/hyperlink" Target="https://www.legifrance.gouv.fr/codes/article_lc/LEGIARTI000027747800/" TargetMode="External"/><Relationship Id="rId7" Type="http://schemas.openxmlformats.org/officeDocument/2006/relationships/hyperlink" Target="https://www.legifrance.gouv.fr/codes/article_lc/LEGIARTI000027747739" TargetMode="External"/><Relationship Id="rId8" Type="http://schemas.openxmlformats.org/officeDocument/2006/relationships/hyperlink" Target="https://www.legifrance.gouv.fr/jorf/id/JORFTEXT000033202746/" TargetMode="External"/><Relationship Id="rId9" Type="http://schemas.openxmlformats.org/officeDocument/2006/relationships/hyperlink" Target="https://www.enseignementsup-recherche.gouv.fr/fr/le-plan-national-pour-la-science-ouverte-les-resultats-de-la-recherche-scientifique-ouverts-tous-49241" TargetMode="External"/><Relationship Id="rId10" Type="http://schemas.openxmlformats.org/officeDocument/2006/relationships/hyperlink" Target="https://www.enseignementsup-recherche.gouv.fr/fr/le-plan-national-pour-la-science-ouverte-2021-2024-vers-une-generalisation-de-la-science-ouverte-en-48525" TargetMode="External"/><Relationship Id="rId11" Type="http://schemas.openxmlformats.org/officeDocument/2006/relationships/hyperlink" Target="https://www.legifrance.gouv.fr/jorf/id/JORFTEXT000044411360"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reemaps.intact-project.org/apcdata/bpc/#publisher/period=2019"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ouvrirlascience.fr/guide-dapplication-de-la-loi-pour-une-republique-numerique-article-30-ecrits-scientifiques/" TargetMode="External"/><Relationship Id="rId3" Type="http://schemas.openxmlformats.org/officeDocument/2006/relationships/image" Target="../media/image1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oecd.org/fr/sti/sci-tech/38500823.pdf" TargetMode="Externa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unil.ch/openscience/fr/home/menuinst/open-research-data/les-donnees-de-recherche/cycle-de-vie-et-types-de-donnees.html" TargetMode="Externa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legifrance.gouv.fr/jorf/id/JORFTEXT000044411360" TargetMode="Externa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enseignementsup-recherche.gouv.fr/fr/le-plan-national-pour-la-science-ouverte-les-resultats-de-la-recherche-scientifique-ouverts-tous-49241" TargetMode="External"/><Relationship Id="rId4" Type="http://schemas.openxmlformats.org/officeDocument/2006/relationships/image" Target="../media/image16.png"/><Relationship Id="rId5" Type="http://schemas.openxmlformats.org/officeDocument/2006/relationships/hyperlink" Target="https://doranum.fr/data-paper-data-journal/contenu-data-paper_10_13143_8r3d-k505/" TargetMode="External"/><Relationship Id="rId6" Type="http://schemas.openxmlformats.org/officeDocument/2006/relationships/hyperlink" Target="https://brill.com/view/journals/rdj/rdj-overview.xml" TargetMode="Externa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cnil.fr/comprendre-le-rgpd" TargetMode="External"/><Relationship Id="rId3" Type="http://schemas.openxmlformats.org/officeDocument/2006/relationships/image" Target="../media/image1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ouvrirlascience.fr/ouverture-des-donnees-de-recherche-guide-danalyse-du-cadre-juridique-en-france-v2/" TargetMode="External"/><Relationship Id="rId3" Type="http://schemas.openxmlformats.org/officeDocument/2006/relationships/image" Target="../media/image1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 Id="rId3" Type="http://schemas.openxmlformats.org/officeDocument/2006/relationships/image" Target="../media/image6.jp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sfdora.org/wp-content/uploads/2020/12/DORA_French_V2.pdf" TargetMode="External"/><Relationship Id="rId3" Type="http://schemas.openxmlformats.org/officeDocument/2006/relationships/image" Target="../media/image18.jpg"/><Relationship Id="rId4" Type="http://schemas.openxmlformats.org/officeDocument/2006/relationships/hyperlink" Target="https://osec2022.eu/fr/appel-de-paris/" TargetMode="Externa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 Id="rId3" Type="http://schemas.openxmlformats.org/officeDocument/2006/relationships/image" Target="../media/image19.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ouvrirlascience.fr/accueil/" TargetMode="External"/><Relationship Id="rId3" Type="http://schemas.openxmlformats.org/officeDocument/2006/relationships/hyperlink" Target="https://www.ouvrirlascience.fr/category/ressources/" TargetMode="External"/><Relationship Id="rId4" Type="http://schemas.openxmlformats.org/officeDocument/2006/relationships/hyperlink" Target="https://www.ouvrirlascience.fr/passeport-pour-la-science-ouverte-guide-pratique-a-lusage-des-doctorants/" TargetMode="External"/><Relationship Id="rId5" Type="http://schemas.openxmlformats.org/officeDocument/2006/relationships/hyperlink" Target="https://doranum.fr/" TargetMode="Externa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journalcheckertool.org/" TargetMode="External"/><Relationship Id="rId3" Type="http://schemas.openxmlformats.org/officeDocument/2006/relationships/hyperlink" Target="https://v2.sherpa.ac.uk/romeo/" TargetMode="External"/><Relationship Id="rId4" Type="http://schemas.openxmlformats.org/officeDocument/2006/relationships/hyperlink" Target="https://doaj.org/" TargetMode="External"/><Relationship Id="rId5" Type="http://schemas.openxmlformats.org/officeDocument/2006/relationships/hyperlink" Target="http://ou-publier.cirad.fr/" TargetMode="External"/><Relationship Id="rId6" Type="http://schemas.openxmlformats.org/officeDocument/2006/relationships/hyperlink" Target="https://topfactor.org/" TargetMode="External"/><Relationship Id="rId7" Type="http://schemas.openxmlformats.org/officeDocument/2006/relationships/hyperlink" Target="https://openscience.pasteur.fr/2022/09/16/le-top-factor/" TargetMode="Externa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re3data.org/" TargetMode="External"/><Relationship Id="rId3" Type="http://schemas.openxmlformats.org/officeDocument/2006/relationships/hyperlink" Target="https://thinkchecksubmit.org/" TargetMode="External"/><Relationship Id="rId4" Type="http://schemas.openxmlformats.org/officeDocument/2006/relationships/hyperlink" Target="https://app.lib.uliege.be/compass-to-publish/" TargetMode="Externa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ouvrirlascience.fr/wp-content/uploads/2022/07/Guide_non_cession_des_droits_web.pdf" TargetMode="External"/><Relationship Id="rId3" Type="http://schemas.openxmlformats.org/officeDocument/2006/relationships/hyperlink" Target="https://www.enseignementsup-recherche.gouv.fr/fr/l-edition-francaise-de-revues-scientifiques-plan-de-soutien-et-evaluation-des-effets-de-la-loi-du-7-47800" TargetMode="External"/><Relationship Id="rId4" Type="http://schemas.openxmlformats.org/officeDocument/2006/relationships/hyperlink" Target="https://www.enseignementsup-recherche.gouv.fr/fr/les-pouvoirs-publics-et-l-edition-scientifique-en-france-47770" TargetMode="External"/><Relationship Id="rId5" Type="http://schemas.openxmlformats.org/officeDocument/2006/relationships/hyperlink" Target="https://www-cairn-info.ezproxy.campus-condorcet.fr/revue-le-debat-2016-1-page-30.htm" TargetMode="External"/><Relationship Id="rId6" Type="http://schemas.openxmlformats.org/officeDocument/2006/relationships/hyperlink" Target="https://www.ouvrirlascience.fr/lamerique-latine-pourrait-devenir-un-leader-mondial-de-la-science-ouverte-non-commerciale/"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image" Target="../media/image31.png"/><Relationship Id="rId14" Type="http://schemas.openxmlformats.org/officeDocument/2006/relationships/image" Target="../media/image32.png"/><Relationship Id="rId15" Type="http://schemas.openxmlformats.org/officeDocument/2006/relationships/image" Target="../media/image33.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formations.humatheque@campus-condorcet.fr" TargetMode="External"/><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science-ouverte.cnrs.fr/dates-cles-science-ouverte/" TargetMode="External"/><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4" name="object 2" hidden="0"/>
          <p:cNvSpPr/>
          <p:nvPr isPhoto="0" userDrawn="0"/>
        </p:nvSpPr>
        <p:spPr bwMode="auto">
          <a:xfrm>
            <a:off x="0" y="0"/>
            <a:ext cx="9144000" cy="5143500"/>
          </a:xfrm>
          <a:custGeom>
            <a:avLst/>
            <a:gdLst/>
            <a:ahLst/>
            <a:cxnLst/>
            <a:rect l="l" t="t" r="r" b="b"/>
            <a:pathLst>
              <a:path w="9144000" h="5143500" fill="norm" stroke="1" extrusionOk="0">
                <a:moveTo>
                  <a:pt x="9144000" y="0"/>
                </a:moveTo>
                <a:lnTo>
                  <a:pt x="0" y="0"/>
                </a:lnTo>
                <a:lnTo>
                  <a:pt x="0" y="5143500"/>
                </a:lnTo>
                <a:lnTo>
                  <a:pt x="9144000" y="5143500"/>
                </a:lnTo>
                <a:lnTo>
                  <a:pt x="9144000" y="0"/>
                </a:lnTo>
                <a:close/>
              </a:path>
            </a:pathLst>
          </a:custGeom>
          <a:solidFill>
            <a:srgbClr val="005F71"/>
          </a:solidFill>
        </p:spPr>
        <p:txBody>
          <a:bodyPr wrap="square" lIns="0" tIns="0" rIns="0" bIns="0" rtlCol="0"/>
          <a:lstStyle/>
          <a:p>
            <a:pPr>
              <a:defRPr/>
            </a:pPr>
            <a:endParaRPr/>
          </a:p>
        </p:txBody>
      </p:sp>
      <p:sp>
        <p:nvSpPr>
          <p:cNvPr id="5" name="object 4" hidden="0"/>
          <p:cNvSpPr>
            <a:spLocks noGrp="1"/>
          </p:cNvSpPr>
          <p:nvPr isPhoto="0" userDrawn="0">
            <p:ph type="title" hasCustomPrompt="0"/>
          </p:nvPr>
        </p:nvSpPr>
        <p:spPr bwMode="auto">
          <a:xfrm>
            <a:off x="1311718" y="1154427"/>
            <a:ext cx="6521208" cy="378495"/>
          </a:xfrm>
          <a:prstGeom prst="rect">
            <a:avLst/>
          </a:prstGeom>
        </p:spPr>
        <p:txBody>
          <a:bodyPr vert="horz" wrap="square" lIns="0" tIns="12700" rIns="0" bIns="0" rtlCol="0">
            <a:spAutoFit/>
          </a:bodyPr>
          <a:lstStyle/>
          <a:p>
            <a:pPr marL="294640" marR="5080" indent="-281940" algn="ctr">
              <a:lnSpc>
                <a:spcPct val="100000"/>
              </a:lnSpc>
              <a:spcBef>
                <a:spcPts val="100"/>
              </a:spcBef>
              <a:defRPr/>
            </a:pPr>
            <a:r>
              <a:rPr lang="fr-FR" sz="2400" spc="-5">
                <a:solidFill>
                  <a:schemeClr val="bg1"/>
                </a:solidFill>
              </a:rPr>
              <a:t>Science ouverte : sensibilisation</a:t>
            </a:r>
            <a:endParaRPr sz="2400">
              <a:solidFill>
                <a:schemeClr val="bg1"/>
              </a:solidFill>
            </a:endParaRPr>
          </a:p>
        </p:txBody>
      </p:sp>
      <p:sp>
        <p:nvSpPr>
          <p:cNvPr id="6" name="object 6" hidden="0"/>
          <p:cNvSpPr/>
          <p:nvPr isPhoto="0" userDrawn="0"/>
        </p:nvSpPr>
        <p:spPr bwMode="auto">
          <a:xfrm>
            <a:off x="1431181" y="2211709"/>
            <a:ext cx="6401133" cy="1366400"/>
          </a:xfrm>
          <a:prstGeom prst="rect">
            <a:avLst/>
          </a:prstGeom>
        </p:spPr>
        <p:txBody>
          <a:bodyPr vert="horz" wrap="square" lIns="0" tIns="12065" rIns="0" bIns="0" rtlCol="0">
            <a:spAutoFit/>
          </a:bodyPr>
          <a:lstStyle/>
          <a:p>
            <a:pPr marL="12700">
              <a:lnSpc>
                <a:spcPct val="100000"/>
              </a:lnSpc>
              <a:spcBef>
                <a:spcPts val="95"/>
              </a:spcBef>
              <a:defRPr/>
            </a:pPr>
            <a:r>
              <a:rPr sz="1600" b="1" spc="-5">
                <a:solidFill>
                  <a:srgbClr val="FFFFFF"/>
                </a:solidFill>
                <a:latin typeface="Arial"/>
                <a:cs typeface="Arial"/>
              </a:rPr>
              <a:t>Emmanuel Collier, Giada Fettini</a:t>
            </a:r>
            <a:endParaRPr sz="1600">
              <a:latin typeface="Arial"/>
              <a:cs typeface="Arial"/>
            </a:endParaRPr>
          </a:p>
          <a:p>
            <a:pPr marL="2862580">
              <a:lnSpc>
                <a:spcPct val="100000"/>
              </a:lnSpc>
              <a:defRPr/>
            </a:pPr>
            <a:endParaRPr lang="fr-FR" sz="1450">
              <a:latin typeface="Arial"/>
              <a:cs typeface="Arial"/>
            </a:endParaRPr>
          </a:p>
          <a:p>
            <a:pPr marL="2862580">
              <a:lnSpc>
                <a:spcPct val="100000"/>
              </a:lnSpc>
              <a:defRPr/>
            </a:pPr>
            <a:r>
              <a:rPr lang="fr-FR" sz="1400" b="1">
                <a:solidFill>
                  <a:srgbClr val="FFFFFF"/>
                </a:solidFill>
                <a:latin typeface="Arial"/>
                <a:cs typeface="Arial"/>
              </a:rPr>
              <a:t>Humathèque Condorcet</a:t>
            </a:r>
            <a:r>
              <a:rPr sz="1400" b="1">
                <a:solidFill>
                  <a:srgbClr val="FFFFFF"/>
                </a:solidFill>
                <a:latin typeface="Arial"/>
                <a:cs typeface="Arial"/>
              </a:rPr>
              <a:t> </a:t>
            </a:r>
            <a:br>
              <a:rPr lang="fr-FR" sz="1400" b="1">
                <a:solidFill>
                  <a:srgbClr val="FFFFFF"/>
                </a:solidFill>
                <a:latin typeface="Arial"/>
                <a:cs typeface="Arial"/>
              </a:rPr>
            </a:br>
            <a:r>
              <a:rPr sz="1400" b="1" spc="-5">
                <a:solidFill>
                  <a:srgbClr val="FFFFFF"/>
                </a:solidFill>
                <a:latin typeface="Arial"/>
                <a:cs typeface="Arial"/>
              </a:rPr>
              <a:t>Service</a:t>
            </a:r>
            <a:r>
              <a:rPr lang="fr-FR" sz="1400" b="1" spc="-5">
                <a:solidFill>
                  <a:srgbClr val="FFFFFF"/>
                </a:solidFill>
                <a:latin typeface="Arial"/>
                <a:cs typeface="Arial"/>
              </a:rPr>
              <a:t> F</a:t>
            </a:r>
            <a:r>
              <a:rPr sz="1400" b="1" spc="-5">
                <a:solidFill>
                  <a:srgbClr val="FFFFFF"/>
                </a:solidFill>
                <a:latin typeface="Arial"/>
                <a:cs typeface="Arial"/>
              </a:rPr>
              <a:t>ormation</a:t>
            </a:r>
            <a:r>
              <a:rPr lang="fr-FR" sz="1400" b="1" spc="-5">
                <a:solidFill>
                  <a:srgbClr val="FFFFFF"/>
                </a:solidFill>
                <a:latin typeface="Arial"/>
                <a:cs typeface="Arial"/>
              </a:rPr>
              <a:t>s</a:t>
            </a:r>
            <a:r>
              <a:rPr sz="1400" b="1" spc="-5">
                <a:solidFill>
                  <a:srgbClr val="FFFFFF"/>
                </a:solidFill>
                <a:latin typeface="Arial"/>
                <a:cs typeface="Arial"/>
              </a:rPr>
              <a:t> des</a:t>
            </a:r>
            <a:r>
              <a:rPr sz="1400" b="1" spc="-85">
                <a:solidFill>
                  <a:srgbClr val="FFFFFF"/>
                </a:solidFill>
                <a:latin typeface="Arial"/>
                <a:cs typeface="Arial"/>
              </a:rPr>
              <a:t> </a:t>
            </a:r>
            <a:r>
              <a:rPr sz="1400" b="1" spc="-5">
                <a:solidFill>
                  <a:srgbClr val="FFFFFF"/>
                </a:solidFill>
                <a:latin typeface="Arial"/>
                <a:cs typeface="Arial"/>
              </a:rPr>
              <a:t>usagers</a:t>
            </a:r>
            <a:endParaRPr lang="fr-FR" sz="1400">
              <a:latin typeface="Arial"/>
              <a:cs typeface="Arial"/>
            </a:endParaRPr>
          </a:p>
          <a:p>
            <a:pPr>
              <a:lnSpc>
                <a:spcPct val="100000"/>
              </a:lnSpc>
              <a:defRPr/>
            </a:pPr>
            <a:endParaRPr lang="fr-FR" sz="1750">
              <a:latin typeface="Arial"/>
              <a:cs typeface="Arial"/>
            </a:endParaRPr>
          </a:p>
          <a:p>
            <a:pPr marR="292735" algn="r">
              <a:lnSpc>
                <a:spcPct val="100000"/>
              </a:lnSpc>
              <a:defRPr/>
            </a:pPr>
            <a:r>
              <a:rPr sz="1200" b="1" spc="-5">
                <a:solidFill>
                  <a:srgbClr val="FFFFFF"/>
                </a:solidFill>
                <a:latin typeface="Arial"/>
                <a:cs typeface="Arial"/>
              </a:rPr>
              <a:t>202</a:t>
            </a:r>
            <a:r>
              <a:rPr lang="fr-FR" sz="1200" b="1" spc="-5">
                <a:solidFill>
                  <a:srgbClr val="FFFFFF"/>
                </a:solidFill>
                <a:latin typeface="Arial"/>
                <a:cs typeface="Arial"/>
              </a:rPr>
              <a:t>2</a:t>
            </a:r>
            <a:endParaRPr sz="1200">
              <a:latin typeface="Arial"/>
              <a:cs typeface="Arial"/>
            </a:endParaRPr>
          </a:p>
        </p:txBody>
      </p:sp>
      <p:sp>
        <p:nvSpPr>
          <p:cNvPr id="7" name="Espace réservé du pied de page 1" hidden="0"/>
          <p:cNvSpPr>
            <a:spLocks noGrp="1"/>
          </p:cNvSpPr>
          <p:nvPr isPhoto="0" userDrawn="0">
            <p:ph type="ftr" sz="quarter" idx="5" hasCustomPrompt="0"/>
          </p:nvPr>
        </p:nvSpPr>
        <p:spPr bwMode="auto"/>
        <p:txBody>
          <a:bodyPr/>
          <a:lstStyle/>
          <a:p>
            <a:pPr marL="12700">
              <a:lnSpc>
                <a:spcPct val="100000"/>
              </a:lnSpc>
              <a:defRPr/>
            </a:pPr>
            <a:r>
              <a:rPr lang="fr-FR" spc="-5"/>
              <a:t>Science ouverte : sensibilisation</a:t>
            </a:r>
            <a:endParaRPr lang="fr-FR"/>
          </a:p>
        </p:txBody>
      </p:sp>
      <p:pic>
        <p:nvPicPr>
          <p:cNvPr id="8" name="Image 13" hidden="0"/>
          <p:cNvPicPr>
            <a:picLocks noChangeAspect="1"/>
          </p:cNvPicPr>
          <p:nvPr isPhoto="0" userDrawn="0"/>
        </p:nvPicPr>
        <p:blipFill>
          <a:blip r:embed="rId2"/>
          <a:stretch/>
        </p:blipFill>
        <p:spPr bwMode="auto">
          <a:xfrm>
            <a:off x="4039411" y="4521170"/>
            <a:ext cx="1065176" cy="324660"/>
          </a:xfrm>
          <a:prstGeom prst="rect">
            <a:avLst/>
          </a:prstGeom>
        </p:spPr>
      </p:pic>
      <p:pic>
        <p:nvPicPr>
          <p:cNvPr id="9" name="Image 13" descr="Une image contenant texte&#10;&#10;Description générée automatiquement" hidden="0"/>
          <p:cNvPicPr>
            <a:picLocks noChangeAspect="1"/>
          </p:cNvPicPr>
          <p:nvPr isPhoto="0" userDrawn="0"/>
        </p:nvPicPr>
        <p:blipFill>
          <a:blip r:embed="rId3"/>
          <a:stretch/>
        </p:blipFill>
        <p:spPr bwMode="auto">
          <a:xfrm>
            <a:off x="107504" y="170252"/>
            <a:ext cx="1944216" cy="610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algn="ctr" defTabSz="685800">
              <a:defRPr/>
            </a:pPr>
            <a:fld id="{D038279B-FC19-497E-A7D1-5ADD9CAF016F}" type="slidenum">
              <a:rPr lang="en-US" sz="1600" b="1">
                <a:solidFill>
                  <a:srgbClr val="C00000"/>
                </a:solidFill>
                <a:latin typeface="Arial"/>
                <a:ea typeface="Arial"/>
                <a:cs typeface="Arial"/>
              </a:rPr>
              <a:t>10</a:t>
            </a:fld>
            <a:endParaRPr lang="en-US" sz="1600">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6" name="ZoneTexte 1" hidden="0"/>
          <p:cNvSpPr/>
          <p:nvPr isPhoto="0" userDrawn="0"/>
        </p:nvSpPr>
        <p:spPr bwMode="auto">
          <a:xfrm>
            <a:off x="1233539" y="1527458"/>
            <a:ext cx="7166310" cy="300082"/>
          </a:xfrm>
          <a:prstGeom prst="rect">
            <a:avLst/>
          </a:prstGeom>
          <a:noFill/>
        </p:spPr>
        <p:txBody>
          <a:bodyPr wrap="square" rtlCol="0">
            <a:spAutoFit/>
          </a:bodyPr>
          <a:lstStyle/>
          <a:p>
            <a:pPr defTabSz="685800">
              <a:defRPr/>
            </a:pPr>
            <a:r>
              <a:rPr lang="fr-FR" sz="1350" b="1">
                <a:solidFill>
                  <a:srgbClr val="0070C0"/>
                </a:solidFill>
                <a:latin typeface="Arial"/>
                <a:cs typeface="Arial"/>
              </a:rPr>
              <a:t>		</a:t>
            </a:r>
            <a:endParaRPr sz="1350">
              <a:solidFill>
                <a:prstClr val="black"/>
              </a:solidFill>
              <a:latin typeface="Calibri"/>
              <a:cs typeface="Arial"/>
            </a:endParaRPr>
          </a:p>
        </p:txBody>
      </p:sp>
      <p:sp>
        <p:nvSpPr>
          <p:cNvPr id="7" name="ZoneTexte 9" hidden="0"/>
          <p:cNvSpPr/>
          <p:nvPr isPhoto="0" userDrawn="0"/>
        </p:nvSpPr>
        <p:spPr bwMode="auto">
          <a:xfrm>
            <a:off x="5076056" y="838838"/>
            <a:ext cx="1747494" cy="415830"/>
          </a:xfrm>
          <a:prstGeom prst="rect">
            <a:avLst/>
          </a:prstGeom>
          <a:noFill/>
        </p:spPr>
        <p:txBody>
          <a:bodyPr wrap="square" rtlCol="0">
            <a:noAutofit/>
          </a:bodyPr>
          <a:lstStyle/>
          <a:p>
            <a:pPr defTabSz="685800">
              <a:defRPr/>
            </a:pPr>
            <a:r>
              <a:rPr lang="fr-FR" sz="1050" b="1">
                <a:solidFill>
                  <a:srgbClr val="9ACFB2"/>
                </a:solidFill>
                <a:latin typeface="Arial"/>
                <a:cs typeface="Arial"/>
              </a:rPr>
              <a:t>Diffuser et valoriser les résultats de la recherche </a:t>
            </a:r>
            <a:endParaRPr sz="1350">
              <a:solidFill>
                <a:srgbClr val="9ACFB2"/>
              </a:solidFill>
              <a:latin typeface="Calibri"/>
              <a:cs typeface="Arial"/>
            </a:endParaRPr>
          </a:p>
          <a:p>
            <a:pPr defTabSz="685800">
              <a:defRPr/>
            </a:pPr>
            <a:endParaRPr lang="fr-FR" sz="1050">
              <a:solidFill>
                <a:prstClr val="black"/>
              </a:solidFill>
              <a:latin typeface="Arial"/>
              <a:cs typeface="Arial"/>
            </a:endParaRPr>
          </a:p>
          <a:p>
            <a:pPr defTabSz="685800">
              <a:defRPr/>
            </a:pPr>
            <a:endParaRPr lang="fr-FR" sz="1350">
              <a:solidFill>
                <a:prstClr val="black"/>
              </a:solidFill>
              <a:latin typeface="Calibri"/>
              <a:cs typeface="Arial"/>
            </a:endParaRPr>
          </a:p>
        </p:txBody>
      </p:sp>
      <p:sp>
        <p:nvSpPr>
          <p:cNvPr id="8" name="ZoneTexte 7" hidden="0"/>
          <p:cNvSpPr/>
          <p:nvPr isPhoto="0" userDrawn="0"/>
        </p:nvSpPr>
        <p:spPr bwMode="auto">
          <a:xfrm>
            <a:off x="525121" y="1570401"/>
            <a:ext cx="8154904" cy="3267305"/>
          </a:xfrm>
          <a:prstGeom prst="rect">
            <a:avLst/>
          </a:prstGeom>
          <a:noFill/>
        </p:spPr>
        <p:txBody>
          <a:bodyPr wrap="square" rtlCol="0">
            <a:noAutofit/>
          </a:bodyPr>
          <a:lstStyle/>
          <a:p>
            <a:pPr defTabSz="685800">
              <a:defRPr/>
            </a:pPr>
            <a:r>
              <a:rPr lang="fr-FR" sz="1050" b="1">
                <a:solidFill>
                  <a:srgbClr val="9ACFB2"/>
                </a:solidFill>
                <a:latin typeface="Arial"/>
                <a:cs typeface="Arial"/>
              </a:rPr>
              <a:t>Motivations </a:t>
            </a:r>
            <a:endParaRPr sz="1350">
              <a:solidFill>
                <a:srgbClr val="9ACFB2"/>
              </a:solidFill>
              <a:latin typeface="Calibri"/>
              <a:cs typeface="Arial"/>
            </a:endParaRPr>
          </a:p>
          <a:p>
            <a:pPr defTabSz="685800">
              <a:defRPr/>
            </a:pPr>
            <a:r>
              <a:rPr lang="fr-FR" sz="1050">
                <a:solidFill>
                  <a:prstClr val="black"/>
                </a:solidFill>
                <a:latin typeface="Arial"/>
                <a:cs typeface="Arial"/>
              </a:rPr>
              <a:t>Répondre aux missions et objectifs qui leurs sont assignés par la loi :</a:t>
            </a:r>
            <a:endParaRPr/>
          </a:p>
          <a:p>
            <a:pPr defTabSz="685800">
              <a:defRPr/>
            </a:pPr>
            <a:r>
              <a:rPr lang="fr-FR" sz="1050" b="1">
                <a:solidFill>
                  <a:srgbClr val="9ACFB2"/>
                </a:solidFill>
                <a:latin typeface="Arial"/>
                <a:cs typeface="Arial"/>
              </a:rPr>
              <a:t>=&gt;</a:t>
            </a:r>
            <a:r>
              <a:rPr lang="fr-FR" sz="1050">
                <a:solidFill>
                  <a:prstClr val="black"/>
                </a:solidFill>
                <a:latin typeface="Arial"/>
                <a:cs typeface="Arial"/>
              </a:rPr>
              <a:t> « </a:t>
            </a:r>
            <a:r>
              <a:rPr lang="fr-FR" sz="1050">
                <a:latin typeface="Arial"/>
                <a:cs typeface="Arial"/>
              </a:rPr>
              <a:t>la recherche scientifique et technologique et la diffusion et valorisation de ses résultats</a:t>
            </a:r>
            <a:r>
              <a:rPr lang="fr-FR" sz="1050">
                <a:solidFill>
                  <a:prstClr val="black"/>
                </a:solidFill>
                <a:latin typeface="Arial"/>
                <a:cs typeface="Arial"/>
              </a:rPr>
              <a:t> »  </a:t>
            </a:r>
            <a:r>
              <a:rPr lang="fr-FR" sz="1050" u="sng">
                <a:solidFill>
                  <a:prstClr val="black"/>
                </a:solidFill>
                <a:latin typeface="Arial"/>
                <a:cs typeface="Arial"/>
                <a:hlinkClick r:id="rId3" tooltip="https://www.legifrance.gouv.fr/codes/article_lc/LEGIARTI000027747739"/>
              </a:rPr>
              <a:t>art. L123-3 du code de l’éducation</a:t>
            </a:r>
            <a:endParaRPr lang="fr-FR" sz="1050" b="1">
              <a:solidFill>
                <a:prstClr val="black"/>
              </a:solidFill>
              <a:latin typeface="Arial"/>
              <a:cs typeface="Arial"/>
            </a:endParaRPr>
          </a:p>
          <a:p>
            <a:pPr>
              <a:defRPr/>
            </a:pPr>
            <a:r>
              <a:rPr lang="fr-FR" sz="1050" b="1">
                <a:solidFill>
                  <a:srgbClr val="9ACFB2"/>
                </a:solidFill>
                <a:latin typeface="Arial"/>
                <a:cs typeface="Arial"/>
              </a:rPr>
              <a:t>=&gt; </a:t>
            </a:r>
            <a:r>
              <a:rPr lang="fr-FR" sz="1050">
                <a:latin typeface="Arial"/>
                <a:cs typeface="Arial"/>
              </a:rPr>
              <a:t>«</a:t>
            </a:r>
            <a:r>
              <a:rPr lang="fr-FR" sz="1050" b="1">
                <a:solidFill>
                  <a:srgbClr val="9ACFB2"/>
                </a:solidFill>
                <a:latin typeface="Arial"/>
                <a:cs typeface="Arial"/>
              </a:rPr>
              <a:t> </a:t>
            </a:r>
            <a:r>
              <a:rPr lang="fr-FR" sz="1050">
                <a:latin typeface="Arial"/>
              </a:rPr>
              <a:t>Le partage et la diffusion des connaissances scientifiques en donnant priorité aux formats libres d'accès ; l'organisation de l'accès libre aux données scientifiques » </a:t>
            </a:r>
            <a:r>
              <a:rPr lang="fr-FR" sz="1050" u="sng">
                <a:latin typeface="Arial"/>
                <a:hlinkClick r:id="rId4" tooltip="https://www.legifrance.gouv.fr/codes/article_lc/LEGIARTI000027747800/"/>
              </a:rPr>
              <a:t>art. L112-1 du code de la recherche </a:t>
            </a:r>
            <a:endParaRPr lang="fr-FR" sz="1050">
              <a:latin typeface="Arial"/>
            </a:endParaRPr>
          </a:p>
          <a:p>
            <a:pPr>
              <a:defRPr/>
            </a:pPr>
            <a:endParaRPr lang="fr-FR" sz="1050" b="1">
              <a:solidFill>
                <a:srgbClr val="9ACFB2"/>
              </a:solidFill>
              <a:latin typeface="Arial"/>
              <a:cs typeface="Arial"/>
            </a:endParaRPr>
          </a:p>
          <a:p>
            <a:pPr defTabSz="685800">
              <a:defRPr/>
            </a:pPr>
            <a:r>
              <a:rPr lang="fr-FR" sz="1050" b="1">
                <a:solidFill>
                  <a:srgbClr val="9ACFB2"/>
                </a:solidFill>
                <a:latin typeface="Arial"/>
                <a:cs typeface="Arial"/>
              </a:rPr>
              <a:t>Actions</a:t>
            </a:r>
            <a:endParaRPr sz="1350">
              <a:solidFill>
                <a:srgbClr val="9ACFB2"/>
              </a:solidFill>
              <a:latin typeface="Calibri"/>
              <a:cs typeface="Arial"/>
            </a:endParaRPr>
          </a:p>
          <a:p>
            <a:pPr defTabSz="685800">
              <a:defRPr/>
            </a:pPr>
            <a:r>
              <a:rPr lang="fr-FR" sz="1050">
                <a:solidFill>
                  <a:prstClr val="black"/>
                </a:solidFill>
                <a:latin typeface="Arial"/>
              </a:rPr>
              <a:t>- Créer des </a:t>
            </a:r>
            <a:r>
              <a:rPr lang="fr-FR" sz="1050" b="1">
                <a:solidFill>
                  <a:srgbClr val="9ACFB2"/>
                </a:solidFill>
                <a:latin typeface="Arial"/>
              </a:rPr>
              <a:t>plateformes d’auto-archivage </a:t>
            </a:r>
            <a:r>
              <a:rPr lang="fr-FR" sz="1050">
                <a:solidFill>
                  <a:prstClr val="black"/>
                </a:solidFill>
                <a:latin typeface="Arial"/>
              </a:rPr>
              <a:t>: </a:t>
            </a:r>
            <a:r>
              <a:rPr lang="fr-FR" sz="1050">
                <a:latin typeface="Arial"/>
              </a:rPr>
              <a:t>HAL</a:t>
            </a:r>
            <a:r>
              <a:rPr lang="fr-FR" sz="1050">
                <a:solidFill>
                  <a:prstClr val="black"/>
                </a:solidFill>
                <a:latin typeface="Arial"/>
              </a:rPr>
              <a:t> (CCSD-CNRS, 2001) ; des </a:t>
            </a:r>
            <a:r>
              <a:rPr lang="fr-FR" sz="1050" b="1">
                <a:solidFill>
                  <a:srgbClr val="9ACFB2"/>
                </a:solidFill>
                <a:latin typeface="Arial"/>
              </a:rPr>
              <a:t>plateformes et revues en libre-accès </a:t>
            </a:r>
            <a:r>
              <a:rPr lang="fr-FR" sz="1050">
                <a:solidFill>
                  <a:prstClr val="black"/>
                </a:solidFill>
                <a:latin typeface="Arial"/>
              </a:rPr>
              <a:t>: </a:t>
            </a:r>
            <a:r>
              <a:rPr lang="fr-FR" sz="1050">
                <a:latin typeface="Arial"/>
              </a:rPr>
              <a:t>Revues.org</a:t>
            </a:r>
            <a:r>
              <a:rPr lang="fr-FR" sz="1050" b="1">
                <a:solidFill>
                  <a:srgbClr val="9ACFB2"/>
                </a:solidFill>
                <a:latin typeface="Arial"/>
              </a:rPr>
              <a:t> </a:t>
            </a:r>
            <a:r>
              <a:rPr lang="fr-FR" sz="1050">
                <a:latin typeface="Arial"/>
              </a:rPr>
              <a:t>(</a:t>
            </a:r>
            <a:r>
              <a:rPr lang="fr-FR" sz="1050">
                <a:solidFill>
                  <a:prstClr val="black"/>
                </a:solidFill>
                <a:latin typeface="Arial"/>
              </a:rPr>
              <a:t>CNRS-EHESS, Aix-Marseille U., 1999</a:t>
            </a:r>
            <a:r>
              <a:rPr lang="fr-FR" sz="1050">
                <a:latin typeface="Arial"/>
              </a:rPr>
              <a:t> =&gt; </a:t>
            </a:r>
            <a:r>
              <a:rPr lang="fr-FR" sz="1050">
                <a:latin typeface="Arial"/>
              </a:rPr>
              <a:t>OpenEdition</a:t>
            </a:r>
            <a:r>
              <a:rPr lang="fr-FR" sz="1050">
                <a:solidFill>
                  <a:prstClr val="black"/>
                </a:solidFill>
                <a:latin typeface="Arial"/>
              </a:rPr>
              <a:t>), </a:t>
            </a:r>
            <a:r>
              <a:rPr lang="fr-FR" sz="1050">
                <a:solidFill>
                  <a:prstClr val="black"/>
                </a:solidFill>
                <a:latin typeface="Arial"/>
              </a:rPr>
              <a:t>Revel@Nice</a:t>
            </a:r>
            <a:r>
              <a:rPr lang="fr-FR" sz="1050">
                <a:solidFill>
                  <a:prstClr val="black"/>
                </a:solidFill>
                <a:latin typeface="Arial"/>
              </a:rPr>
              <a:t> (U. </a:t>
            </a:r>
            <a:r>
              <a:rPr lang="fr-FR" sz="1050">
                <a:latin typeface="Arial"/>
                <a:cs typeface="Arial"/>
              </a:rPr>
              <a:t>Nice Sophia Antipolis</a:t>
            </a:r>
            <a:r>
              <a:rPr lang="fr-FR" sz="1050">
                <a:solidFill>
                  <a:prstClr val="black"/>
                </a:solidFill>
                <a:latin typeface="Arial"/>
              </a:rPr>
              <a:t>, 2004) ; des </a:t>
            </a:r>
            <a:r>
              <a:rPr lang="fr-FR" sz="1050" b="1">
                <a:solidFill>
                  <a:srgbClr val="9ACFB2"/>
                </a:solidFill>
                <a:latin typeface="Arial"/>
              </a:rPr>
              <a:t>entrepôts de données </a:t>
            </a:r>
            <a:r>
              <a:rPr lang="fr-FR" sz="1050">
                <a:solidFill>
                  <a:prstClr val="black"/>
                </a:solidFill>
                <a:latin typeface="Arial"/>
              </a:rPr>
              <a:t>: </a:t>
            </a:r>
            <a:r>
              <a:rPr lang="fr-FR" sz="1050">
                <a:latin typeface="Arial"/>
              </a:rPr>
              <a:t>Nakala</a:t>
            </a:r>
            <a:r>
              <a:rPr lang="fr-FR" sz="1050">
                <a:solidFill>
                  <a:prstClr val="black"/>
                </a:solidFill>
                <a:latin typeface="Arial"/>
              </a:rPr>
              <a:t> (</a:t>
            </a:r>
            <a:r>
              <a:rPr lang="fr-FR" sz="1050">
                <a:latin typeface="Arial"/>
                <a:cs typeface="Arial"/>
              </a:rPr>
              <a:t>Huma-Num</a:t>
            </a:r>
            <a:r>
              <a:rPr lang="fr-FR" sz="1050">
                <a:latin typeface="Arial"/>
                <a:cs typeface="Arial"/>
              </a:rPr>
              <a:t> : </a:t>
            </a:r>
            <a:r>
              <a:rPr lang="fr-FR" sz="1050">
                <a:latin typeface="Arial"/>
                <a:cs typeface="Arial"/>
              </a:rPr>
              <a:t>CNRS-U.-Aix-Marseille-Campus</a:t>
            </a:r>
            <a:r>
              <a:rPr lang="fr-FR" sz="1050">
                <a:latin typeface="Arial"/>
                <a:cs typeface="Arial"/>
              </a:rPr>
              <a:t> Condorcet, 2016) ; </a:t>
            </a:r>
            <a:r>
              <a:rPr lang="fr-FR" sz="1050">
                <a:latin typeface="Arial"/>
              </a:rPr>
              <a:t>Did</a:t>
            </a:r>
            <a:r>
              <a:rPr lang="el-GR" sz="1050">
                <a:latin typeface="Arial"/>
              </a:rPr>
              <a:t>ό</a:t>
            </a:r>
            <a:r>
              <a:rPr lang="fr-FR" sz="1050">
                <a:latin typeface="Arial"/>
              </a:rPr>
              <a:t>mena</a:t>
            </a:r>
            <a:r>
              <a:rPr lang="fr-FR" sz="1050" b="1">
                <a:solidFill>
                  <a:srgbClr val="9ACFB2"/>
                </a:solidFill>
                <a:latin typeface="Arial"/>
              </a:rPr>
              <a:t> </a:t>
            </a:r>
            <a:r>
              <a:rPr lang="fr-FR" sz="1050">
                <a:latin typeface="Arial"/>
              </a:rPr>
              <a:t>(</a:t>
            </a:r>
            <a:r>
              <a:rPr lang="fr-FR" sz="1050">
                <a:solidFill>
                  <a:prstClr val="black"/>
                </a:solidFill>
                <a:latin typeface="Arial"/>
              </a:rPr>
              <a:t>EHESS, 2018), </a:t>
            </a:r>
            <a:r>
              <a:rPr lang="fr-FR" sz="1050">
                <a:latin typeface="Arial"/>
                <a:cs typeface="Arial"/>
              </a:rPr>
              <a:t>DataSuds</a:t>
            </a:r>
            <a:r>
              <a:rPr lang="fr-FR" sz="1050">
                <a:latin typeface="Arial"/>
                <a:cs typeface="Arial"/>
              </a:rPr>
              <a:t> (IRD, 2019)... </a:t>
            </a:r>
            <a:endParaRPr/>
          </a:p>
          <a:p>
            <a:pPr defTabSz="685800">
              <a:defRPr/>
            </a:pPr>
            <a:endParaRPr lang="fr-FR" sz="1050">
              <a:solidFill>
                <a:prstClr val="black"/>
              </a:solidFill>
              <a:latin typeface="Arial"/>
              <a:cs typeface="Arial"/>
            </a:endParaRPr>
          </a:p>
          <a:p>
            <a:pPr>
              <a:defRPr/>
            </a:pPr>
            <a:r>
              <a:rPr lang="fr-FR" sz="1050">
                <a:solidFill>
                  <a:prstClr val="black"/>
                </a:solidFill>
                <a:latin typeface="Arial"/>
                <a:cs typeface="Arial"/>
              </a:rPr>
              <a:t>- Adopter des politiques institutionnelles incitatives : </a:t>
            </a:r>
            <a:endParaRPr/>
          </a:p>
          <a:p>
            <a:pPr>
              <a:defRPr/>
            </a:pPr>
            <a:r>
              <a:rPr lang="fr-FR" sz="1050">
                <a:latin typeface="Arial"/>
                <a:cs typeface="Arial"/>
              </a:rPr>
              <a:t>CNRS (2006) : incitation à déposer dans HAL, </a:t>
            </a:r>
            <a:r>
              <a:rPr lang="fr-FR" sz="1050">
                <a:latin typeface="Arial"/>
              </a:rPr>
              <a:t>accord de partenariat en faveur des archives ouvertes et HAL signé par les établissements d'enseignement supérieur et de recherche (2013) ; CNRS (2019) : </a:t>
            </a:r>
            <a:r>
              <a:rPr lang="fr-FR" sz="1050" b="0" i="0" u="none" strike="noStrike" cap="none" spc="0">
                <a:solidFill>
                  <a:prstClr val="black"/>
                </a:solidFill>
                <a:latin typeface="Arial"/>
                <a:ea typeface="Arial"/>
                <a:cs typeface="Arial"/>
              </a:rPr>
              <a:t>« </a:t>
            </a:r>
            <a:r>
              <a:rPr lang="fr-FR" sz="1050">
                <a:latin typeface="Arial"/>
              </a:rPr>
              <a:t>Feuille de route pour la Science ouverte </a:t>
            </a:r>
            <a:r>
              <a:rPr lang="fr-FR" sz="1050" b="0" i="0" u="none" strike="noStrike" cap="none" spc="0">
                <a:solidFill>
                  <a:prstClr val="black"/>
                </a:solidFill>
                <a:latin typeface="Arial"/>
                <a:ea typeface="Arial"/>
                <a:cs typeface="Arial"/>
              </a:rPr>
              <a:t>»</a:t>
            </a:r>
            <a:endParaRPr lang="fr-FR" sz="1050"/>
          </a:p>
          <a:p>
            <a:pPr defTabSz="685800">
              <a:defRPr/>
            </a:pPr>
            <a:endParaRPr lang="fr-FR" sz="1050">
              <a:solidFill>
                <a:prstClr val="black"/>
              </a:solidFill>
              <a:latin typeface="Arial"/>
              <a:cs typeface="Arial"/>
            </a:endParaRPr>
          </a:p>
          <a:p>
            <a:pPr defTabSz="685800">
              <a:defRPr/>
            </a:pPr>
            <a:r>
              <a:rPr lang="fr-FR" sz="1050">
                <a:solidFill>
                  <a:prstClr val="black"/>
                </a:solidFill>
                <a:latin typeface="Arial"/>
                <a:cs typeface="Arial"/>
              </a:rPr>
              <a:t>- Accompagner la recherche : rôle des personnels d’accompagnement et d'appui à la recherche </a:t>
            </a:r>
            <a:endParaRPr/>
          </a:p>
          <a:p>
            <a:pPr defTabSz="685800">
              <a:defRPr/>
            </a:pPr>
            <a:r>
              <a:rPr lang="fr-FR" sz="1050" b="1">
                <a:solidFill>
                  <a:srgbClr val="9ACFB2"/>
                </a:solidFill>
                <a:latin typeface="Arial"/>
                <a:cs typeface="Arial"/>
              </a:rPr>
              <a:t>=&gt; GED Campus Condorcet </a:t>
            </a:r>
            <a:r>
              <a:rPr lang="fr-FR" sz="1050">
                <a:solidFill>
                  <a:srgbClr val="9ACFB2"/>
                </a:solidFill>
                <a:latin typeface="Arial"/>
                <a:cs typeface="Arial"/>
              </a:rPr>
              <a:t>: </a:t>
            </a:r>
            <a:r>
              <a:rPr lang="fr-FR" sz="1050" u="sng">
                <a:solidFill>
                  <a:srgbClr val="9ACFB2"/>
                </a:solidFill>
                <a:latin typeface="Arial"/>
                <a:cs typeface="Arial"/>
                <a:hlinkClick r:id="rId5" tooltip="https://www.humatheque-condorcet.fr/fr/pour-la-recherche/soutien-a-la-recherche/accompagner-les-projets-de-recherche"/>
              </a:rPr>
              <a:t>Accompagnement</a:t>
            </a:r>
            <a:r>
              <a:rPr lang="fr-FR" sz="1050" u="sng">
                <a:solidFill>
                  <a:srgbClr val="9ACFB2"/>
                </a:solidFill>
                <a:latin typeface="Arial"/>
                <a:cs typeface="Arial"/>
              </a:rPr>
              <a:t> et soutien à la recherche</a:t>
            </a:r>
            <a:endParaRPr sz="1050">
              <a:solidFill>
                <a:srgbClr val="9ACFB2"/>
              </a:solidFill>
              <a:latin typeface="Arial"/>
              <a:cs typeface="Arial"/>
            </a:endParaRPr>
          </a:p>
          <a:p>
            <a:pPr defTabSz="685800">
              <a:defRPr/>
            </a:pPr>
            <a:endParaRPr lang="fr-FR" sz="1050">
              <a:solidFill>
                <a:prstClr val="black"/>
              </a:solidFill>
              <a:latin typeface="Arial"/>
              <a:cs typeface="Arial"/>
            </a:endParaRPr>
          </a:p>
          <a:p>
            <a:pPr defTabSz="685800">
              <a:defRPr/>
            </a:pPr>
            <a:r>
              <a:rPr lang="fr-FR" sz="1050">
                <a:solidFill>
                  <a:prstClr val="black"/>
                </a:solidFill>
                <a:latin typeface="Arial"/>
                <a:cs typeface="Arial"/>
              </a:rPr>
              <a:t>- Actions de communication : appels/déclarations nationales ou internationales</a:t>
            </a:r>
            <a:endParaRPr sz="1350">
              <a:solidFill>
                <a:prstClr val="black"/>
              </a:solidFill>
              <a:latin typeface="Calibri"/>
              <a:cs typeface="Arial"/>
            </a:endParaRPr>
          </a:p>
          <a:p>
            <a:pPr defTabSz="685800">
              <a:defRPr/>
            </a:pPr>
            <a:endParaRPr lang="fr-FR" sz="1050">
              <a:solidFill>
                <a:prstClr val="black"/>
              </a:solidFill>
              <a:latin typeface="Arial"/>
              <a:cs typeface="Arial"/>
            </a:endParaRPr>
          </a:p>
          <a:p>
            <a:pPr defTabSz="685800">
              <a:defRPr/>
            </a:pPr>
            <a:endParaRPr lang="fr-FR" sz="1050">
              <a:solidFill>
                <a:prstClr val="black"/>
              </a:solidFill>
              <a:latin typeface="Arial"/>
              <a:cs typeface="Arial"/>
            </a:endParaRPr>
          </a:p>
          <a:p>
            <a:pPr defTabSz="685800">
              <a:defRPr/>
            </a:pPr>
            <a:endParaRPr lang="fr-FR" sz="1050" b="1">
              <a:solidFill>
                <a:prstClr val="black"/>
              </a:solidFill>
              <a:latin typeface="Arial"/>
              <a:cs typeface="Arial"/>
            </a:endParaRPr>
          </a:p>
          <a:p>
            <a:pPr defTabSz="685800">
              <a:defRPr/>
            </a:pPr>
            <a:endParaRPr lang="fr-FR" sz="1050" b="1">
              <a:solidFill>
                <a:prstClr val="black"/>
              </a:solidFill>
              <a:latin typeface="Arial"/>
              <a:cs typeface="Arial"/>
            </a:endParaRPr>
          </a:p>
          <a:p>
            <a:pPr defTabSz="685800">
              <a:defRPr/>
            </a:pPr>
            <a:endParaRPr lang="fr-FR" sz="1350">
              <a:solidFill>
                <a:prstClr val="black"/>
              </a:solidFill>
              <a:latin typeface="Calibri"/>
              <a:cs typeface="Arial"/>
            </a:endParaRPr>
          </a:p>
        </p:txBody>
      </p:sp>
      <p:sp>
        <p:nvSpPr>
          <p:cNvPr id="9" name="Rectangle à coins arrondis 29" hidden="0"/>
          <p:cNvSpPr/>
          <p:nvPr isPhoto="0" userDrawn="0"/>
        </p:nvSpPr>
        <p:spPr bwMode="auto">
          <a:xfrm>
            <a:off x="3328440" y="768728"/>
            <a:ext cx="1669536" cy="685800"/>
          </a:xfrm>
          <a:prstGeom prst="roundRect">
            <a:avLst>
              <a:gd name="adj" fmla="val 16667"/>
            </a:avLst>
          </a:prstGeom>
          <a:solidFill>
            <a:srgbClr val="9ACFB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fr-FR" sz="1200" b="1">
                <a:solidFill>
                  <a:prstClr val="white"/>
                </a:solidFill>
                <a:latin typeface="Arial"/>
                <a:cs typeface="Arial"/>
              </a:rPr>
              <a:t>Institutions de recherche</a:t>
            </a:r>
            <a:endParaRPr sz="1350">
              <a:solidFill>
                <a:prstClr val="white"/>
              </a:solidFill>
              <a:latin typeface="Calibri"/>
              <a:cs typeface="Arial"/>
            </a:endParaRPr>
          </a:p>
        </p:txBody>
      </p:sp>
      <p:grpSp>
        <p:nvGrpSpPr>
          <p:cNvPr id="10" name="Groupe 12" hidden="0"/>
          <p:cNvGrpSpPr/>
          <p:nvPr isPhoto="0" userDrawn="0"/>
        </p:nvGrpSpPr>
        <p:grpSpPr bwMode="auto">
          <a:xfrm rot="5400000">
            <a:off x="7232176" y="2632694"/>
            <a:ext cx="3581997" cy="125948"/>
            <a:chOff x="1259632" y="1851670"/>
            <a:chExt cx="6567926" cy="230936"/>
          </a:xfrm>
        </p:grpSpPr>
        <p:grpSp>
          <p:nvGrpSpPr>
            <p:cNvPr id="11" name="Groupe 13" hidden="0"/>
            <p:cNvGrpSpPr/>
            <p:nvPr isPhoto="0" userDrawn="0"/>
          </p:nvGrpSpPr>
          <p:grpSpPr bwMode="auto">
            <a:xfrm>
              <a:off x="3900867" y="1851670"/>
              <a:ext cx="1300128" cy="230936"/>
              <a:chOff x="3900867" y="1851670"/>
              <a:chExt cx="1300128" cy="230936"/>
            </a:xfrm>
          </p:grpSpPr>
          <p:sp>
            <p:nvSpPr>
              <p:cNvPr id="12"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a:defRPr/>
                </a:pPr>
                <a:endParaRPr lang="en-US" b="1"/>
              </a:p>
            </p:txBody>
          </p:sp>
          <p:sp>
            <p:nvSpPr>
              <p:cNvPr id="13"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14" name="Groupe 14" hidden="0"/>
            <p:cNvGrpSpPr/>
            <p:nvPr isPhoto="0" userDrawn="0"/>
          </p:nvGrpSpPr>
          <p:grpSpPr bwMode="auto">
            <a:xfrm>
              <a:off x="5209721" y="1851670"/>
              <a:ext cx="1302442" cy="230936"/>
              <a:chOff x="5223696" y="1851670"/>
              <a:chExt cx="1302442" cy="230936"/>
            </a:xfrm>
          </p:grpSpPr>
          <p:sp>
            <p:nvSpPr>
              <p:cNvPr id="15"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a:defRPr/>
                </a:pPr>
                <a:endParaRPr lang="en-US" b="1"/>
              </a:p>
            </p:txBody>
          </p:sp>
          <p:sp>
            <p:nvSpPr>
              <p:cNvPr id="16"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17" name="Groupe 15" hidden="0"/>
            <p:cNvGrpSpPr/>
            <p:nvPr isPhoto="0" userDrawn="0"/>
          </p:nvGrpSpPr>
          <p:grpSpPr bwMode="auto">
            <a:xfrm>
              <a:off x="2579616" y="1851670"/>
              <a:ext cx="1302442" cy="230936"/>
              <a:chOff x="2579616" y="1851670"/>
              <a:chExt cx="1302442" cy="230936"/>
            </a:xfrm>
          </p:grpSpPr>
          <p:sp>
            <p:nvSpPr>
              <p:cNvPr id="18"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b="1"/>
              </a:p>
            </p:txBody>
          </p:sp>
          <p:sp>
            <p:nvSpPr>
              <p:cNvPr id="19"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20" name="Groupe 16" hidden="0"/>
            <p:cNvGrpSpPr/>
            <p:nvPr isPhoto="0" userDrawn="0"/>
          </p:nvGrpSpPr>
          <p:grpSpPr bwMode="auto">
            <a:xfrm>
              <a:off x="1259632" y="1851670"/>
              <a:ext cx="1302443" cy="230936"/>
              <a:chOff x="1259632" y="1851670"/>
              <a:chExt cx="1302443" cy="230936"/>
            </a:xfrm>
          </p:grpSpPr>
          <p:sp>
            <p:nvSpPr>
              <p:cNvPr id="21"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b="1"/>
              </a:p>
            </p:txBody>
          </p:sp>
          <p:sp>
            <p:nvSpPr>
              <p:cNvPr id="22"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23" name="Groupe 17" hidden="0"/>
            <p:cNvGrpSpPr/>
            <p:nvPr isPhoto="0" userDrawn="0"/>
          </p:nvGrpSpPr>
          <p:grpSpPr bwMode="auto">
            <a:xfrm>
              <a:off x="6525116" y="1851670"/>
              <a:ext cx="1302442" cy="230936"/>
              <a:chOff x="6539091" y="1851670"/>
              <a:chExt cx="1302442" cy="230936"/>
            </a:xfrm>
          </p:grpSpPr>
          <p:sp>
            <p:nvSpPr>
              <p:cNvPr id="24"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a:defRPr/>
                </a:pPr>
                <a:endParaRPr lang="en-US" b="1"/>
              </a:p>
            </p:txBody>
          </p:sp>
          <p:sp>
            <p:nvSpPr>
              <p:cNvPr id="25"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grpSp>
        <p:nvGrpSpPr>
          <p:cNvPr id="26" name="Groupe 32" hidden="0"/>
          <p:cNvGrpSpPr/>
          <p:nvPr isPhoto="0" userDrawn="0"/>
        </p:nvGrpSpPr>
        <p:grpSpPr bwMode="auto">
          <a:xfrm>
            <a:off x="8285673" y="-270385"/>
            <a:ext cx="966847" cy="969927"/>
            <a:chOff x="2752032" y="2750776"/>
            <a:chExt cx="966847" cy="969927"/>
          </a:xfrm>
        </p:grpSpPr>
        <p:sp>
          <p:nvSpPr>
            <p:cNvPr id="27" name="Freeform 37" hidden="0"/>
            <p:cNvSpPr>
              <a:spLocks noEditPoints="1"/>
            </p:cNvSpPr>
            <p:nvPr isPhoto="0" userDrawn="0"/>
          </p:nvSpPr>
          <p:spPr bwMode="auto">
            <a:xfrm>
              <a:off x="2752032" y="2750776"/>
              <a:ext cx="966847" cy="969927"/>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4 h 201"/>
                <a:gd name="T12" fmla="*/ 4 w 201"/>
                <a:gd name="T13" fmla="*/ 100 h 201"/>
                <a:gd name="T14" fmla="*/ 100 w 201"/>
                <a:gd name="T15" fmla="*/ 196 h 201"/>
                <a:gd name="T16" fmla="*/ 196 w 201"/>
                <a:gd name="T17" fmla="*/ 100 h 201"/>
                <a:gd name="T18" fmla="*/ 100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0" y="201"/>
                  </a:moveTo>
                  <a:cubicBezTo>
                    <a:pt x="45" y="201"/>
                    <a:pt x="0" y="155"/>
                    <a:pt x="0" y="100"/>
                  </a:cubicBezTo>
                  <a:cubicBezTo>
                    <a:pt x="0" y="45"/>
                    <a:pt x="45" y="0"/>
                    <a:pt x="100" y="0"/>
                  </a:cubicBezTo>
                  <a:cubicBezTo>
                    <a:pt x="156" y="0"/>
                    <a:pt x="201" y="45"/>
                    <a:pt x="201" y="100"/>
                  </a:cubicBezTo>
                  <a:cubicBezTo>
                    <a:pt x="201" y="155"/>
                    <a:pt x="156" y="201"/>
                    <a:pt x="100" y="201"/>
                  </a:cubicBezTo>
                  <a:close/>
                  <a:moveTo>
                    <a:pt x="100" y="4"/>
                  </a:moveTo>
                  <a:cubicBezTo>
                    <a:pt x="47" y="4"/>
                    <a:pt x="4" y="47"/>
                    <a:pt x="4" y="100"/>
                  </a:cubicBezTo>
                  <a:cubicBezTo>
                    <a:pt x="4" y="153"/>
                    <a:pt x="47" y="196"/>
                    <a:pt x="100" y="196"/>
                  </a:cubicBezTo>
                  <a:cubicBezTo>
                    <a:pt x="153" y="196"/>
                    <a:pt x="196" y="153"/>
                    <a:pt x="196" y="100"/>
                  </a:cubicBezTo>
                  <a:cubicBezTo>
                    <a:pt x="196" y="47"/>
                    <a:pt x="153" y="4"/>
                    <a:pt x="100" y="4"/>
                  </a:cubicBez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sp>
          <p:nvSpPr>
            <p:cNvPr id="28" name="Freeform 38" hidden="0"/>
            <p:cNvSpPr>
              <a:spLocks noEditPoints="1"/>
            </p:cNvSpPr>
            <p:nvPr isPhoto="0" userDrawn="0"/>
          </p:nvSpPr>
          <p:spPr bwMode="auto">
            <a:xfrm>
              <a:off x="3024112" y="3067627"/>
              <a:ext cx="434354" cy="437052"/>
            </a:xfrm>
            <a:custGeom>
              <a:avLst/>
              <a:gdLst>
                <a:gd name="T0" fmla="*/ 94 w 103"/>
                <a:gd name="T1" fmla="*/ 67 h 103"/>
                <a:gd name="T2" fmla="*/ 97 w 103"/>
                <a:gd name="T3" fmla="*/ 77 h 103"/>
                <a:gd name="T4" fmla="*/ 97 w 103"/>
                <a:gd name="T5" fmla="*/ 92 h 103"/>
                <a:gd name="T6" fmla="*/ 16 w 103"/>
                <a:gd name="T7" fmla="*/ 103 h 103"/>
                <a:gd name="T8" fmla="*/ 0 w 103"/>
                <a:gd name="T9" fmla="*/ 86 h 103"/>
                <a:gd name="T10" fmla="*/ 6 w 103"/>
                <a:gd name="T11" fmla="*/ 71 h 103"/>
                <a:gd name="T12" fmla="*/ 1 w 103"/>
                <a:gd name="T13" fmla="*/ 68 h 103"/>
                <a:gd name="T14" fmla="*/ 6 w 103"/>
                <a:gd name="T15" fmla="*/ 59 h 103"/>
                <a:gd name="T16" fmla="*/ 6 w 103"/>
                <a:gd name="T17" fmla="*/ 44 h 103"/>
                <a:gd name="T18" fmla="*/ 0 w 103"/>
                <a:gd name="T19" fmla="*/ 38 h 103"/>
                <a:gd name="T20" fmla="*/ 0 w 103"/>
                <a:gd name="T21" fmla="*/ 23 h 103"/>
                <a:gd name="T22" fmla="*/ 0 w 103"/>
                <a:gd name="T23" fmla="*/ 16 h 103"/>
                <a:gd name="T24" fmla="*/ 32 w 103"/>
                <a:gd name="T25" fmla="*/ 2 h 103"/>
                <a:gd name="T26" fmla="*/ 3 w 103"/>
                <a:gd name="T27" fmla="*/ 18 h 103"/>
                <a:gd name="T28" fmla="*/ 97 w 103"/>
                <a:gd name="T29" fmla="*/ 34 h 103"/>
                <a:gd name="T30" fmla="*/ 31 w 103"/>
                <a:gd name="T31" fmla="*/ 29 h 103"/>
                <a:gd name="T32" fmla="*/ 18 w 103"/>
                <a:gd name="T33" fmla="*/ 8 h 103"/>
                <a:gd name="T34" fmla="*/ 99 w 103"/>
                <a:gd name="T35" fmla="*/ 6 h 103"/>
                <a:gd name="T36" fmla="*/ 38 w 103"/>
                <a:gd name="T37" fmla="*/ 4 h 103"/>
                <a:gd name="T38" fmla="*/ 97 w 103"/>
                <a:gd name="T39" fmla="*/ 1 h 103"/>
                <a:gd name="T40" fmla="*/ 97 w 103"/>
                <a:gd name="T41" fmla="*/ 11 h 103"/>
                <a:gd name="T42" fmla="*/ 97 w 103"/>
                <a:gd name="T43" fmla="*/ 26 h 103"/>
                <a:gd name="T44" fmla="*/ 94 w 103"/>
                <a:gd name="T45" fmla="*/ 37 h 103"/>
                <a:gd name="T46" fmla="*/ 6 w 103"/>
                <a:gd name="T47" fmla="*/ 37 h 103"/>
                <a:gd name="T48" fmla="*/ 5 w 103"/>
                <a:gd name="T49" fmla="*/ 41 h 103"/>
                <a:gd name="T50" fmla="*/ 85 w 103"/>
                <a:gd name="T51" fmla="*/ 41 h 103"/>
                <a:gd name="T52" fmla="*/ 79 w 103"/>
                <a:gd name="T53" fmla="*/ 62 h 103"/>
                <a:gd name="T54" fmla="*/ 84 w 103"/>
                <a:gd name="T55" fmla="*/ 67 h 103"/>
                <a:gd name="T56" fmla="*/ 96 w 103"/>
                <a:gd name="T57" fmla="*/ 70 h 103"/>
                <a:gd name="T58" fmla="*/ 77 w 103"/>
                <a:gd name="T59" fmla="*/ 74 h 103"/>
                <a:gd name="T60" fmla="*/ 99 w 103"/>
                <a:gd name="T61" fmla="*/ 72 h 103"/>
                <a:gd name="T62" fmla="*/ 74 w 103"/>
                <a:gd name="T63" fmla="*/ 95 h 103"/>
                <a:gd name="T64" fmla="*/ 74 w 103"/>
                <a:gd name="T65" fmla="*/ 92 h 103"/>
                <a:gd name="T66" fmla="*/ 92 w 103"/>
                <a:gd name="T67" fmla="*/ 77 h 103"/>
                <a:gd name="T68" fmla="*/ 76 w 103"/>
                <a:gd name="T69" fmla="*/ 84 h 103"/>
                <a:gd name="T70" fmla="*/ 64 w 103"/>
                <a:gd name="T71" fmla="*/ 83 h 103"/>
                <a:gd name="T72" fmla="*/ 61 w 103"/>
                <a:gd name="T73" fmla="*/ 77 h 103"/>
                <a:gd name="T74" fmla="*/ 10 w 103"/>
                <a:gd name="T75" fmla="*/ 87 h 103"/>
                <a:gd name="T76" fmla="*/ 66 w 103"/>
                <a:gd name="T77" fmla="*/ 92 h 103"/>
                <a:gd name="T78" fmla="*/ 49 w 103"/>
                <a:gd name="T79" fmla="*/ 95 h 103"/>
                <a:gd name="T80" fmla="*/ 18 w 103"/>
                <a:gd name="T81" fmla="*/ 74 h 103"/>
                <a:gd name="T82" fmla="*/ 61 w 103"/>
                <a:gd name="T83" fmla="*/ 70 h 103"/>
                <a:gd name="T84" fmla="*/ 17 w 103"/>
                <a:gd name="T85" fmla="*/ 70 h 103"/>
                <a:gd name="T86" fmla="*/ 96 w 103"/>
                <a:gd name="T87" fmla="*/ 100 h 103"/>
                <a:gd name="T88" fmla="*/ 92 w 103"/>
                <a:gd name="T89" fmla="*/ 11 h 103"/>
                <a:gd name="T90" fmla="*/ 18 w 103"/>
                <a:gd name="T91" fmla="*/ 11 h 103"/>
                <a:gd name="T92" fmla="*/ 91 w 103"/>
                <a:gd name="T93" fmla="*/ 26 h 103"/>
                <a:gd name="T94" fmla="*/ 84 w 103"/>
                <a:gd name="T95" fmla="*/ 59 h 103"/>
                <a:gd name="T96" fmla="*/ 11 w 103"/>
                <a:gd name="T97" fmla="*/ 44 h 103"/>
                <a:gd name="T98" fmla="*/ 61 w 103"/>
                <a:gd name="T99" fmla="*/ 59 h 103"/>
                <a:gd name="T100" fmla="*/ 30 w 103"/>
                <a:gd name="T101" fmla="*/ 53 h 103"/>
                <a:gd name="T102" fmla="*/ 80 w 103"/>
                <a:gd name="T103" fmla="*/ 50 h 103"/>
                <a:gd name="T104" fmla="*/ 77 w 103"/>
                <a:gd name="T105" fmla="*/ 53 h 103"/>
                <a:gd name="T106" fmla="*/ 74 w 103"/>
                <a:gd name="T107" fmla="*/ 79 h 103"/>
                <a:gd name="T108" fmla="*/ 64 w 103"/>
                <a:gd name="T109" fmla="*/ 79 h 103"/>
                <a:gd name="T110" fmla="*/ 74 w 103"/>
                <a:gd name="T111" fmla="*/ 79 h 103"/>
                <a:gd name="T112" fmla="*/ 61 w 103"/>
                <a:gd name="T113" fmla="*/ 62 h 103"/>
                <a:gd name="T114" fmla="*/ 4 w 103"/>
                <a:gd name="T115" fmla="*/ 62 h 103"/>
                <a:gd name="T116" fmla="*/ 6 w 103"/>
                <a:gd name="T117" fmla="*/ 67 h 103"/>
                <a:gd name="T118" fmla="*/ 61 w 103"/>
                <a:gd name="T119" fmla="*/ 6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103" fill="norm" stroke="1" extrusionOk="0">
                  <a:moveTo>
                    <a:pt x="94" y="37"/>
                  </a:moveTo>
                  <a:cubicBezTo>
                    <a:pt x="99" y="41"/>
                    <a:pt x="102" y="45"/>
                    <a:pt x="102" y="52"/>
                  </a:cubicBezTo>
                  <a:cubicBezTo>
                    <a:pt x="102" y="58"/>
                    <a:pt x="99" y="63"/>
                    <a:pt x="94" y="67"/>
                  </a:cubicBezTo>
                  <a:cubicBezTo>
                    <a:pt x="95" y="67"/>
                    <a:pt x="96" y="67"/>
                    <a:pt x="97" y="67"/>
                  </a:cubicBezTo>
                  <a:cubicBezTo>
                    <a:pt x="100" y="67"/>
                    <a:pt x="102" y="70"/>
                    <a:pt x="102" y="73"/>
                  </a:cubicBezTo>
                  <a:cubicBezTo>
                    <a:pt x="101" y="75"/>
                    <a:pt x="99" y="77"/>
                    <a:pt x="97" y="77"/>
                  </a:cubicBezTo>
                  <a:cubicBezTo>
                    <a:pt x="95" y="77"/>
                    <a:pt x="95" y="77"/>
                    <a:pt x="94" y="78"/>
                  </a:cubicBezTo>
                  <a:cubicBezTo>
                    <a:pt x="92" y="82"/>
                    <a:pt x="92" y="87"/>
                    <a:pt x="94" y="91"/>
                  </a:cubicBezTo>
                  <a:cubicBezTo>
                    <a:pt x="95" y="92"/>
                    <a:pt x="95" y="92"/>
                    <a:pt x="97" y="92"/>
                  </a:cubicBezTo>
                  <a:cubicBezTo>
                    <a:pt x="100" y="92"/>
                    <a:pt x="102" y="95"/>
                    <a:pt x="102" y="99"/>
                  </a:cubicBezTo>
                  <a:cubicBezTo>
                    <a:pt x="101" y="101"/>
                    <a:pt x="100" y="102"/>
                    <a:pt x="98" y="103"/>
                  </a:cubicBezTo>
                  <a:cubicBezTo>
                    <a:pt x="71" y="103"/>
                    <a:pt x="43" y="103"/>
                    <a:pt x="16" y="103"/>
                  </a:cubicBezTo>
                  <a:cubicBezTo>
                    <a:pt x="16" y="103"/>
                    <a:pt x="16" y="102"/>
                    <a:pt x="15" y="102"/>
                  </a:cubicBezTo>
                  <a:cubicBezTo>
                    <a:pt x="8" y="101"/>
                    <a:pt x="3" y="97"/>
                    <a:pt x="1" y="90"/>
                  </a:cubicBezTo>
                  <a:cubicBezTo>
                    <a:pt x="0" y="89"/>
                    <a:pt x="0" y="87"/>
                    <a:pt x="0" y="86"/>
                  </a:cubicBezTo>
                  <a:cubicBezTo>
                    <a:pt x="0" y="85"/>
                    <a:pt x="0" y="84"/>
                    <a:pt x="0" y="83"/>
                  </a:cubicBezTo>
                  <a:cubicBezTo>
                    <a:pt x="0" y="82"/>
                    <a:pt x="0" y="82"/>
                    <a:pt x="0" y="82"/>
                  </a:cubicBezTo>
                  <a:cubicBezTo>
                    <a:pt x="1" y="78"/>
                    <a:pt x="3" y="74"/>
                    <a:pt x="6" y="71"/>
                  </a:cubicBezTo>
                  <a:cubicBezTo>
                    <a:pt x="7" y="71"/>
                    <a:pt x="7" y="70"/>
                    <a:pt x="8" y="70"/>
                  </a:cubicBezTo>
                  <a:cubicBezTo>
                    <a:pt x="7" y="70"/>
                    <a:pt x="6" y="70"/>
                    <a:pt x="5" y="70"/>
                  </a:cubicBezTo>
                  <a:cubicBezTo>
                    <a:pt x="4" y="70"/>
                    <a:pt x="2" y="69"/>
                    <a:pt x="1" y="68"/>
                  </a:cubicBezTo>
                  <a:cubicBezTo>
                    <a:pt x="1" y="67"/>
                    <a:pt x="0" y="66"/>
                    <a:pt x="0" y="66"/>
                  </a:cubicBezTo>
                  <a:cubicBezTo>
                    <a:pt x="0" y="65"/>
                    <a:pt x="0" y="64"/>
                    <a:pt x="0" y="64"/>
                  </a:cubicBezTo>
                  <a:cubicBezTo>
                    <a:pt x="1" y="61"/>
                    <a:pt x="3" y="59"/>
                    <a:pt x="6" y="59"/>
                  </a:cubicBezTo>
                  <a:cubicBezTo>
                    <a:pt x="7" y="59"/>
                    <a:pt x="7" y="59"/>
                    <a:pt x="7" y="59"/>
                  </a:cubicBezTo>
                  <a:cubicBezTo>
                    <a:pt x="10" y="54"/>
                    <a:pt x="10" y="49"/>
                    <a:pt x="7" y="45"/>
                  </a:cubicBezTo>
                  <a:cubicBezTo>
                    <a:pt x="7" y="44"/>
                    <a:pt x="6" y="44"/>
                    <a:pt x="6" y="44"/>
                  </a:cubicBezTo>
                  <a:cubicBezTo>
                    <a:pt x="4" y="44"/>
                    <a:pt x="3" y="44"/>
                    <a:pt x="2" y="43"/>
                  </a:cubicBezTo>
                  <a:cubicBezTo>
                    <a:pt x="1" y="42"/>
                    <a:pt x="0" y="41"/>
                    <a:pt x="0" y="40"/>
                  </a:cubicBezTo>
                  <a:cubicBezTo>
                    <a:pt x="0" y="39"/>
                    <a:pt x="0" y="38"/>
                    <a:pt x="0" y="38"/>
                  </a:cubicBezTo>
                  <a:cubicBezTo>
                    <a:pt x="1" y="34"/>
                    <a:pt x="4" y="33"/>
                    <a:pt x="8" y="34"/>
                  </a:cubicBezTo>
                  <a:cubicBezTo>
                    <a:pt x="7" y="33"/>
                    <a:pt x="7" y="33"/>
                    <a:pt x="7" y="33"/>
                  </a:cubicBezTo>
                  <a:cubicBezTo>
                    <a:pt x="4" y="30"/>
                    <a:pt x="1" y="27"/>
                    <a:pt x="0" y="23"/>
                  </a:cubicBezTo>
                  <a:cubicBezTo>
                    <a:pt x="0" y="22"/>
                    <a:pt x="0" y="21"/>
                    <a:pt x="0" y="20"/>
                  </a:cubicBezTo>
                  <a:cubicBezTo>
                    <a:pt x="0" y="19"/>
                    <a:pt x="0" y="18"/>
                    <a:pt x="0" y="17"/>
                  </a:cubicBezTo>
                  <a:cubicBezTo>
                    <a:pt x="0" y="16"/>
                    <a:pt x="0" y="16"/>
                    <a:pt x="0" y="16"/>
                  </a:cubicBezTo>
                  <a:cubicBezTo>
                    <a:pt x="1" y="8"/>
                    <a:pt x="8" y="1"/>
                    <a:pt x="16" y="1"/>
                  </a:cubicBezTo>
                  <a:cubicBezTo>
                    <a:pt x="20" y="0"/>
                    <a:pt x="25" y="1"/>
                    <a:pt x="30" y="1"/>
                  </a:cubicBezTo>
                  <a:cubicBezTo>
                    <a:pt x="31" y="1"/>
                    <a:pt x="32" y="1"/>
                    <a:pt x="32" y="2"/>
                  </a:cubicBezTo>
                  <a:cubicBezTo>
                    <a:pt x="32" y="3"/>
                    <a:pt x="31" y="4"/>
                    <a:pt x="30" y="4"/>
                  </a:cubicBezTo>
                  <a:cubicBezTo>
                    <a:pt x="26" y="4"/>
                    <a:pt x="22" y="3"/>
                    <a:pt x="17" y="4"/>
                  </a:cubicBezTo>
                  <a:cubicBezTo>
                    <a:pt x="10" y="4"/>
                    <a:pt x="3" y="10"/>
                    <a:pt x="3" y="18"/>
                  </a:cubicBezTo>
                  <a:cubicBezTo>
                    <a:pt x="3" y="27"/>
                    <a:pt x="9" y="34"/>
                    <a:pt x="18" y="34"/>
                  </a:cubicBezTo>
                  <a:cubicBezTo>
                    <a:pt x="44" y="34"/>
                    <a:pt x="70" y="34"/>
                    <a:pt x="96" y="34"/>
                  </a:cubicBezTo>
                  <a:cubicBezTo>
                    <a:pt x="97" y="34"/>
                    <a:pt x="97" y="34"/>
                    <a:pt x="97" y="34"/>
                  </a:cubicBezTo>
                  <a:cubicBezTo>
                    <a:pt x="98" y="34"/>
                    <a:pt x="99" y="33"/>
                    <a:pt x="99" y="32"/>
                  </a:cubicBezTo>
                  <a:cubicBezTo>
                    <a:pt x="99" y="30"/>
                    <a:pt x="98" y="29"/>
                    <a:pt x="96" y="29"/>
                  </a:cubicBezTo>
                  <a:cubicBezTo>
                    <a:pt x="74" y="29"/>
                    <a:pt x="53" y="29"/>
                    <a:pt x="31" y="29"/>
                  </a:cubicBezTo>
                  <a:cubicBezTo>
                    <a:pt x="26" y="29"/>
                    <a:pt x="22" y="29"/>
                    <a:pt x="18" y="29"/>
                  </a:cubicBezTo>
                  <a:cubicBezTo>
                    <a:pt x="10" y="29"/>
                    <a:pt x="5" y="22"/>
                    <a:pt x="8" y="15"/>
                  </a:cubicBezTo>
                  <a:cubicBezTo>
                    <a:pt x="9" y="10"/>
                    <a:pt x="13" y="8"/>
                    <a:pt x="18" y="8"/>
                  </a:cubicBezTo>
                  <a:cubicBezTo>
                    <a:pt x="44" y="8"/>
                    <a:pt x="70" y="8"/>
                    <a:pt x="96" y="8"/>
                  </a:cubicBezTo>
                  <a:cubicBezTo>
                    <a:pt x="97" y="8"/>
                    <a:pt x="97" y="8"/>
                    <a:pt x="97" y="8"/>
                  </a:cubicBezTo>
                  <a:cubicBezTo>
                    <a:pt x="98" y="8"/>
                    <a:pt x="99" y="7"/>
                    <a:pt x="99" y="6"/>
                  </a:cubicBezTo>
                  <a:cubicBezTo>
                    <a:pt x="99" y="5"/>
                    <a:pt x="98" y="4"/>
                    <a:pt x="96" y="4"/>
                  </a:cubicBezTo>
                  <a:cubicBezTo>
                    <a:pt x="77" y="4"/>
                    <a:pt x="58" y="4"/>
                    <a:pt x="39" y="4"/>
                  </a:cubicBezTo>
                  <a:cubicBezTo>
                    <a:pt x="38" y="4"/>
                    <a:pt x="38" y="4"/>
                    <a:pt x="38" y="4"/>
                  </a:cubicBezTo>
                  <a:cubicBezTo>
                    <a:pt x="37" y="3"/>
                    <a:pt x="37" y="3"/>
                    <a:pt x="37" y="2"/>
                  </a:cubicBezTo>
                  <a:cubicBezTo>
                    <a:pt x="37" y="1"/>
                    <a:pt x="37" y="1"/>
                    <a:pt x="39" y="1"/>
                  </a:cubicBezTo>
                  <a:cubicBezTo>
                    <a:pt x="58" y="1"/>
                    <a:pt x="77" y="1"/>
                    <a:pt x="97" y="1"/>
                  </a:cubicBezTo>
                  <a:cubicBezTo>
                    <a:pt x="97" y="1"/>
                    <a:pt x="97" y="1"/>
                    <a:pt x="97" y="1"/>
                  </a:cubicBezTo>
                  <a:cubicBezTo>
                    <a:pt x="99" y="1"/>
                    <a:pt x="101" y="2"/>
                    <a:pt x="101" y="4"/>
                  </a:cubicBezTo>
                  <a:cubicBezTo>
                    <a:pt x="103" y="7"/>
                    <a:pt x="101" y="11"/>
                    <a:pt x="97" y="11"/>
                  </a:cubicBezTo>
                  <a:cubicBezTo>
                    <a:pt x="95" y="11"/>
                    <a:pt x="95" y="11"/>
                    <a:pt x="94" y="12"/>
                  </a:cubicBezTo>
                  <a:cubicBezTo>
                    <a:pt x="92" y="16"/>
                    <a:pt x="92" y="21"/>
                    <a:pt x="94" y="25"/>
                  </a:cubicBezTo>
                  <a:cubicBezTo>
                    <a:pt x="95" y="26"/>
                    <a:pt x="95" y="26"/>
                    <a:pt x="97" y="26"/>
                  </a:cubicBezTo>
                  <a:cubicBezTo>
                    <a:pt x="100" y="26"/>
                    <a:pt x="102" y="28"/>
                    <a:pt x="102" y="31"/>
                  </a:cubicBezTo>
                  <a:cubicBezTo>
                    <a:pt x="102" y="34"/>
                    <a:pt x="100" y="37"/>
                    <a:pt x="96" y="37"/>
                  </a:cubicBezTo>
                  <a:cubicBezTo>
                    <a:pt x="96" y="37"/>
                    <a:pt x="95" y="37"/>
                    <a:pt x="94" y="37"/>
                  </a:cubicBezTo>
                  <a:close/>
                  <a:moveTo>
                    <a:pt x="99" y="52"/>
                  </a:moveTo>
                  <a:cubicBezTo>
                    <a:pt x="99" y="43"/>
                    <a:pt x="92" y="37"/>
                    <a:pt x="84" y="37"/>
                  </a:cubicBezTo>
                  <a:cubicBezTo>
                    <a:pt x="58" y="37"/>
                    <a:pt x="32" y="37"/>
                    <a:pt x="6" y="37"/>
                  </a:cubicBezTo>
                  <a:cubicBezTo>
                    <a:pt x="5" y="37"/>
                    <a:pt x="5" y="37"/>
                    <a:pt x="4" y="37"/>
                  </a:cubicBezTo>
                  <a:cubicBezTo>
                    <a:pt x="3" y="37"/>
                    <a:pt x="3" y="38"/>
                    <a:pt x="3" y="39"/>
                  </a:cubicBezTo>
                  <a:cubicBezTo>
                    <a:pt x="3" y="40"/>
                    <a:pt x="4" y="41"/>
                    <a:pt x="5" y="41"/>
                  </a:cubicBezTo>
                  <a:cubicBezTo>
                    <a:pt x="6" y="41"/>
                    <a:pt x="6" y="41"/>
                    <a:pt x="6" y="41"/>
                  </a:cubicBezTo>
                  <a:cubicBezTo>
                    <a:pt x="32" y="41"/>
                    <a:pt x="57" y="41"/>
                    <a:pt x="83" y="41"/>
                  </a:cubicBezTo>
                  <a:cubicBezTo>
                    <a:pt x="83" y="41"/>
                    <a:pt x="84" y="41"/>
                    <a:pt x="85" y="41"/>
                  </a:cubicBezTo>
                  <a:cubicBezTo>
                    <a:pt x="90" y="41"/>
                    <a:pt x="94" y="46"/>
                    <a:pt x="95" y="51"/>
                  </a:cubicBezTo>
                  <a:cubicBezTo>
                    <a:pt x="95" y="56"/>
                    <a:pt x="91" y="61"/>
                    <a:pt x="86" y="62"/>
                  </a:cubicBezTo>
                  <a:cubicBezTo>
                    <a:pt x="84" y="62"/>
                    <a:pt x="81" y="62"/>
                    <a:pt x="79" y="62"/>
                  </a:cubicBezTo>
                  <a:cubicBezTo>
                    <a:pt x="78" y="62"/>
                    <a:pt x="78" y="62"/>
                    <a:pt x="77" y="62"/>
                  </a:cubicBezTo>
                  <a:cubicBezTo>
                    <a:pt x="77" y="64"/>
                    <a:pt x="77" y="65"/>
                    <a:pt x="77" y="67"/>
                  </a:cubicBezTo>
                  <a:cubicBezTo>
                    <a:pt x="80" y="67"/>
                    <a:pt x="82" y="67"/>
                    <a:pt x="84" y="67"/>
                  </a:cubicBezTo>
                  <a:cubicBezTo>
                    <a:pt x="92" y="66"/>
                    <a:pt x="99" y="60"/>
                    <a:pt x="99" y="52"/>
                  </a:cubicBezTo>
                  <a:close/>
                  <a:moveTo>
                    <a:pt x="99" y="72"/>
                  </a:moveTo>
                  <a:cubicBezTo>
                    <a:pt x="99" y="71"/>
                    <a:pt x="98" y="70"/>
                    <a:pt x="96" y="70"/>
                  </a:cubicBezTo>
                  <a:cubicBezTo>
                    <a:pt x="90" y="70"/>
                    <a:pt x="84" y="70"/>
                    <a:pt x="78" y="70"/>
                  </a:cubicBezTo>
                  <a:cubicBezTo>
                    <a:pt x="78" y="70"/>
                    <a:pt x="78" y="70"/>
                    <a:pt x="77" y="70"/>
                  </a:cubicBezTo>
                  <a:cubicBezTo>
                    <a:pt x="77" y="71"/>
                    <a:pt x="77" y="72"/>
                    <a:pt x="77" y="74"/>
                  </a:cubicBezTo>
                  <a:cubicBezTo>
                    <a:pt x="78" y="74"/>
                    <a:pt x="79" y="74"/>
                    <a:pt x="80" y="74"/>
                  </a:cubicBezTo>
                  <a:cubicBezTo>
                    <a:pt x="85" y="74"/>
                    <a:pt x="91" y="74"/>
                    <a:pt x="96" y="74"/>
                  </a:cubicBezTo>
                  <a:cubicBezTo>
                    <a:pt x="98" y="74"/>
                    <a:pt x="99" y="73"/>
                    <a:pt x="99" y="72"/>
                  </a:cubicBezTo>
                  <a:close/>
                  <a:moveTo>
                    <a:pt x="99" y="98"/>
                  </a:moveTo>
                  <a:cubicBezTo>
                    <a:pt x="99" y="96"/>
                    <a:pt x="98" y="95"/>
                    <a:pt x="96" y="95"/>
                  </a:cubicBezTo>
                  <a:cubicBezTo>
                    <a:pt x="89" y="95"/>
                    <a:pt x="82" y="95"/>
                    <a:pt x="74" y="95"/>
                  </a:cubicBezTo>
                  <a:cubicBezTo>
                    <a:pt x="74" y="95"/>
                    <a:pt x="74" y="95"/>
                    <a:pt x="73" y="95"/>
                  </a:cubicBezTo>
                  <a:cubicBezTo>
                    <a:pt x="72" y="95"/>
                    <a:pt x="72" y="94"/>
                    <a:pt x="72" y="93"/>
                  </a:cubicBezTo>
                  <a:cubicBezTo>
                    <a:pt x="73" y="92"/>
                    <a:pt x="73" y="92"/>
                    <a:pt x="74" y="92"/>
                  </a:cubicBezTo>
                  <a:cubicBezTo>
                    <a:pt x="80" y="92"/>
                    <a:pt x="85" y="92"/>
                    <a:pt x="90" y="92"/>
                  </a:cubicBezTo>
                  <a:cubicBezTo>
                    <a:pt x="91" y="92"/>
                    <a:pt x="91" y="92"/>
                    <a:pt x="92" y="92"/>
                  </a:cubicBezTo>
                  <a:cubicBezTo>
                    <a:pt x="89" y="87"/>
                    <a:pt x="89" y="82"/>
                    <a:pt x="92" y="77"/>
                  </a:cubicBezTo>
                  <a:cubicBezTo>
                    <a:pt x="87" y="77"/>
                    <a:pt x="82" y="77"/>
                    <a:pt x="77" y="77"/>
                  </a:cubicBezTo>
                  <a:cubicBezTo>
                    <a:pt x="77" y="79"/>
                    <a:pt x="77" y="80"/>
                    <a:pt x="77" y="82"/>
                  </a:cubicBezTo>
                  <a:cubicBezTo>
                    <a:pt x="77" y="83"/>
                    <a:pt x="77" y="84"/>
                    <a:pt x="76" y="84"/>
                  </a:cubicBezTo>
                  <a:cubicBezTo>
                    <a:pt x="76" y="84"/>
                    <a:pt x="75" y="84"/>
                    <a:pt x="74" y="83"/>
                  </a:cubicBezTo>
                  <a:cubicBezTo>
                    <a:pt x="73" y="82"/>
                    <a:pt x="71" y="80"/>
                    <a:pt x="69" y="78"/>
                  </a:cubicBezTo>
                  <a:cubicBezTo>
                    <a:pt x="68" y="80"/>
                    <a:pt x="66" y="82"/>
                    <a:pt x="64" y="83"/>
                  </a:cubicBezTo>
                  <a:cubicBezTo>
                    <a:pt x="64" y="84"/>
                    <a:pt x="63" y="84"/>
                    <a:pt x="62" y="84"/>
                  </a:cubicBezTo>
                  <a:cubicBezTo>
                    <a:pt x="61" y="84"/>
                    <a:pt x="61" y="83"/>
                    <a:pt x="61" y="82"/>
                  </a:cubicBezTo>
                  <a:cubicBezTo>
                    <a:pt x="61" y="80"/>
                    <a:pt x="61" y="79"/>
                    <a:pt x="61" y="77"/>
                  </a:cubicBezTo>
                  <a:cubicBezTo>
                    <a:pt x="61" y="77"/>
                    <a:pt x="61" y="77"/>
                    <a:pt x="61" y="77"/>
                  </a:cubicBezTo>
                  <a:cubicBezTo>
                    <a:pt x="46" y="77"/>
                    <a:pt x="32" y="77"/>
                    <a:pt x="17" y="77"/>
                  </a:cubicBezTo>
                  <a:cubicBezTo>
                    <a:pt x="13" y="77"/>
                    <a:pt x="9" y="82"/>
                    <a:pt x="10" y="87"/>
                  </a:cubicBezTo>
                  <a:cubicBezTo>
                    <a:pt x="11" y="90"/>
                    <a:pt x="14" y="92"/>
                    <a:pt x="18" y="92"/>
                  </a:cubicBezTo>
                  <a:cubicBezTo>
                    <a:pt x="34" y="92"/>
                    <a:pt x="49" y="92"/>
                    <a:pt x="65" y="92"/>
                  </a:cubicBezTo>
                  <a:cubicBezTo>
                    <a:pt x="65" y="92"/>
                    <a:pt x="65" y="92"/>
                    <a:pt x="66" y="92"/>
                  </a:cubicBezTo>
                  <a:cubicBezTo>
                    <a:pt x="67" y="92"/>
                    <a:pt x="67" y="93"/>
                    <a:pt x="67" y="94"/>
                  </a:cubicBezTo>
                  <a:cubicBezTo>
                    <a:pt x="67" y="95"/>
                    <a:pt x="67" y="95"/>
                    <a:pt x="65" y="95"/>
                  </a:cubicBezTo>
                  <a:cubicBezTo>
                    <a:pt x="60" y="95"/>
                    <a:pt x="54" y="95"/>
                    <a:pt x="49" y="95"/>
                  </a:cubicBezTo>
                  <a:cubicBezTo>
                    <a:pt x="38" y="95"/>
                    <a:pt x="28" y="95"/>
                    <a:pt x="18" y="95"/>
                  </a:cubicBezTo>
                  <a:cubicBezTo>
                    <a:pt x="11" y="95"/>
                    <a:pt x="6" y="89"/>
                    <a:pt x="7" y="82"/>
                  </a:cubicBezTo>
                  <a:cubicBezTo>
                    <a:pt x="9" y="77"/>
                    <a:pt x="13" y="74"/>
                    <a:pt x="18" y="74"/>
                  </a:cubicBezTo>
                  <a:cubicBezTo>
                    <a:pt x="32" y="74"/>
                    <a:pt x="46" y="74"/>
                    <a:pt x="60" y="74"/>
                  </a:cubicBezTo>
                  <a:cubicBezTo>
                    <a:pt x="61" y="74"/>
                    <a:pt x="61" y="74"/>
                    <a:pt x="61" y="74"/>
                  </a:cubicBezTo>
                  <a:cubicBezTo>
                    <a:pt x="61" y="72"/>
                    <a:pt x="61" y="71"/>
                    <a:pt x="61" y="70"/>
                  </a:cubicBezTo>
                  <a:cubicBezTo>
                    <a:pt x="60" y="70"/>
                    <a:pt x="60" y="70"/>
                    <a:pt x="60" y="70"/>
                  </a:cubicBezTo>
                  <a:cubicBezTo>
                    <a:pt x="49" y="70"/>
                    <a:pt x="37" y="70"/>
                    <a:pt x="26" y="70"/>
                  </a:cubicBezTo>
                  <a:cubicBezTo>
                    <a:pt x="23" y="70"/>
                    <a:pt x="20" y="70"/>
                    <a:pt x="17" y="70"/>
                  </a:cubicBezTo>
                  <a:cubicBezTo>
                    <a:pt x="8" y="70"/>
                    <a:pt x="1" y="79"/>
                    <a:pt x="3" y="88"/>
                  </a:cubicBezTo>
                  <a:cubicBezTo>
                    <a:pt x="5" y="95"/>
                    <a:pt x="11" y="100"/>
                    <a:pt x="18" y="100"/>
                  </a:cubicBezTo>
                  <a:cubicBezTo>
                    <a:pt x="44" y="100"/>
                    <a:pt x="70" y="100"/>
                    <a:pt x="96" y="100"/>
                  </a:cubicBezTo>
                  <a:cubicBezTo>
                    <a:pt x="97" y="100"/>
                    <a:pt x="97" y="100"/>
                    <a:pt x="97" y="100"/>
                  </a:cubicBezTo>
                  <a:cubicBezTo>
                    <a:pt x="98" y="99"/>
                    <a:pt x="99" y="99"/>
                    <a:pt x="99" y="98"/>
                  </a:cubicBezTo>
                  <a:close/>
                  <a:moveTo>
                    <a:pt x="92" y="11"/>
                  </a:moveTo>
                  <a:cubicBezTo>
                    <a:pt x="91" y="11"/>
                    <a:pt x="91" y="11"/>
                    <a:pt x="90" y="11"/>
                  </a:cubicBezTo>
                  <a:cubicBezTo>
                    <a:pt x="66" y="11"/>
                    <a:pt x="42" y="11"/>
                    <a:pt x="19" y="11"/>
                  </a:cubicBezTo>
                  <a:cubicBezTo>
                    <a:pt x="18" y="11"/>
                    <a:pt x="18" y="11"/>
                    <a:pt x="18" y="11"/>
                  </a:cubicBezTo>
                  <a:cubicBezTo>
                    <a:pt x="13" y="11"/>
                    <a:pt x="9" y="15"/>
                    <a:pt x="10" y="20"/>
                  </a:cubicBezTo>
                  <a:cubicBezTo>
                    <a:pt x="11" y="24"/>
                    <a:pt x="14" y="26"/>
                    <a:pt x="18" y="26"/>
                  </a:cubicBezTo>
                  <a:cubicBezTo>
                    <a:pt x="42" y="26"/>
                    <a:pt x="66" y="26"/>
                    <a:pt x="91" y="26"/>
                  </a:cubicBezTo>
                  <a:cubicBezTo>
                    <a:pt x="91" y="26"/>
                    <a:pt x="91" y="26"/>
                    <a:pt x="92" y="26"/>
                  </a:cubicBezTo>
                  <a:cubicBezTo>
                    <a:pt x="89" y="21"/>
                    <a:pt x="89" y="16"/>
                    <a:pt x="92" y="11"/>
                  </a:cubicBezTo>
                  <a:close/>
                  <a:moveTo>
                    <a:pt x="84" y="59"/>
                  </a:moveTo>
                  <a:cubicBezTo>
                    <a:pt x="89" y="59"/>
                    <a:pt x="93" y="54"/>
                    <a:pt x="91" y="50"/>
                  </a:cubicBezTo>
                  <a:cubicBezTo>
                    <a:pt x="90" y="46"/>
                    <a:pt x="87" y="44"/>
                    <a:pt x="83" y="44"/>
                  </a:cubicBezTo>
                  <a:cubicBezTo>
                    <a:pt x="59" y="44"/>
                    <a:pt x="35" y="44"/>
                    <a:pt x="11" y="44"/>
                  </a:cubicBezTo>
                  <a:cubicBezTo>
                    <a:pt x="11" y="44"/>
                    <a:pt x="11" y="44"/>
                    <a:pt x="10" y="44"/>
                  </a:cubicBezTo>
                  <a:cubicBezTo>
                    <a:pt x="13" y="49"/>
                    <a:pt x="13" y="54"/>
                    <a:pt x="10" y="59"/>
                  </a:cubicBezTo>
                  <a:cubicBezTo>
                    <a:pt x="27" y="59"/>
                    <a:pt x="44" y="59"/>
                    <a:pt x="61" y="59"/>
                  </a:cubicBezTo>
                  <a:cubicBezTo>
                    <a:pt x="61" y="57"/>
                    <a:pt x="61" y="55"/>
                    <a:pt x="61" y="53"/>
                  </a:cubicBezTo>
                  <a:cubicBezTo>
                    <a:pt x="60" y="53"/>
                    <a:pt x="60" y="53"/>
                    <a:pt x="60" y="53"/>
                  </a:cubicBezTo>
                  <a:cubicBezTo>
                    <a:pt x="50" y="53"/>
                    <a:pt x="40" y="53"/>
                    <a:pt x="30" y="53"/>
                  </a:cubicBezTo>
                  <a:cubicBezTo>
                    <a:pt x="29" y="53"/>
                    <a:pt x="28" y="53"/>
                    <a:pt x="28" y="52"/>
                  </a:cubicBezTo>
                  <a:cubicBezTo>
                    <a:pt x="28" y="51"/>
                    <a:pt x="29" y="50"/>
                    <a:pt x="30" y="50"/>
                  </a:cubicBezTo>
                  <a:cubicBezTo>
                    <a:pt x="47" y="50"/>
                    <a:pt x="64" y="50"/>
                    <a:pt x="80" y="50"/>
                  </a:cubicBezTo>
                  <a:cubicBezTo>
                    <a:pt x="82" y="50"/>
                    <a:pt x="82" y="51"/>
                    <a:pt x="82" y="52"/>
                  </a:cubicBezTo>
                  <a:cubicBezTo>
                    <a:pt x="82" y="53"/>
                    <a:pt x="82" y="53"/>
                    <a:pt x="81" y="53"/>
                  </a:cubicBezTo>
                  <a:cubicBezTo>
                    <a:pt x="79" y="53"/>
                    <a:pt x="78" y="53"/>
                    <a:pt x="77" y="53"/>
                  </a:cubicBezTo>
                  <a:cubicBezTo>
                    <a:pt x="77" y="55"/>
                    <a:pt x="77" y="57"/>
                    <a:pt x="77" y="59"/>
                  </a:cubicBezTo>
                  <a:cubicBezTo>
                    <a:pt x="80" y="59"/>
                    <a:pt x="82" y="59"/>
                    <a:pt x="84" y="59"/>
                  </a:cubicBezTo>
                  <a:close/>
                  <a:moveTo>
                    <a:pt x="74" y="79"/>
                  </a:moveTo>
                  <a:cubicBezTo>
                    <a:pt x="74" y="70"/>
                    <a:pt x="74" y="62"/>
                    <a:pt x="74" y="53"/>
                  </a:cubicBezTo>
                  <a:cubicBezTo>
                    <a:pt x="71" y="53"/>
                    <a:pt x="68" y="53"/>
                    <a:pt x="64" y="53"/>
                  </a:cubicBezTo>
                  <a:cubicBezTo>
                    <a:pt x="64" y="62"/>
                    <a:pt x="64" y="70"/>
                    <a:pt x="64" y="79"/>
                  </a:cubicBezTo>
                  <a:cubicBezTo>
                    <a:pt x="66" y="78"/>
                    <a:pt x="67" y="77"/>
                    <a:pt x="68" y="76"/>
                  </a:cubicBezTo>
                  <a:cubicBezTo>
                    <a:pt x="69" y="75"/>
                    <a:pt x="70" y="75"/>
                    <a:pt x="71" y="76"/>
                  </a:cubicBezTo>
                  <a:cubicBezTo>
                    <a:pt x="72" y="77"/>
                    <a:pt x="73" y="78"/>
                    <a:pt x="74" y="79"/>
                  </a:cubicBezTo>
                  <a:cubicBezTo>
                    <a:pt x="74" y="79"/>
                    <a:pt x="74" y="79"/>
                    <a:pt x="74" y="79"/>
                  </a:cubicBezTo>
                  <a:close/>
                  <a:moveTo>
                    <a:pt x="61" y="66"/>
                  </a:moveTo>
                  <a:cubicBezTo>
                    <a:pt x="61" y="65"/>
                    <a:pt x="61" y="64"/>
                    <a:pt x="61" y="62"/>
                  </a:cubicBezTo>
                  <a:cubicBezTo>
                    <a:pt x="61" y="62"/>
                    <a:pt x="61" y="62"/>
                    <a:pt x="60" y="62"/>
                  </a:cubicBezTo>
                  <a:cubicBezTo>
                    <a:pt x="42" y="62"/>
                    <a:pt x="24" y="62"/>
                    <a:pt x="6" y="62"/>
                  </a:cubicBezTo>
                  <a:cubicBezTo>
                    <a:pt x="5" y="62"/>
                    <a:pt x="5" y="62"/>
                    <a:pt x="4" y="62"/>
                  </a:cubicBezTo>
                  <a:cubicBezTo>
                    <a:pt x="3" y="63"/>
                    <a:pt x="3" y="64"/>
                    <a:pt x="3" y="65"/>
                  </a:cubicBezTo>
                  <a:cubicBezTo>
                    <a:pt x="3" y="66"/>
                    <a:pt x="4" y="66"/>
                    <a:pt x="4" y="67"/>
                  </a:cubicBezTo>
                  <a:cubicBezTo>
                    <a:pt x="5" y="67"/>
                    <a:pt x="5" y="67"/>
                    <a:pt x="6" y="67"/>
                  </a:cubicBezTo>
                  <a:cubicBezTo>
                    <a:pt x="24" y="67"/>
                    <a:pt x="42" y="67"/>
                    <a:pt x="60" y="67"/>
                  </a:cubicBezTo>
                  <a:cubicBezTo>
                    <a:pt x="60" y="67"/>
                    <a:pt x="60" y="67"/>
                    <a:pt x="61" y="67"/>
                  </a:cubicBezTo>
                  <a:cubicBezTo>
                    <a:pt x="61" y="66"/>
                    <a:pt x="61" y="66"/>
                    <a:pt x="61" y="66"/>
                  </a:cubicBez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sp>
          <p:nvSpPr>
            <p:cNvPr id="29" name="Freeform 39" hidden="0"/>
            <p:cNvSpPr/>
            <p:nvPr isPhoto="0" userDrawn="0"/>
          </p:nvSpPr>
          <p:spPr bwMode="auto">
            <a:xfrm>
              <a:off x="3300117" y="3237279"/>
              <a:ext cx="46188" cy="126245"/>
            </a:xfrm>
            <a:custGeom>
              <a:avLst/>
              <a:gdLst>
                <a:gd name="T0" fmla="*/ 10 w 10"/>
                <a:gd name="T1" fmla="*/ 0 h 26"/>
                <a:gd name="T2" fmla="*/ 10 w 10"/>
                <a:gd name="T3" fmla="*/ 26 h 26"/>
                <a:gd name="T4" fmla="*/ 10 w 10"/>
                <a:gd name="T5" fmla="*/ 26 h 26"/>
                <a:gd name="T6" fmla="*/ 7 w 10"/>
                <a:gd name="T7" fmla="*/ 23 h 26"/>
                <a:gd name="T8" fmla="*/ 4 w 10"/>
                <a:gd name="T9" fmla="*/ 23 h 26"/>
                <a:gd name="T10" fmla="*/ 0 w 10"/>
                <a:gd name="T11" fmla="*/ 26 h 26"/>
                <a:gd name="T12" fmla="*/ 0 w 10"/>
                <a:gd name="T13" fmla="*/ 0 h 26"/>
                <a:gd name="T14" fmla="*/ 10 w 1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fill="norm" stroke="1" extrusionOk="0">
                  <a:moveTo>
                    <a:pt x="10" y="0"/>
                  </a:moveTo>
                  <a:cubicBezTo>
                    <a:pt x="10" y="9"/>
                    <a:pt x="10" y="17"/>
                    <a:pt x="10" y="26"/>
                  </a:cubicBezTo>
                  <a:cubicBezTo>
                    <a:pt x="10" y="26"/>
                    <a:pt x="10" y="26"/>
                    <a:pt x="10" y="26"/>
                  </a:cubicBezTo>
                  <a:cubicBezTo>
                    <a:pt x="9" y="25"/>
                    <a:pt x="8" y="24"/>
                    <a:pt x="7" y="23"/>
                  </a:cubicBezTo>
                  <a:cubicBezTo>
                    <a:pt x="6" y="22"/>
                    <a:pt x="5" y="22"/>
                    <a:pt x="4" y="23"/>
                  </a:cubicBezTo>
                  <a:cubicBezTo>
                    <a:pt x="3" y="24"/>
                    <a:pt x="2" y="25"/>
                    <a:pt x="0" y="26"/>
                  </a:cubicBezTo>
                  <a:cubicBezTo>
                    <a:pt x="0" y="17"/>
                    <a:pt x="0" y="9"/>
                    <a:pt x="0" y="0"/>
                  </a:cubicBezTo>
                  <a:cubicBezTo>
                    <a:pt x="4" y="0"/>
                    <a:pt x="7" y="0"/>
                    <a:pt x="10" y="0"/>
                  </a:cubicBez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grpSp>
      <p:sp>
        <p:nvSpPr>
          <p:cNvPr id="30" name="Rectangle 2" hidden="0"/>
          <p:cNvSpPr/>
          <p:nvPr isPhoto="0" userDrawn="0"/>
        </p:nvSpPr>
        <p:spPr bwMode="auto">
          <a:xfrm>
            <a:off x="0" y="180571"/>
            <a:ext cx="9144000" cy="669414"/>
          </a:xfrm>
          <a:prstGeom prst="rect">
            <a:avLst/>
          </a:prstGeom>
        </p:spPr>
        <p:txBody>
          <a:bodyPr wrap="square">
            <a:spAutoFit/>
          </a:bodyPr>
          <a:lstStyle/>
          <a:p>
            <a:pPr marL="342900" lvl="1" algn="ctr" defTabSz="685800">
              <a:defRPr/>
            </a:pPr>
            <a:r>
              <a:rPr lang="fr-FR" sz="1200" b="1">
                <a:solidFill>
                  <a:srgbClr val="0070C0"/>
                </a:solidFill>
                <a:latin typeface="Arial"/>
                <a:cs typeface="Arial"/>
              </a:rPr>
              <a:t>La Science ouverte : un écosystème d’acteurs</a:t>
            </a:r>
            <a:br>
              <a:rPr lang="fr-FR" sz="1200" b="1">
                <a:solidFill>
                  <a:srgbClr val="0070C0"/>
                </a:solidFill>
                <a:latin typeface="Arial"/>
                <a:cs typeface="Arial"/>
              </a:rPr>
            </a:br>
            <a:r>
              <a:rPr lang="fr-FR" sz="1200" b="1">
                <a:solidFill>
                  <a:srgbClr val="0070C0"/>
                </a:solidFill>
                <a:latin typeface="Arial"/>
                <a:cs typeface="Arial"/>
              </a:rPr>
              <a:t>aux motivations différentes, mais aux objectifs communs</a:t>
            </a:r>
            <a:endParaRPr sz="1350">
              <a:solidFill>
                <a:prstClr val="black"/>
              </a:solidFill>
              <a:latin typeface="Calibri"/>
              <a:cs typeface="Arial"/>
            </a:endParaRPr>
          </a:p>
          <a:p>
            <a:pPr marL="342900" lvl="1" algn="ctr" defTabSz="685800">
              <a:defRPr/>
            </a:pPr>
            <a:endParaRPr sz="1350">
              <a:solidFill>
                <a:prstClr val="black"/>
              </a:solidFill>
              <a:latin typeface="Calibri"/>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marL="0" marR="0" lvl="0" indent="0" algn="ctr" defTabSz="685800">
              <a:lnSpc>
                <a:spcPct val="100000"/>
              </a:lnSpc>
              <a:spcBef>
                <a:spcPts val="0"/>
              </a:spcBef>
              <a:spcAft>
                <a:spcPts val="0"/>
              </a:spcAft>
              <a:buClrTx/>
              <a:buSzTx/>
              <a:buFontTx/>
              <a:buNone/>
              <a:defRPr/>
            </a:pPr>
            <a:fld id="{D038279B-FC19-497E-A7D1-5ADD9CAF016F}" type="slidenum">
              <a:rPr lang="en-US" sz="1600" b="1" i="0" u="none" strike="noStrike" cap="none" spc="0">
                <a:ln>
                  <a:noFill/>
                </a:ln>
                <a:solidFill>
                  <a:srgbClr val="C00000"/>
                </a:solidFill>
                <a:latin typeface="Arial"/>
                <a:ea typeface="Arial"/>
                <a:cs typeface="Arial"/>
              </a:rPr>
              <a:t>11</a:t>
            </a:fld>
            <a:endParaRPr lang="en-US" sz="1600" b="0" i="0" u="none" strike="noStrike" cap="none" spc="0">
              <a:ln>
                <a:noFill/>
              </a:ln>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6" name="ZoneTexte 1" hidden="0"/>
          <p:cNvSpPr/>
          <p:nvPr isPhoto="0" userDrawn="0"/>
        </p:nvSpPr>
        <p:spPr bwMode="auto">
          <a:xfrm>
            <a:off x="1233539" y="1527458"/>
            <a:ext cx="7166310" cy="300082"/>
          </a:xfrm>
          <a:prstGeom prst="rect">
            <a:avLst/>
          </a:prstGeom>
          <a:noFill/>
        </p:spPr>
        <p:txBody>
          <a:bodyPr wrap="square" rtlCol="0">
            <a:spAutoFit/>
          </a:bodyPr>
          <a:lstStyle/>
          <a:p>
            <a:pPr marL="0" marR="0" lvl="0" indent="0" algn="l" defTabSz="685800">
              <a:lnSpc>
                <a:spcPct val="100000"/>
              </a:lnSpc>
              <a:spcBef>
                <a:spcPts val="0"/>
              </a:spcBef>
              <a:spcAft>
                <a:spcPts val="0"/>
              </a:spcAft>
              <a:buClrTx/>
              <a:buSzTx/>
              <a:buFontTx/>
              <a:buNone/>
              <a:defRPr/>
            </a:pPr>
            <a:r>
              <a:rPr lang="fr-FR" sz="1350" b="1" i="0" u="none" strike="noStrike" cap="none" spc="0">
                <a:ln>
                  <a:noFill/>
                </a:ln>
                <a:solidFill>
                  <a:srgbClr val="0070C0"/>
                </a:solidFill>
                <a:latin typeface="Arial"/>
                <a:cs typeface="Arial"/>
              </a:rPr>
              <a:t>		</a:t>
            </a:r>
            <a:endParaRPr sz="1350" b="0" i="0" u="none" strike="noStrike" cap="none" spc="0">
              <a:ln>
                <a:noFill/>
              </a:ln>
              <a:solidFill>
                <a:prstClr val="black"/>
              </a:solidFill>
              <a:latin typeface="Calibri"/>
              <a:cs typeface="Arial"/>
            </a:endParaRPr>
          </a:p>
        </p:txBody>
      </p:sp>
      <p:sp>
        <p:nvSpPr>
          <p:cNvPr id="7" name="ZoneTexte 9" hidden="0"/>
          <p:cNvSpPr/>
          <p:nvPr isPhoto="0" userDrawn="0"/>
        </p:nvSpPr>
        <p:spPr bwMode="auto">
          <a:xfrm>
            <a:off x="5176013" y="771550"/>
            <a:ext cx="2405721" cy="396197"/>
          </a:xfrm>
          <a:prstGeom prst="rect">
            <a:avLst/>
          </a:prstGeom>
          <a:noFill/>
        </p:spPr>
        <p:txBody>
          <a:bodyPr wrap="square" rtlCol="0">
            <a:noAutofit/>
          </a:bodyPr>
          <a:lstStyle/>
          <a:p>
            <a:pPr marL="0" marR="0" lvl="0" indent="0" algn="l" defTabSz="685800">
              <a:lnSpc>
                <a:spcPct val="100000"/>
              </a:lnSpc>
              <a:spcBef>
                <a:spcPts val="0"/>
              </a:spcBef>
              <a:spcAft>
                <a:spcPts val="0"/>
              </a:spcAft>
              <a:buClrTx/>
              <a:buSzTx/>
              <a:buFontTx/>
              <a:buNone/>
              <a:defRPr/>
            </a:pPr>
            <a:r>
              <a:rPr lang="fr-FR" sz="1050" b="1" i="0" u="none" strike="noStrike" cap="none" spc="0">
                <a:ln>
                  <a:noFill/>
                </a:ln>
                <a:solidFill>
                  <a:srgbClr val="88D1F1"/>
                </a:solidFill>
                <a:latin typeface="Arial"/>
                <a:cs typeface="Arial"/>
              </a:rPr>
              <a:t>Organiser la recherche pour développer l’innovation scientifique</a:t>
            </a:r>
            <a:endParaRPr sz="1050" b="1" i="0" u="none" strike="noStrike" cap="none" spc="0">
              <a:ln>
                <a:noFill/>
              </a:ln>
              <a:solidFill>
                <a:srgbClr val="88D1F1"/>
              </a:solidFill>
              <a:latin typeface="Calibri"/>
              <a:cs typeface="Arial"/>
            </a:endParaRPr>
          </a:p>
          <a:p>
            <a:pPr marL="0" marR="0" lvl="0" indent="0" algn="l" defTabSz="685800">
              <a:lnSpc>
                <a:spcPct val="100000"/>
              </a:lnSpc>
              <a:spcBef>
                <a:spcPts val="0"/>
              </a:spcBef>
              <a:spcAft>
                <a:spcPts val="0"/>
              </a:spcAft>
              <a:buClrTx/>
              <a:buSzTx/>
              <a:buFontTx/>
              <a:buNone/>
              <a:defRPr/>
            </a:pPr>
            <a:endParaRPr lang="fr-FR" sz="1050" b="0" i="0" u="none" strike="noStrike" cap="none" spc="0">
              <a:ln>
                <a:noFill/>
              </a:ln>
              <a:solidFill>
                <a:srgbClr val="88D1F1"/>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350" b="0" i="0" u="none" strike="noStrike" cap="none" spc="0">
              <a:ln>
                <a:noFill/>
              </a:ln>
              <a:solidFill>
                <a:prstClr val="black"/>
              </a:solidFill>
              <a:latin typeface="Calibri"/>
              <a:cs typeface="Arial"/>
            </a:endParaRPr>
          </a:p>
        </p:txBody>
      </p:sp>
      <p:sp>
        <p:nvSpPr>
          <p:cNvPr id="8" name="ZoneTexte 7" hidden="0"/>
          <p:cNvSpPr/>
          <p:nvPr isPhoto="0" userDrawn="0"/>
        </p:nvSpPr>
        <p:spPr bwMode="auto">
          <a:xfrm>
            <a:off x="578558" y="1191525"/>
            <a:ext cx="7811380" cy="1540052"/>
          </a:xfrm>
          <a:prstGeom prst="rect">
            <a:avLst/>
          </a:prstGeom>
          <a:noFill/>
        </p:spPr>
        <p:txBody>
          <a:bodyPr wrap="square" rtlCol="0">
            <a:noAutofit/>
          </a:bodyPr>
          <a:lstStyle/>
          <a:p>
            <a:pPr marL="0" marR="0" lvl="0" indent="0" algn="l" defTabSz="685800">
              <a:lnSpc>
                <a:spcPct val="100000"/>
              </a:lnSpc>
              <a:spcBef>
                <a:spcPts val="0"/>
              </a:spcBef>
              <a:spcAft>
                <a:spcPts val="0"/>
              </a:spcAft>
              <a:buClrTx/>
              <a:buSzTx/>
              <a:buFontTx/>
              <a:buNone/>
              <a:defRPr/>
            </a:pPr>
            <a:r>
              <a:rPr lang="fr-FR" sz="1050" b="1" i="0" u="none" strike="noStrike" cap="none" spc="0">
                <a:ln>
                  <a:noFill/>
                </a:ln>
                <a:solidFill>
                  <a:srgbClr val="88D1F1"/>
                </a:solidFill>
                <a:latin typeface="Arial"/>
                <a:cs typeface="Arial"/>
              </a:rPr>
              <a:t>Motivations</a:t>
            </a:r>
            <a:endParaRPr sz="1350" b="0" i="0" u="none" strike="noStrike" cap="none" spc="0">
              <a:ln>
                <a:noFill/>
              </a:ln>
              <a:solidFill>
                <a:srgbClr val="88D1F1"/>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50" b="0" i="0" u="none" strike="noStrike" cap="none" spc="0">
                <a:ln>
                  <a:noFill/>
                </a:ln>
                <a:solidFill>
                  <a:prstClr val="black"/>
                </a:solidFill>
                <a:latin typeface="Arial"/>
                <a:cs typeface="Arial"/>
              </a:rPr>
              <a:t>Accélérer et renforcer l’innovation scientifique (=&gt; </a:t>
            </a:r>
            <a:r>
              <a:rPr lang="fr-FR" sz="1050" b="1" i="0" u="none" strike="noStrike" cap="none" spc="0">
                <a:ln>
                  <a:noFill/>
                </a:ln>
                <a:solidFill>
                  <a:srgbClr val="88D1F1"/>
                </a:solidFill>
                <a:latin typeface="Arial"/>
                <a:cs typeface="Arial"/>
              </a:rPr>
              <a:t>économique</a:t>
            </a:r>
            <a:r>
              <a:rPr lang="fr-FR" sz="1050" b="0" i="0" u="none" strike="noStrike" cap="none" spc="0">
                <a:ln>
                  <a:noFill/>
                </a:ln>
                <a:solidFill>
                  <a:prstClr val="black"/>
                </a:solidFill>
                <a:latin typeface="Arial"/>
                <a:cs typeface="Arial"/>
              </a:rPr>
              <a:t>)</a:t>
            </a:r>
            <a:endParaRPr sz="135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endParaRPr lang="fr-FR" sz="1050" b="0"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r>
              <a:rPr lang="fr-FR" sz="1050" b="1" i="0" u="none" strike="noStrike" cap="none" spc="0">
                <a:ln>
                  <a:noFill/>
                </a:ln>
                <a:solidFill>
                  <a:srgbClr val="88D1F1"/>
                </a:solidFill>
                <a:latin typeface="Arial"/>
                <a:cs typeface="Arial"/>
              </a:rPr>
              <a:t>Actions</a:t>
            </a:r>
            <a:endParaRPr sz="1350" b="0" i="0" u="none" strike="noStrike" cap="none" spc="0">
              <a:ln>
                <a:noFill/>
              </a:ln>
              <a:solidFill>
                <a:srgbClr val="88D1F1"/>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50" b="0" i="0" u="none" strike="noStrike" cap="none" spc="0">
                <a:ln>
                  <a:noFill/>
                </a:ln>
                <a:solidFill>
                  <a:prstClr val="black"/>
                </a:solidFill>
                <a:latin typeface="Arial"/>
                <a:cs typeface="Arial"/>
              </a:rPr>
              <a:t>- Promouvoir, favoriser, inciter, obliger au libre-accès des résultats et données de recherche financés sur fonds publics (&gt;50%)</a:t>
            </a:r>
            <a:endParaRPr lang="fr-FR" sz="105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50" b="0" i="0" u="none" strike="noStrike" cap="none" spc="0">
                <a:ln>
                  <a:noFill/>
                </a:ln>
                <a:solidFill>
                  <a:prstClr val="black"/>
                </a:solidFill>
                <a:latin typeface="Arial"/>
                <a:cs typeface="Arial"/>
              </a:rPr>
              <a:t>- Créer des infrastructure pour développer, soutenir et pérenniser la Science ouverte </a:t>
            </a:r>
            <a:endParaRPr lang="fr-FR" sz="105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50" b="0" i="0" u="none" strike="noStrike" cap="none" spc="0">
                <a:ln>
                  <a:noFill/>
                </a:ln>
                <a:solidFill>
                  <a:prstClr val="black"/>
                </a:solidFill>
                <a:latin typeface="Arial"/>
                <a:cs typeface="Arial"/>
              </a:rPr>
              <a:t>- Favoriser la réutilisation des données, codes sources, logiciels…</a:t>
            </a:r>
            <a:endParaRPr sz="180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50" b="0" i="0" u="none" strike="noStrike" cap="none" spc="0">
                <a:ln>
                  <a:noFill/>
                </a:ln>
                <a:solidFill>
                  <a:prstClr val="black"/>
                </a:solidFill>
                <a:latin typeface="Arial"/>
                <a:cs typeface="Arial"/>
              </a:rPr>
              <a:t>- Promouvoir les principes FAIR (</a:t>
            </a:r>
            <a:r>
              <a:rPr lang="fr-FR" sz="1050" b="0" i="0" u="none" strike="noStrike" cap="none" spc="0">
                <a:ln>
                  <a:noFill/>
                </a:ln>
                <a:solidFill>
                  <a:prstClr val="black"/>
                </a:solidFill>
                <a:latin typeface="Arial"/>
                <a:ea typeface="Arial"/>
                <a:cs typeface="Arial"/>
              </a:rPr>
              <a:t>Findable, Accessible, Interoperable, Reusable)</a:t>
            </a:r>
            <a:endParaRPr sz="180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50" b="0" i="0" u="none" strike="noStrike" cap="none" spc="0">
                <a:ln>
                  <a:noFill/>
                </a:ln>
                <a:solidFill>
                  <a:prstClr val="black"/>
                </a:solidFill>
                <a:latin typeface="Arial"/>
                <a:cs typeface="Arial"/>
              </a:rPr>
              <a:t>- Mettre en œuvre le libre-accès aux résultats et données de recherche pour tous</a:t>
            </a:r>
            <a:endParaRPr sz="180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endParaRPr lang="fr-FR" sz="1350" b="0" i="0" u="none" strike="noStrike" cap="none" spc="0">
              <a:ln>
                <a:noFill/>
              </a:ln>
              <a:solidFill>
                <a:prstClr val="black"/>
              </a:solidFill>
              <a:latin typeface="Calibri"/>
              <a:cs typeface="Arial"/>
            </a:endParaRPr>
          </a:p>
        </p:txBody>
      </p:sp>
      <p:sp>
        <p:nvSpPr>
          <p:cNvPr id="9" name="Rectangle à coins arrondis 10" hidden="0"/>
          <p:cNvSpPr/>
          <p:nvPr isPhoto="0" userDrawn="0"/>
        </p:nvSpPr>
        <p:spPr bwMode="auto">
          <a:xfrm>
            <a:off x="3275856" y="746775"/>
            <a:ext cx="1816540" cy="547957"/>
          </a:xfrm>
          <a:prstGeom prst="roundRect">
            <a:avLst>
              <a:gd name="adj" fmla="val 16667"/>
            </a:avLst>
          </a:prstGeom>
          <a:solidFill>
            <a:srgbClr val="88D1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a:lnSpc>
                <a:spcPct val="100000"/>
              </a:lnSpc>
              <a:spcBef>
                <a:spcPts val="0"/>
              </a:spcBef>
              <a:spcAft>
                <a:spcPts val="0"/>
              </a:spcAft>
              <a:buClrTx/>
              <a:buSzTx/>
              <a:buFontTx/>
              <a:buNone/>
              <a:defRPr/>
            </a:pPr>
            <a:r>
              <a:rPr lang="fr-FR" sz="1200" b="1" i="0" u="none" strike="noStrike" cap="none" spc="0">
                <a:ln>
                  <a:noFill/>
                </a:ln>
                <a:solidFill>
                  <a:prstClr val="white"/>
                </a:solidFill>
                <a:latin typeface="Arial"/>
                <a:cs typeface="Arial"/>
              </a:rPr>
              <a:t>Politiques publiques de la recherche</a:t>
            </a:r>
            <a:endParaRPr sz="1350" b="0" i="0" u="none" strike="noStrike" cap="none" spc="0">
              <a:ln>
                <a:noFill/>
              </a:ln>
              <a:solidFill>
                <a:prstClr val="white"/>
              </a:solidFill>
              <a:latin typeface="Calibri"/>
              <a:cs typeface="Arial"/>
            </a:endParaRPr>
          </a:p>
        </p:txBody>
      </p:sp>
      <p:sp>
        <p:nvSpPr>
          <p:cNvPr id="10" name="ZoneTexte 1" hidden="0"/>
          <p:cNvSpPr/>
          <p:nvPr isPhoto="0" userDrawn="0"/>
        </p:nvSpPr>
        <p:spPr bwMode="auto">
          <a:xfrm>
            <a:off x="616519" y="2787774"/>
            <a:ext cx="4000646" cy="1638335"/>
          </a:xfrm>
          <a:prstGeom prst="rect">
            <a:avLst/>
          </a:prstGeom>
          <a:noFill/>
        </p:spPr>
        <p:txBody>
          <a:bodyPr wrap="square" rtlCol="0">
            <a:spAutoFit/>
          </a:bodyPr>
          <a:lstStyle/>
          <a:p>
            <a:pPr marL="0" marR="0" lvl="0" indent="0" algn="l" defTabSz="685800">
              <a:lnSpc>
                <a:spcPct val="100000"/>
              </a:lnSpc>
              <a:spcBef>
                <a:spcPts val="0"/>
              </a:spcBef>
              <a:spcAft>
                <a:spcPts val="0"/>
              </a:spcAft>
              <a:buClrTx/>
              <a:buSzTx/>
              <a:buFontTx/>
              <a:buNone/>
              <a:defRPr/>
            </a:pPr>
            <a:r>
              <a:rPr lang="fr-FR" sz="1050" b="1" i="0" u="none" strike="noStrike" cap="none" spc="0">
                <a:ln>
                  <a:noFill/>
                </a:ln>
                <a:solidFill>
                  <a:srgbClr val="88D1F1"/>
                </a:solidFill>
                <a:latin typeface="Arial"/>
                <a:cs typeface="Arial"/>
              </a:rPr>
              <a:t>Commission européenne</a:t>
            </a:r>
            <a:endParaRPr lang="fr-FR" sz="1050" b="0" i="0" u="none" strike="noStrike" cap="none" spc="0">
              <a:ln>
                <a:noFill/>
              </a:ln>
              <a:solidFill>
                <a:srgbClr val="88D1F1"/>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50" b="0" i="0" u="none" strike="noStrike" cap="none" spc="0">
              <a:ln>
                <a:noFill/>
              </a:ln>
              <a:solidFill>
                <a:srgbClr val="0070C0"/>
              </a:solidFill>
              <a:latin typeface="Arial"/>
              <a:cs typeface="Arial"/>
            </a:endParaRPr>
          </a:p>
          <a:p>
            <a:pPr marL="0" marR="0" lvl="0" indent="0" algn="l" defTabSz="685800">
              <a:lnSpc>
                <a:spcPct val="100000"/>
              </a:lnSpc>
              <a:spcBef>
                <a:spcPts val="0"/>
              </a:spcBef>
              <a:spcAft>
                <a:spcPts val="0"/>
              </a:spcAft>
              <a:buClrTx/>
              <a:buSzTx/>
              <a:buFontTx/>
              <a:buNone/>
              <a:defRPr/>
            </a:pPr>
            <a:r>
              <a:rPr lang="fr-FR" sz="1050" b="1" i="0" u="none" strike="noStrike" cap="none" spc="0">
                <a:ln>
                  <a:noFill/>
                </a:ln>
                <a:solidFill>
                  <a:srgbClr val="88D1F1"/>
                </a:solidFill>
                <a:latin typeface="Arial"/>
                <a:cs typeface="Arial"/>
              </a:rPr>
              <a:t>Programmes-cadres</a:t>
            </a:r>
            <a:endParaRPr sz="1350" b="0" i="0" u="none" strike="noStrike" cap="none" spc="0">
              <a:ln>
                <a:noFill/>
              </a:ln>
              <a:solidFill>
                <a:srgbClr val="88D1F1"/>
              </a:solidFill>
              <a:latin typeface="Calibri"/>
              <a:cs typeface="Arial"/>
            </a:endParaRPr>
          </a:p>
          <a:p>
            <a:pPr marL="0" marR="0" lvl="0" indent="0" algn="l" defTabSz="685800">
              <a:lnSpc>
                <a:spcPct val="100000"/>
              </a:lnSpc>
              <a:spcBef>
                <a:spcPts val="0"/>
              </a:spcBef>
              <a:spcAft>
                <a:spcPts val="0"/>
              </a:spcAft>
              <a:buClrTx/>
              <a:buSzTx/>
              <a:buFontTx/>
              <a:buNone/>
              <a:defRPr/>
            </a:pPr>
            <a:endParaRPr lang="fr-FR" sz="1000" b="1" i="0" u="none" strike="noStrike" cap="none" spc="0">
              <a:ln>
                <a:noFill/>
              </a:ln>
              <a:solidFill>
                <a:srgbClr val="0070C0"/>
              </a:solidFill>
              <a:latin typeface="Arial"/>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=&gt; </a:t>
            </a:r>
            <a:r>
              <a:rPr lang="fr-FR" sz="1000" b="1" i="0" u="sng" strike="noStrike" cap="none" spc="0">
                <a:ln>
                  <a:noFill/>
                </a:ln>
                <a:solidFill>
                  <a:prstClr val="black"/>
                </a:solidFill>
                <a:latin typeface="Arial"/>
                <a:cs typeface="Arial"/>
                <a:hlinkClick r:id="rId3" tooltip="https://wayback.archive-it.org/12090/20191127213419/https:/ec.europa.eu/research/fp7/index_en.cfm"/>
              </a:rPr>
              <a:t>7ème PCRD</a:t>
            </a:r>
            <a:r>
              <a:rPr lang="fr-FR" sz="1000" b="1" i="0" u="none" strike="noStrike" cap="none" spc="0">
                <a:ln>
                  <a:noFill/>
                </a:ln>
                <a:solidFill>
                  <a:srgbClr val="88D1F1"/>
                </a:solidFill>
                <a:latin typeface="Arial"/>
                <a:cs typeface="Arial"/>
              </a:rPr>
              <a:t> </a:t>
            </a:r>
            <a:r>
              <a:rPr lang="fr-FR" sz="1000" b="0" i="0" u="none" strike="noStrike" cap="none" spc="0">
                <a:ln>
                  <a:noFill/>
                </a:ln>
                <a:solidFill>
                  <a:prstClr val="black"/>
                </a:solidFill>
                <a:latin typeface="Arial"/>
                <a:cs typeface="Arial"/>
              </a:rPr>
              <a:t>(2007-2013)</a:t>
            </a:r>
            <a:endParaRPr lang="fr-FR" sz="1000" b="1" i="0" u="none" strike="noStrike" cap="none" spc="0">
              <a:ln>
                <a:noFill/>
              </a:ln>
              <a:solidFill>
                <a:srgbClr val="0070C0"/>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00" b="1" i="0" u="none" strike="noStrike" cap="none" spc="0">
              <a:ln>
                <a:noFill/>
              </a:ln>
              <a:solidFill>
                <a:srgbClr val="88D1F1"/>
              </a:solidFill>
              <a:latin typeface="Arial"/>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=&gt;</a:t>
            </a:r>
            <a:r>
              <a:rPr lang="fr-FR" sz="1000" b="0" i="0" u="none" strike="noStrike" cap="none" spc="0">
                <a:ln>
                  <a:noFill/>
                </a:ln>
                <a:solidFill>
                  <a:srgbClr val="88D1F1"/>
                </a:solidFill>
                <a:latin typeface="Arial"/>
                <a:cs typeface="Arial"/>
              </a:rPr>
              <a:t> </a:t>
            </a:r>
            <a:r>
              <a:rPr lang="fr-FR" sz="1000" b="0" i="0" u="sng" strike="noStrike" cap="none" spc="0">
                <a:ln>
                  <a:noFill/>
                </a:ln>
                <a:solidFill>
                  <a:prstClr val="black"/>
                </a:solidFill>
                <a:latin typeface="Arial"/>
                <a:cs typeface="Arial"/>
                <a:hlinkClick r:id="rId4" tooltip="https://www.horizon2020.gouv.fr/cid73300/comprendre-horizon-2020.html"/>
              </a:rPr>
              <a:t>Horizon 2020</a:t>
            </a:r>
            <a:r>
              <a:rPr lang="fr-FR" sz="1000" b="0" i="0" u="none" strike="noStrike" cap="none" spc="0">
                <a:ln>
                  <a:noFill/>
                </a:ln>
                <a:solidFill>
                  <a:srgbClr val="88D1F1"/>
                </a:solidFill>
                <a:latin typeface="Arial"/>
                <a:cs typeface="Arial"/>
              </a:rPr>
              <a:t> </a:t>
            </a:r>
            <a:r>
              <a:rPr lang="fr-FR" sz="1000" b="0" i="0" u="none" strike="noStrike" cap="none" spc="0">
                <a:ln>
                  <a:noFill/>
                </a:ln>
                <a:solidFill>
                  <a:prstClr val="black"/>
                </a:solidFill>
                <a:latin typeface="Arial"/>
                <a:cs typeface="Arial"/>
              </a:rPr>
              <a:t>(2014-2020)</a:t>
            </a:r>
            <a:endParaRPr sz="135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endParaRPr lang="fr-FR" sz="1000" b="1" i="0" u="none" strike="noStrike" cap="none" spc="0">
              <a:ln>
                <a:noFill/>
              </a:ln>
              <a:solidFill>
                <a:srgbClr val="0070C0"/>
              </a:solidFill>
              <a:latin typeface="Arial"/>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=&gt;</a:t>
            </a:r>
            <a:r>
              <a:rPr lang="fr-FR" sz="1000" b="0" i="0" u="none" strike="noStrike" cap="none" spc="0">
                <a:ln>
                  <a:noFill/>
                </a:ln>
                <a:solidFill>
                  <a:srgbClr val="88D1F1"/>
                </a:solidFill>
                <a:latin typeface="Arial"/>
                <a:cs typeface="Arial"/>
              </a:rPr>
              <a:t> </a:t>
            </a:r>
            <a:r>
              <a:rPr lang="fr-FR" sz="1000" b="1" i="0" u="sng" strike="noStrike" cap="none" spc="0">
                <a:ln>
                  <a:noFill/>
                </a:ln>
                <a:solidFill>
                  <a:prstClr val="black"/>
                </a:solidFill>
                <a:latin typeface="Arial"/>
                <a:cs typeface="Arial"/>
                <a:hlinkClick r:id="rId5" tooltip="https://ec.europa.eu/info/research-and-innovation/strategy/strategy-2020-2024/our-digital-future/open-science_en"/>
              </a:rPr>
              <a:t>Horizon Europe</a:t>
            </a:r>
            <a:r>
              <a:rPr lang="fr-FR" sz="1000" b="0" i="0" u="none" strike="noStrike" cap="none" spc="0">
                <a:ln>
                  <a:noFill/>
                </a:ln>
                <a:solidFill>
                  <a:srgbClr val="88D1F1"/>
                </a:solidFill>
                <a:latin typeface="Arial"/>
                <a:cs typeface="Arial"/>
              </a:rPr>
              <a:t> </a:t>
            </a:r>
            <a:r>
              <a:rPr lang="fr-FR" sz="1000" b="0" i="0" u="none" strike="noStrike" cap="none" spc="0">
                <a:ln>
                  <a:noFill/>
                </a:ln>
                <a:solidFill>
                  <a:prstClr val="black"/>
                </a:solidFill>
                <a:latin typeface="Arial"/>
                <a:cs typeface="Arial"/>
              </a:rPr>
              <a:t>(2021-2027)</a:t>
            </a:r>
            <a:endParaRPr lang="fr-FR" sz="1000" b="1"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00" b="1" i="0" u="none" strike="noStrike" cap="none" spc="0">
              <a:ln>
                <a:noFill/>
              </a:ln>
              <a:solidFill>
                <a:srgbClr val="0070C0"/>
              </a:solidFill>
              <a:latin typeface="Arial"/>
              <a:cs typeface="Arial"/>
            </a:endParaRPr>
          </a:p>
        </p:txBody>
      </p:sp>
      <p:sp>
        <p:nvSpPr>
          <p:cNvPr id="11" name="ZoneTexte 2" hidden="0"/>
          <p:cNvSpPr/>
          <p:nvPr isPhoto="0" userDrawn="0"/>
        </p:nvSpPr>
        <p:spPr bwMode="auto">
          <a:xfrm>
            <a:off x="2967190" y="2763123"/>
            <a:ext cx="5799847" cy="2080296"/>
          </a:xfrm>
          <a:prstGeom prst="rect">
            <a:avLst/>
          </a:prstGeom>
          <a:noFill/>
        </p:spPr>
        <p:txBody>
          <a:bodyPr wrap="square" rtlCol="0">
            <a:spAutoFit/>
          </a:bodyPr>
          <a:lstStyle/>
          <a:p>
            <a:pPr marL="0" marR="0" lvl="0" indent="0" algn="l" defTabSz="685800">
              <a:lnSpc>
                <a:spcPct val="100000"/>
              </a:lnSpc>
              <a:spcBef>
                <a:spcPts val="0"/>
              </a:spcBef>
              <a:spcAft>
                <a:spcPts val="0"/>
              </a:spcAft>
              <a:buClrTx/>
              <a:buSzTx/>
              <a:buFontTx/>
              <a:buNone/>
              <a:defRPr/>
            </a:pPr>
            <a:r>
              <a:rPr lang="fr-FR" sz="1050" b="1" i="0" u="none" strike="noStrike" cap="none" spc="0">
                <a:ln>
                  <a:noFill/>
                </a:ln>
                <a:solidFill>
                  <a:srgbClr val="88D1F1"/>
                </a:solidFill>
                <a:latin typeface="Arial"/>
                <a:cs typeface="Arial"/>
              </a:rPr>
              <a:t>France : lois, décrets, plans nationaux</a:t>
            </a:r>
            <a:endParaRPr sz="1050" b="0" i="0" u="none" strike="noStrike" cap="none" spc="0">
              <a:ln>
                <a:noFill/>
              </a:ln>
              <a:solidFill>
                <a:srgbClr val="88D1F1"/>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00" b="1" i="0" u="none" strike="noStrike" cap="none" spc="0">
              <a:ln>
                <a:noFill/>
              </a:ln>
              <a:solidFill>
                <a:srgbClr val="0070C0"/>
              </a:solidFill>
              <a:latin typeface="Arial"/>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 </a:t>
            </a:r>
            <a:r>
              <a:rPr lang="fr-FR" sz="1000" b="1" i="0" u="sng" strike="noStrike" cap="none" spc="0">
                <a:ln>
                  <a:noFill/>
                </a:ln>
                <a:solidFill>
                  <a:prstClr val="black"/>
                </a:solidFill>
                <a:latin typeface="Arial"/>
                <a:cs typeface="Arial"/>
                <a:hlinkClick r:id="rId6" tooltip="https://www.legifrance.gouv.fr/codes/article_lc/LEGIARTI000027747800/"/>
              </a:rPr>
              <a:t>Code de la recherche</a:t>
            </a:r>
            <a:r>
              <a:rPr lang="fr-FR" sz="1000" b="1" i="0" u="none" strike="noStrike" cap="none" spc="0">
                <a:ln>
                  <a:noFill/>
                </a:ln>
                <a:solidFill>
                  <a:srgbClr val="88D1F1"/>
                </a:solidFill>
                <a:latin typeface="Arial"/>
                <a:cs typeface="Arial"/>
              </a:rPr>
              <a:t>, </a:t>
            </a:r>
            <a:r>
              <a:rPr lang="fr-FR" sz="1000" b="1" i="0" u="sng" strike="noStrike" cap="none" spc="0">
                <a:ln>
                  <a:noFill/>
                </a:ln>
                <a:solidFill>
                  <a:prstClr val="black"/>
                </a:solidFill>
                <a:latin typeface="Arial"/>
                <a:cs typeface="Arial"/>
                <a:hlinkClick r:id="rId7" tooltip="https://www.legifrance.gouv.fr/codes/article_lc/LEGIARTI000027747739"/>
              </a:rPr>
              <a:t>code de l’éducation</a:t>
            </a:r>
            <a:r>
              <a:rPr lang="fr-FR" sz="1000" b="1" i="0" u="none" strike="noStrike" cap="none" spc="0">
                <a:ln>
                  <a:noFill/>
                </a:ln>
                <a:solidFill>
                  <a:srgbClr val="88D1F1"/>
                </a:solidFill>
                <a:latin typeface="Arial"/>
                <a:cs typeface="Arial"/>
              </a:rPr>
              <a:t> =&gt; Missions ESR</a:t>
            </a:r>
            <a:endParaRPr sz="1800" b="0" i="0" u="none" strike="noStrike" cap="none" spc="0">
              <a:ln>
                <a:noFill/>
              </a:ln>
              <a:solidFill>
                <a:srgbClr val="88D1F1"/>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- 2016</a:t>
            </a:r>
            <a:r>
              <a:rPr lang="fr-FR" sz="1000" b="0" i="0" u="none" strike="noStrike" cap="none" spc="0">
                <a:ln>
                  <a:noFill/>
                </a:ln>
                <a:solidFill>
                  <a:srgbClr val="88D1F1"/>
                </a:solidFill>
                <a:latin typeface="Arial"/>
                <a:cs typeface="Arial"/>
              </a:rPr>
              <a:t> </a:t>
            </a:r>
            <a:r>
              <a:rPr lang="fr-FR" sz="1000" b="0" i="0" u="none" strike="noStrike" cap="none" spc="0">
                <a:ln>
                  <a:noFill/>
                </a:ln>
                <a:solidFill>
                  <a:prstClr val="black"/>
                </a:solidFill>
                <a:latin typeface="Arial"/>
                <a:cs typeface="Arial"/>
              </a:rPr>
              <a:t>: </a:t>
            </a:r>
            <a:r>
              <a:rPr lang="fr-FR" sz="1000" b="0" i="0" u="sng" strike="noStrike" cap="none" spc="0">
                <a:ln>
                  <a:noFill/>
                </a:ln>
                <a:solidFill>
                  <a:prstClr val="black"/>
                </a:solidFill>
                <a:latin typeface="Arial"/>
                <a:cs typeface="Arial"/>
                <a:hlinkClick r:id="rId8" tooltip="https://www.legifrance.gouv.fr/jorf/id/JORFTEXT000033202746/"/>
              </a:rPr>
              <a:t>Loi n° 2016-1321 du 7 octobre 2016 pour une République numérique</a:t>
            </a:r>
            <a:r>
              <a:rPr lang="fr-FR" sz="1000" b="0" i="0" u="none" strike="noStrike" cap="none" spc="0">
                <a:ln>
                  <a:noFill/>
                </a:ln>
                <a:solidFill>
                  <a:prstClr val="black"/>
                </a:solidFill>
                <a:latin typeface="Arial"/>
                <a:cs typeface="Arial"/>
              </a:rPr>
              <a:t> dite « Loi Lemaire »</a:t>
            </a:r>
            <a:endParaRPr lang="fr-FR" sz="1000" b="1" i="0" u="none" strike="noStrike" cap="none" spc="0">
              <a:ln>
                <a:noFill/>
              </a:ln>
              <a:solidFill>
                <a:srgbClr val="88D1F1"/>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00" b="1" i="0" u="none" strike="noStrike" cap="none" spc="0">
              <a:ln>
                <a:noFill/>
              </a:ln>
              <a:solidFill>
                <a:srgbClr val="0070C0"/>
              </a:solidFill>
              <a:latin typeface="Arial"/>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Plans nationaux pour la Science ouverte (PNSO)</a:t>
            </a:r>
            <a:endParaRPr sz="1800" b="0" i="0" u="none" strike="noStrike" cap="none" spc="0">
              <a:ln>
                <a:noFill/>
              </a:ln>
              <a:solidFill>
                <a:srgbClr val="88D1F1"/>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=&gt; </a:t>
            </a:r>
            <a:r>
              <a:rPr lang="fr-FR" sz="1000" b="1" i="0" u="sng" strike="noStrike" cap="none" spc="0">
                <a:ln>
                  <a:noFill/>
                </a:ln>
                <a:solidFill>
                  <a:prstClr val="black"/>
                </a:solidFill>
                <a:latin typeface="Arial"/>
                <a:cs typeface="Arial"/>
                <a:hlinkClick r:id="rId9" tooltip="https://www.enseignementsup-recherche.gouv.fr/fr/le-plan-national-pour-la-science-ouverte-les-resultats-de-la-recherche-scientifique-ouverts-tous-49241"/>
              </a:rPr>
              <a:t>1er Plan national</a:t>
            </a:r>
            <a:r>
              <a:rPr lang="fr-FR" sz="1000" b="0" i="0" u="none" strike="noStrike" cap="none" spc="0">
                <a:ln>
                  <a:noFill/>
                </a:ln>
                <a:solidFill>
                  <a:srgbClr val="88D1F1"/>
                </a:solidFill>
                <a:latin typeface="Arial"/>
                <a:cs typeface="Arial"/>
              </a:rPr>
              <a:t> </a:t>
            </a:r>
            <a:r>
              <a:rPr lang="fr-FR" sz="1000" b="0" i="0" u="none" strike="noStrike" cap="none" spc="0">
                <a:ln>
                  <a:noFill/>
                </a:ln>
                <a:solidFill>
                  <a:prstClr val="black"/>
                </a:solidFill>
                <a:latin typeface="Arial"/>
                <a:cs typeface="Arial"/>
              </a:rPr>
              <a:t>(2018)</a:t>
            </a:r>
            <a:endParaRPr sz="180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=&gt; </a:t>
            </a:r>
            <a:r>
              <a:rPr lang="fr-FR" sz="1000" b="1" i="0" u="sng" strike="noStrike" cap="none" spc="0">
                <a:ln>
                  <a:noFill/>
                </a:ln>
                <a:solidFill>
                  <a:prstClr val="black"/>
                </a:solidFill>
                <a:latin typeface="Arial"/>
                <a:cs typeface="Arial"/>
                <a:hlinkClick r:id="rId10" tooltip="https://www.enseignementsup-recherche.gouv.fr/fr/le-plan-national-pour-la-science-ouverte-2021-2024-vers-une-generalisation-de-la-science-ouverte-en-48525"/>
              </a:rPr>
              <a:t>2ème Plan national</a:t>
            </a:r>
            <a:r>
              <a:rPr lang="fr-FR" sz="1000" b="0" i="0" u="none" strike="noStrike" cap="none" spc="0">
                <a:ln>
                  <a:noFill/>
                </a:ln>
                <a:solidFill>
                  <a:srgbClr val="88D1F1"/>
                </a:solidFill>
                <a:latin typeface="Arial"/>
                <a:cs typeface="Arial"/>
              </a:rPr>
              <a:t> </a:t>
            </a:r>
            <a:r>
              <a:rPr lang="fr-FR" sz="1000" b="0" i="0" u="none" strike="noStrike" cap="none" spc="0">
                <a:ln>
                  <a:noFill/>
                </a:ln>
                <a:solidFill>
                  <a:prstClr val="black"/>
                </a:solidFill>
                <a:latin typeface="Arial"/>
                <a:cs typeface="Arial"/>
              </a:rPr>
              <a:t>(2021)</a:t>
            </a:r>
            <a:endParaRPr sz="180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endParaRPr lang="fr-FR" sz="1000" b="0"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=&gt; Décret r</a:t>
            </a:r>
            <a:r>
              <a:rPr lang="fr-FR" sz="1000" b="1" i="0" u="none" strike="noStrike" cap="none" spc="0">
                <a:ln>
                  <a:noFill/>
                </a:ln>
                <a:solidFill>
                  <a:srgbClr val="88D1F1"/>
                </a:solidFill>
                <a:latin typeface="Arial"/>
                <a:ea typeface="Arial"/>
                <a:cs typeface="Arial"/>
              </a:rPr>
              <a:t>elatif au respect des exigences de l'intégrité scientifique</a:t>
            </a:r>
            <a:r>
              <a:rPr lang="fr-FR" sz="1000" b="0" i="0" u="none" strike="noStrike" cap="none" spc="0">
                <a:ln>
                  <a:noFill/>
                </a:ln>
                <a:solidFill>
                  <a:srgbClr val="88D1F1"/>
                </a:solidFill>
                <a:latin typeface="Arial"/>
                <a:cs typeface="Arial"/>
              </a:rPr>
              <a:t> </a:t>
            </a:r>
            <a:r>
              <a:rPr lang="fr-FR" sz="1000" b="0" i="0" u="none" strike="noStrike" cap="none" spc="0">
                <a:ln>
                  <a:noFill/>
                </a:ln>
                <a:solidFill>
                  <a:prstClr val="black"/>
                </a:solidFill>
                <a:latin typeface="Arial"/>
                <a:cs typeface="Arial"/>
              </a:rPr>
              <a:t>(</a:t>
            </a:r>
            <a:r>
              <a:rPr lang="fr-FR" sz="1000" b="0" i="0" u="sng" strike="noStrike" cap="none" spc="0">
                <a:ln>
                  <a:noFill/>
                </a:ln>
                <a:solidFill>
                  <a:prstClr val="black"/>
                </a:solidFill>
                <a:latin typeface="Arial"/>
                <a:ea typeface="Arial"/>
                <a:cs typeface="Arial"/>
                <a:hlinkClick r:id="rId11" tooltip="https://www.legifrance.gouv.fr/jorf/id/JORFTEXT000044411360"/>
              </a:rPr>
              <a:t>2021-1572 du 3 décembre 2021</a:t>
            </a:r>
            <a:r>
              <a:rPr lang="fr-FR" sz="1000" b="0" i="0" u="none" strike="noStrike" cap="none" spc="0">
                <a:ln>
                  <a:noFill/>
                </a:ln>
                <a:solidFill>
                  <a:prstClr val="black"/>
                </a:solidFill>
                <a:latin typeface="Arial"/>
                <a:ea typeface="Arial"/>
                <a:cs typeface="Arial"/>
              </a:rPr>
              <a:t>)</a:t>
            </a:r>
            <a:endParaRPr sz="180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r>
              <a:rPr lang="fr-FR" sz="1000" b="1" i="0" u="none" strike="noStrike" cap="none" spc="0">
                <a:ln>
                  <a:noFill/>
                </a:ln>
                <a:solidFill>
                  <a:srgbClr val="88D1F1"/>
                </a:solidFill>
                <a:latin typeface="Arial"/>
                <a:cs typeface="Arial"/>
              </a:rPr>
              <a:t>=&gt; Plateforme nationale fédérée des données de la recherche </a:t>
            </a:r>
            <a:r>
              <a:rPr lang="fr-FR" sz="1000" b="0" i="0" u="none" strike="noStrike" cap="none" spc="0">
                <a:ln>
                  <a:noFill/>
                </a:ln>
                <a:solidFill>
                  <a:prstClr val="black"/>
                </a:solidFill>
                <a:latin typeface="Arial"/>
                <a:cs typeface="Arial"/>
              </a:rPr>
              <a:t>(2022) : recherche.data.gouv</a:t>
            </a:r>
            <a:endParaRPr sz="1800" b="0" i="0"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endParaRPr lang="fr-FR" sz="1000" b="0" i="0" u="none" strike="noStrike" cap="none" spc="0">
              <a:ln>
                <a:noFill/>
              </a:ln>
              <a:solidFill>
                <a:prstClr val="black"/>
              </a:solidFill>
              <a:latin typeface="Arial"/>
              <a:cs typeface="Arial"/>
            </a:endParaRPr>
          </a:p>
        </p:txBody>
      </p:sp>
      <p:grpSp>
        <p:nvGrpSpPr>
          <p:cNvPr id="12" name="Groupe 14" hidden="0"/>
          <p:cNvGrpSpPr/>
          <p:nvPr isPhoto="0" userDrawn="0"/>
        </p:nvGrpSpPr>
        <p:grpSpPr bwMode="auto">
          <a:xfrm rot="5400000">
            <a:off x="7232176" y="2632694"/>
            <a:ext cx="3581997" cy="125948"/>
            <a:chOff x="1259632" y="1851670"/>
            <a:chExt cx="6567926" cy="230936"/>
          </a:xfrm>
        </p:grpSpPr>
        <p:grpSp>
          <p:nvGrpSpPr>
            <p:cNvPr id="13" name="Groupe 15" hidden="0"/>
            <p:cNvGrpSpPr/>
            <p:nvPr isPhoto="0" userDrawn="0"/>
          </p:nvGrpSpPr>
          <p:grpSpPr bwMode="auto">
            <a:xfrm>
              <a:off x="3900867" y="1851670"/>
              <a:ext cx="1300128" cy="230936"/>
              <a:chOff x="3900867" y="1851670"/>
              <a:chExt cx="1300128" cy="230936"/>
            </a:xfrm>
          </p:grpSpPr>
          <p:sp>
            <p:nvSpPr>
              <p:cNvPr id="14"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5"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6" name="Groupe 16" hidden="0"/>
            <p:cNvGrpSpPr/>
            <p:nvPr isPhoto="0" userDrawn="0"/>
          </p:nvGrpSpPr>
          <p:grpSpPr bwMode="auto">
            <a:xfrm>
              <a:off x="5209721" y="1851670"/>
              <a:ext cx="1302442" cy="230936"/>
              <a:chOff x="5223696" y="1851670"/>
              <a:chExt cx="1302442" cy="230936"/>
            </a:xfrm>
          </p:grpSpPr>
          <p:sp>
            <p:nvSpPr>
              <p:cNvPr id="17"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8"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9" name="Groupe 17" hidden="0"/>
            <p:cNvGrpSpPr/>
            <p:nvPr isPhoto="0" userDrawn="0"/>
          </p:nvGrpSpPr>
          <p:grpSpPr bwMode="auto">
            <a:xfrm>
              <a:off x="2579616" y="1851670"/>
              <a:ext cx="1302442" cy="230936"/>
              <a:chOff x="2579616" y="1851670"/>
              <a:chExt cx="1302442" cy="230936"/>
            </a:xfrm>
          </p:grpSpPr>
          <p:sp>
            <p:nvSpPr>
              <p:cNvPr id="20"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21"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22" name="Groupe 18" hidden="0"/>
            <p:cNvGrpSpPr/>
            <p:nvPr isPhoto="0" userDrawn="0"/>
          </p:nvGrpSpPr>
          <p:grpSpPr bwMode="auto">
            <a:xfrm>
              <a:off x="1259632" y="1851670"/>
              <a:ext cx="1302443" cy="230936"/>
              <a:chOff x="1259632" y="1851670"/>
              <a:chExt cx="1302443" cy="230936"/>
            </a:xfrm>
          </p:grpSpPr>
          <p:sp>
            <p:nvSpPr>
              <p:cNvPr id="23"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24"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25" name="Groupe 19" hidden="0"/>
            <p:cNvGrpSpPr/>
            <p:nvPr isPhoto="0" userDrawn="0"/>
          </p:nvGrpSpPr>
          <p:grpSpPr bwMode="auto">
            <a:xfrm>
              <a:off x="6525116" y="1851670"/>
              <a:ext cx="1302442" cy="230936"/>
              <a:chOff x="6539091" y="1851670"/>
              <a:chExt cx="1302442" cy="230936"/>
            </a:xfrm>
          </p:grpSpPr>
          <p:sp>
            <p:nvSpPr>
              <p:cNvPr id="26"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27"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grpSp>
        <p:nvGrpSpPr>
          <p:cNvPr id="28" name="Groupe 1" hidden="0"/>
          <p:cNvGrpSpPr/>
          <p:nvPr isPhoto="0" userDrawn="0"/>
        </p:nvGrpSpPr>
        <p:grpSpPr bwMode="auto">
          <a:xfrm>
            <a:off x="8574808" y="28592"/>
            <a:ext cx="385392" cy="382918"/>
            <a:chOff x="8529875" y="-29200"/>
            <a:chExt cx="480347" cy="477264"/>
          </a:xfrm>
        </p:grpSpPr>
        <p:sp>
          <p:nvSpPr>
            <p:cNvPr id="29" name="Freeform 6" hidden="0"/>
            <p:cNvSpPr/>
            <p:nvPr isPhoto="0" userDrawn="0"/>
          </p:nvSpPr>
          <p:spPr bwMode="auto">
            <a:xfrm>
              <a:off x="8914768" y="220209"/>
              <a:ext cx="95454" cy="157037"/>
            </a:xfrm>
            <a:custGeom>
              <a:avLst/>
              <a:gdLst>
                <a:gd name="T0" fmla="*/ 6 w 20"/>
                <a:gd name="T1" fmla="*/ 3 h 32"/>
                <a:gd name="T2" fmla="*/ 6 w 20"/>
                <a:gd name="T3" fmla="*/ 4 h 32"/>
                <a:gd name="T4" fmla="*/ 6 w 20"/>
                <a:gd name="T5" fmla="*/ 4 h 32"/>
                <a:gd name="T6" fmla="*/ 6 w 20"/>
                <a:gd name="T7" fmla="*/ 5 h 32"/>
                <a:gd name="T8" fmla="*/ 6 w 20"/>
                <a:gd name="T9" fmla="*/ 6 h 32"/>
                <a:gd name="T10" fmla="*/ 6 w 20"/>
                <a:gd name="T11" fmla="*/ 8 h 32"/>
                <a:gd name="T12" fmla="*/ 5 w 20"/>
                <a:gd name="T13" fmla="*/ 9 h 32"/>
                <a:gd name="T14" fmla="*/ 5 w 20"/>
                <a:gd name="T15" fmla="*/ 11 h 32"/>
                <a:gd name="T16" fmla="*/ 5 w 20"/>
                <a:gd name="T17" fmla="*/ 12 h 32"/>
                <a:gd name="T18" fmla="*/ 5 w 20"/>
                <a:gd name="T19" fmla="*/ 14 h 32"/>
                <a:gd name="T20" fmla="*/ 4 w 20"/>
                <a:gd name="T21" fmla="*/ 15 h 32"/>
                <a:gd name="T22" fmla="*/ 4 w 20"/>
                <a:gd name="T23" fmla="*/ 17 h 32"/>
                <a:gd name="T24" fmla="*/ 4 w 20"/>
                <a:gd name="T25" fmla="*/ 18 h 32"/>
                <a:gd name="T26" fmla="*/ 3 w 20"/>
                <a:gd name="T27" fmla="*/ 19 h 32"/>
                <a:gd name="T28" fmla="*/ 3 w 20"/>
                <a:gd name="T29" fmla="*/ 21 h 32"/>
                <a:gd name="T30" fmla="*/ 2 w 20"/>
                <a:gd name="T31" fmla="*/ 22 h 32"/>
                <a:gd name="T32" fmla="*/ 2 w 20"/>
                <a:gd name="T33" fmla="*/ 24 h 32"/>
                <a:gd name="T34" fmla="*/ 1 w 20"/>
                <a:gd name="T35" fmla="*/ 25 h 32"/>
                <a:gd name="T36" fmla="*/ 1 w 20"/>
                <a:gd name="T37" fmla="*/ 26 h 32"/>
                <a:gd name="T38" fmla="*/ 3 w 20"/>
                <a:gd name="T39" fmla="*/ 31 h 32"/>
                <a:gd name="T40" fmla="*/ 4 w 20"/>
                <a:gd name="T41" fmla="*/ 31 h 32"/>
                <a:gd name="T42" fmla="*/ 5 w 20"/>
                <a:gd name="T43" fmla="*/ 32 h 32"/>
                <a:gd name="T44" fmla="*/ 8 w 20"/>
                <a:gd name="T45" fmla="*/ 30 h 32"/>
                <a:gd name="T46" fmla="*/ 20 w 20"/>
                <a:gd name="T47" fmla="*/ 4 h 32"/>
                <a:gd name="T48" fmla="*/ 19 w 20"/>
                <a:gd name="T49" fmla="*/ 1 h 32"/>
                <a:gd name="T50" fmla="*/ 16 w 20"/>
                <a:gd name="T51" fmla="*/ 0 h 32"/>
                <a:gd name="T52" fmla="*/ 10 w 20"/>
                <a:gd name="T53" fmla="*/ 0 h 32"/>
                <a:gd name="T54" fmla="*/ 6 w 20"/>
                <a:gd name="T5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2" fill="norm" stroke="1" extrusionOk="0">
                  <a:moveTo>
                    <a:pt x="6" y="3"/>
                  </a:moveTo>
                  <a:cubicBezTo>
                    <a:pt x="6" y="3"/>
                    <a:pt x="6" y="3"/>
                    <a:pt x="6" y="4"/>
                  </a:cubicBezTo>
                  <a:cubicBezTo>
                    <a:pt x="6" y="4"/>
                    <a:pt x="6" y="4"/>
                    <a:pt x="6" y="4"/>
                  </a:cubicBezTo>
                  <a:cubicBezTo>
                    <a:pt x="6" y="5"/>
                    <a:pt x="6" y="5"/>
                    <a:pt x="6" y="5"/>
                  </a:cubicBezTo>
                  <a:cubicBezTo>
                    <a:pt x="6" y="6"/>
                    <a:pt x="6" y="6"/>
                    <a:pt x="6" y="6"/>
                  </a:cubicBezTo>
                  <a:cubicBezTo>
                    <a:pt x="6" y="7"/>
                    <a:pt x="6" y="7"/>
                    <a:pt x="6" y="8"/>
                  </a:cubicBezTo>
                  <a:cubicBezTo>
                    <a:pt x="6" y="8"/>
                    <a:pt x="6" y="9"/>
                    <a:pt x="5" y="9"/>
                  </a:cubicBezTo>
                  <a:cubicBezTo>
                    <a:pt x="5" y="10"/>
                    <a:pt x="5" y="10"/>
                    <a:pt x="5" y="11"/>
                  </a:cubicBezTo>
                  <a:cubicBezTo>
                    <a:pt x="5" y="12"/>
                    <a:pt x="5" y="12"/>
                    <a:pt x="5" y="12"/>
                  </a:cubicBezTo>
                  <a:cubicBezTo>
                    <a:pt x="5" y="13"/>
                    <a:pt x="5" y="13"/>
                    <a:pt x="5" y="14"/>
                  </a:cubicBezTo>
                  <a:cubicBezTo>
                    <a:pt x="4" y="15"/>
                    <a:pt x="4" y="15"/>
                    <a:pt x="4" y="15"/>
                  </a:cubicBezTo>
                  <a:cubicBezTo>
                    <a:pt x="4" y="16"/>
                    <a:pt x="4" y="16"/>
                    <a:pt x="4" y="17"/>
                  </a:cubicBezTo>
                  <a:cubicBezTo>
                    <a:pt x="4" y="18"/>
                    <a:pt x="4" y="18"/>
                    <a:pt x="4" y="18"/>
                  </a:cubicBezTo>
                  <a:cubicBezTo>
                    <a:pt x="4" y="19"/>
                    <a:pt x="3" y="19"/>
                    <a:pt x="3" y="19"/>
                  </a:cubicBezTo>
                  <a:cubicBezTo>
                    <a:pt x="3" y="20"/>
                    <a:pt x="3" y="20"/>
                    <a:pt x="3" y="21"/>
                  </a:cubicBezTo>
                  <a:cubicBezTo>
                    <a:pt x="3" y="21"/>
                    <a:pt x="3" y="22"/>
                    <a:pt x="2" y="22"/>
                  </a:cubicBezTo>
                  <a:cubicBezTo>
                    <a:pt x="2" y="23"/>
                    <a:pt x="2" y="23"/>
                    <a:pt x="2" y="24"/>
                  </a:cubicBezTo>
                  <a:cubicBezTo>
                    <a:pt x="2" y="24"/>
                    <a:pt x="2" y="24"/>
                    <a:pt x="1" y="25"/>
                  </a:cubicBezTo>
                  <a:cubicBezTo>
                    <a:pt x="1" y="26"/>
                    <a:pt x="1" y="26"/>
                    <a:pt x="1" y="26"/>
                  </a:cubicBezTo>
                  <a:cubicBezTo>
                    <a:pt x="0" y="28"/>
                    <a:pt x="1" y="30"/>
                    <a:pt x="3" y="31"/>
                  </a:cubicBezTo>
                  <a:cubicBezTo>
                    <a:pt x="3" y="31"/>
                    <a:pt x="3" y="31"/>
                    <a:pt x="4" y="31"/>
                  </a:cubicBezTo>
                  <a:cubicBezTo>
                    <a:pt x="4" y="32"/>
                    <a:pt x="5" y="32"/>
                    <a:pt x="5" y="32"/>
                  </a:cubicBezTo>
                  <a:cubicBezTo>
                    <a:pt x="6" y="32"/>
                    <a:pt x="7" y="31"/>
                    <a:pt x="8" y="30"/>
                  </a:cubicBezTo>
                  <a:cubicBezTo>
                    <a:pt x="15" y="23"/>
                    <a:pt x="19" y="14"/>
                    <a:pt x="20" y="4"/>
                  </a:cubicBezTo>
                  <a:cubicBezTo>
                    <a:pt x="20" y="3"/>
                    <a:pt x="20" y="2"/>
                    <a:pt x="19" y="1"/>
                  </a:cubicBezTo>
                  <a:cubicBezTo>
                    <a:pt x="18" y="0"/>
                    <a:pt x="17" y="0"/>
                    <a:pt x="16" y="0"/>
                  </a:cubicBezTo>
                  <a:cubicBezTo>
                    <a:pt x="10" y="0"/>
                    <a:pt x="10" y="0"/>
                    <a:pt x="10" y="0"/>
                  </a:cubicBezTo>
                  <a:cubicBezTo>
                    <a:pt x="8" y="0"/>
                    <a:pt x="6" y="1"/>
                    <a:pt x="6" y="3"/>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0" name="Freeform 7" hidden="0"/>
            <p:cNvSpPr/>
            <p:nvPr isPhoto="0" userDrawn="0"/>
          </p:nvSpPr>
          <p:spPr bwMode="auto">
            <a:xfrm>
              <a:off x="8529875" y="220209"/>
              <a:ext cx="95454" cy="157037"/>
            </a:xfrm>
            <a:custGeom>
              <a:avLst/>
              <a:gdLst>
                <a:gd name="T0" fmla="*/ 18 w 20"/>
                <a:gd name="T1" fmla="*/ 22 h 32"/>
                <a:gd name="T2" fmla="*/ 18 w 20"/>
                <a:gd name="T3" fmla="*/ 21 h 32"/>
                <a:gd name="T4" fmla="*/ 17 w 20"/>
                <a:gd name="T5" fmla="*/ 20 h 32"/>
                <a:gd name="T6" fmla="*/ 17 w 20"/>
                <a:gd name="T7" fmla="*/ 18 h 32"/>
                <a:gd name="T8" fmla="*/ 16 w 20"/>
                <a:gd name="T9" fmla="*/ 17 h 32"/>
                <a:gd name="T10" fmla="*/ 16 w 20"/>
                <a:gd name="T11" fmla="*/ 15 h 32"/>
                <a:gd name="T12" fmla="*/ 16 w 20"/>
                <a:gd name="T13" fmla="*/ 14 h 32"/>
                <a:gd name="T14" fmla="*/ 16 w 20"/>
                <a:gd name="T15" fmla="*/ 12 h 32"/>
                <a:gd name="T16" fmla="*/ 15 w 20"/>
                <a:gd name="T17" fmla="*/ 11 h 32"/>
                <a:gd name="T18" fmla="*/ 15 w 20"/>
                <a:gd name="T19" fmla="*/ 9 h 32"/>
                <a:gd name="T20" fmla="*/ 15 w 20"/>
                <a:gd name="T21" fmla="*/ 8 h 32"/>
                <a:gd name="T22" fmla="*/ 15 w 20"/>
                <a:gd name="T23" fmla="*/ 6 h 32"/>
                <a:gd name="T24" fmla="*/ 14 w 20"/>
                <a:gd name="T25" fmla="*/ 5 h 32"/>
                <a:gd name="T26" fmla="*/ 14 w 20"/>
                <a:gd name="T27" fmla="*/ 4 h 32"/>
                <a:gd name="T28" fmla="*/ 14 w 20"/>
                <a:gd name="T29" fmla="*/ 4 h 32"/>
                <a:gd name="T30" fmla="*/ 14 w 20"/>
                <a:gd name="T31" fmla="*/ 3 h 32"/>
                <a:gd name="T32" fmla="*/ 11 w 20"/>
                <a:gd name="T33" fmla="*/ 0 h 32"/>
                <a:gd name="T34" fmla="*/ 4 w 20"/>
                <a:gd name="T35" fmla="*/ 0 h 32"/>
                <a:gd name="T36" fmla="*/ 1 w 20"/>
                <a:gd name="T37" fmla="*/ 1 h 32"/>
                <a:gd name="T38" fmla="*/ 0 w 20"/>
                <a:gd name="T39" fmla="*/ 4 h 32"/>
                <a:gd name="T40" fmla="*/ 12 w 20"/>
                <a:gd name="T41" fmla="*/ 30 h 32"/>
                <a:gd name="T42" fmla="*/ 17 w 20"/>
                <a:gd name="T43" fmla="*/ 31 h 32"/>
                <a:gd name="T44" fmla="*/ 18 w 20"/>
                <a:gd name="T45" fmla="*/ 31 h 32"/>
                <a:gd name="T46" fmla="*/ 20 w 20"/>
                <a:gd name="T47" fmla="*/ 26 h 32"/>
                <a:gd name="T48" fmla="*/ 19 w 20"/>
                <a:gd name="T49" fmla="*/ 25 h 32"/>
                <a:gd name="T50" fmla="*/ 19 w 20"/>
                <a:gd name="T51" fmla="*/ 24 h 32"/>
                <a:gd name="T52" fmla="*/ 18 w 20"/>
                <a:gd name="T5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2" fill="norm" stroke="1" extrusionOk="0">
                  <a:moveTo>
                    <a:pt x="18" y="22"/>
                  </a:moveTo>
                  <a:cubicBezTo>
                    <a:pt x="18" y="21"/>
                    <a:pt x="18" y="21"/>
                    <a:pt x="18" y="21"/>
                  </a:cubicBezTo>
                  <a:cubicBezTo>
                    <a:pt x="17" y="20"/>
                    <a:pt x="17" y="20"/>
                    <a:pt x="17" y="20"/>
                  </a:cubicBezTo>
                  <a:cubicBezTo>
                    <a:pt x="17" y="19"/>
                    <a:pt x="17" y="19"/>
                    <a:pt x="17" y="18"/>
                  </a:cubicBezTo>
                  <a:cubicBezTo>
                    <a:pt x="17" y="18"/>
                    <a:pt x="17" y="17"/>
                    <a:pt x="16" y="17"/>
                  </a:cubicBezTo>
                  <a:cubicBezTo>
                    <a:pt x="16" y="16"/>
                    <a:pt x="16" y="16"/>
                    <a:pt x="16" y="15"/>
                  </a:cubicBezTo>
                  <a:cubicBezTo>
                    <a:pt x="16" y="14"/>
                    <a:pt x="16" y="14"/>
                    <a:pt x="16" y="14"/>
                  </a:cubicBezTo>
                  <a:cubicBezTo>
                    <a:pt x="16" y="13"/>
                    <a:pt x="16" y="13"/>
                    <a:pt x="16" y="12"/>
                  </a:cubicBezTo>
                  <a:cubicBezTo>
                    <a:pt x="15" y="12"/>
                    <a:pt x="15" y="11"/>
                    <a:pt x="15" y="11"/>
                  </a:cubicBezTo>
                  <a:cubicBezTo>
                    <a:pt x="15" y="10"/>
                    <a:pt x="15" y="10"/>
                    <a:pt x="15" y="9"/>
                  </a:cubicBezTo>
                  <a:cubicBezTo>
                    <a:pt x="15" y="8"/>
                    <a:pt x="15" y="8"/>
                    <a:pt x="15" y="8"/>
                  </a:cubicBezTo>
                  <a:cubicBezTo>
                    <a:pt x="15" y="7"/>
                    <a:pt x="15" y="7"/>
                    <a:pt x="15" y="6"/>
                  </a:cubicBezTo>
                  <a:cubicBezTo>
                    <a:pt x="15" y="6"/>
                    <a:pt x="15" y="5"/>
                    <a:pt x="14" y="5"/>
                  </a:cubicBezTo>
                  <a:cubicBezTo>
                    <a:pt x="14" y="4"/>
                    <a:pt x="14" y="4"/>
                    <a:pt x="14" y="4"/>
                  </a:cubicBezTo>
                  <a:cubicBezTo>
                    <a:pt x="14" y="4"/>
                    <a:pt x="14" y="4"/>
                    <a:pt x="14" y="4"/>
                  </a:cubicBezTo>
                  <a:cubicBezTo>
                    <a:pt x="14" y="3"/>
                    <a:pt x="14" y="3"/>
                    <a:pt x="14" y="3"/>
                  </a:cubicBezTo>
                  <a:cubicBezTo>
                    <a:pt x="14" y="1"/>
                    <a:pt x="13" y="0"/>
                    <a:pt x="11" y="0"/>
                  </a:cubicBezTo>
                  <a:cubicBezTo>
                    <a:pt x="4" y="0"/>
                    <a:pt x="4" y="0"/>
                    <a:pt x="4" y="0"/>
                  </a:cubicBezTo>
                  <a:cubicBezTo>
                    <a:pt x="3" y="0"/>
                    <a:pt x="2" y="0"/>
                    <a:pt x="1" y="1"/>
                  </a:cubicBezTo>
                  <a:cubicBezTo>
                    <a:pt x="1" y="2"/>
                    <a:pt x="0" y="3"/>
                    <a:pt x="0" y="4"/>
                  </a:cubicBezTo>
                  <a:cubicBezTo>
                    <a:pt x="2" y="14"/>
                    <a:pt x="6" y="23"/>
                    <a:pt x="12" y="30"/>
                  </a:cubicBezTo>
                  <a:cubicBezTo>
                    <a:pt x="14" y="32"/>
                    <a:pt x="15" y="32"/>
                    <a:pt x="17" y="31"/>
                  </a:cubicBezTo>
                  <a:cubicBezTo>
                    <a:pt x="17" y="31"/>
                    <a:pt x="17" y="31"/>
                    <a:pt x="18" y="31"/>
                  </a:cubicBezTo>
                  <a:cubicBezTo>
                    <a:pt x="19" y="30"/>
                    <a:pt x="20" y="28"/>
                    <a:pt x="20" y="26"/>
                  </a:cubicBezTo>
                  <a:cubicBezTo>
                    <a:pt x="19" y="26"/>
                    <a:pt x="19" y="26"/>
                    <a:pt x="19" y="25"/>
                  </a:cubicBezTo>
                  <a:cubicBezTo>
                    <a:pt x="19" y="24"/>
                    <a:pt x="19" y="24"/>
                    <a:pt x="19" y="24"/>
                  </a:cubicBezTo>
                  <a:cubicBezTo>
                    <a:pt x="18" y="23"/>
                    <a:pt x="18" y="23"/>
                    <a:pt x="18" y="22"/>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1" name="Freeform 8" hidden="0"/>
            <p:cNvSpPr/>
            <p:nvPr isPhoto="0" userDrawn="0"/>
          </p:nvSpPr>
          <p:spPr bwMode="auto">
            <a:xfrm>
              <a:off x="8779286" y="220209"/>
              <a:ext cx="144719" cy="132404"/>
            </a:xfrm>
            <a:custGeom>
              <a:avLst/>
              <a:gdLst>
                <a:gd name="T0" fmla="*/ 26 w 30"/>
                <a:gd name="T1" fmla="*/ 0 h 27"/>
                <a:gd name="T2" fmla="*/ 4 w 30"/>
                <a:gd name="T3" fmla="*/ 0 h 27"/>
                <a:gd name="T4" fmla="*/ 0 w 30"/>
                <a:gd name="T5" fmla="*/ 3 h 27"/>
                <a:gd name="T6" fmla="*/ 0 w 30"/>
                <a:gd name="T7" fmla="*/ 20 h 27"/>
                <a:gd name="T8" fmla="*/ 4 w 30"/>
                <a:gd name="T9" fmla="*/ 24 h 27"/>
                <a:gd name="T10" fmla="*/ 4 w 30"/>
                <a:gd name="T11" fmla="*/ 24 h 27"/>
                <a:gd name="T12" fmla="*/ 5 w 30"/>
                <a:gd name="T13" fmla="*/ 24 h 27"/>
                <a:gd name="T14" fmla="*/ 8 w 30"/>
                <a:gd name="T15" fmla="*/ 24 h 27"/>
                <a:gd name="T16" fmla="*/ 8 w 30"/>
                <a:gd name="T17" fmla="*/ 24 h 27"/>
                <a:gd name="T18" fmla="*/ 12 w 30"/>
                <a:gd name="T19" fmla="*/ 25 h 27"/>
                <a:gd name="T20" fmla="*/ 13 w 30"/>
                <a:gd name="T21" fmla="*/ 25 h 27"/>
                <a:gd name="T22" fmla="*/ 16 w 30"/>
                <a:gd name="T23" fmla="*/ 25 h 27"/>
                <a:gd name="T24" fmla="*/ 17 w 30"/>
                <a:gd name="T25" fmla="*/ 26 h 27"/>
                <a:gd name="T26" fmla="*/ 18 w 30"/>
                <a:gd name="T27" fmla="*/ 26 h 27"/>
                <a:gd name="T28" fmla="*/ 18 w 30"/>
                <a:gd name="T29" fmla="*/ 26 h 27"/>
                <a:gd name="T30" fmla="*/ 20 w 30"/>
                <a:gd name="T31" fmla="*/ 27 h 27"/>
                <a:gd name="T32" fmla="*/ 21 w 30"/>
                <a:gd name="T33" fmla="*/ 27 h 27"/>
                <a:gd name="T34" fmla="*/ 25 w 30"/>
                <a:gd name="T35" fmla="*/ 25 h 27"/>
                <a:gd name="T36" fmla="*/ 25 w 30"/>
                <a:gd name="T37" fmla="*/ 24 h 27"/>
                <a:gd name="T38" fmla="*/ 26 w 30"/>
                <a:gd name="T39" fmla="*/ 22 h 27"/>
                <a:gd name="T40" fmla="*/ 26 w 30"/>
                <a:gd name="T41" fmla="*/ 22 h 27"/>
                <a:gd name="T42" fmla="*/ 29 w 30"/>
                <a:gd name="T43" fmla="*/ 8 h 27"/>
                <a:gd name="T44" fmla="*/ 29 w 30"/>
                <a:gd name="T45" fmla="*/ 8 h 27"/>
                <a:gd name="T46" fmla="*/ 29 w 30"/>
                <a:gd name="T47" fmla="*/ 6 h 27"/>
                <a:gd name="T48" fmla="*/ 30 w 30"/>
                <a:gd name="T49" fmla="*/ 5 h 27"/>
                <a:gd name="T50" fmla="*/ 30 w 30"/>
                <a:gd name="T51" fmla="*/ 3 h 27"/>
                <a:gd name="T52" fmla="*/ 29 w 30"/>
                <a:gd name="T53" fmla="*/ 1 h 27"/>
                <a:gd name="T54" fmla="*/ 26 w 30"/>
                <a:gd name="T5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27" fill="norm" stroke="1" extrusionOk="0">
                  <a:moveTo>
                    <a:pt x="26" y="0"/>
                  </a:moveTo>
                  <a:cubicBezTo>
                    <a:pt x="4" y="0"/>
                    <a:pt x="4" y="0"/>
                    <a:pt x="4" y="0"/>
                  </a:cubicBezTo>
                  <a:cubicBezTo>
                    <a:pt x="2" y="0"/>
                    <a:pt x="0" y="1"/>
                    <a:pt x="0" y="3"/>
                  </a:cubicBezTo>
                  <a:cubicBezTo>
                    <a:pt x="0" y="20"/>
                    <a:pt x="0" y="20"/>
                    <a:pt x="0" y="20"/>
                  </a:cubicBezTo>
                  <a:cubicBezTo>
                    <a:pt x="0" y="22"/>
                    <a:pt x="2" y="24"/>
                    <a:pt x="4" y="24"/>
                  </a:cubicBezTo>
                  <a:cubicBezTo>
                    <a:pt x="4" y="24"/>
                    <a:pt x="4" y="24"/>
                    <a:pt x="4" y="24"/>
                  </a:cubicBezTo>
                  <a:cubicBezTo>
                    <a:pt x="5" y="24"/>
                    <a:pt x="5" y="24"/>
                    <a:pt x="5" y="24"/>
                  </a:cubicBezTo>
                  <a:cubicBezTo>
                    <a:pt x="6" y="24"/>
                    <a:pt x="7" y="24"/>
                    <a:pt x="8" y="24"/>
                  </a:cubicBezTo>
                  <a:cubicBezTo>
                    <a:pt x="8" y="24"/>
                    <a:pt x="8" y="24"/>
                    <a:pt x="8" y="24"/>
                  </a:cubicBezTo>
                  <a:cubicBezTo>
                    <a:pt x="9" y="24"/>
                    <a:pt x="11" y="24"/>
                    <a:pt x="12" y="25"/>
                  </a:cubicBezTo>
                  <a:cubicBezTo>
                    <a:pt x="13" y="25"/>
                    <a:pt x="13" y="25"/>
                    <a:pt x="13" y="25"/>
                  </a:cubicBezTo>
                  <a:cubicBezTo>
                    <a:pt x="14" y="25"/>
                    <a:pt x="15" y="25"/>
                    <a:pt x="16" y="25"/>
                  </a:cubicBezTo>
                  <a:cubicBezTo>
                    <a:pt x="16" y="26"/>
                    <a:pt x="16" y="26"/>
                    <a:pt x="17" y="26"/>
                  </a:cubicBezTo>
                  <a:cubicBezTo>
                    <a:pt x="17" y="26"/>
                    <a:pt x="17" y="26"/>
                    <a:pt x="18" y="26"/>
                  </a:cubicBezTo>
                  <a:cubicBezTo>
                    <a:pt x="18" y="26"/>
                    <a:pt x="18" y="26"/>
                    <a:pt x="18" y="26"/>
                  </a:cubicBezTo>
                  <a:cubicBezTo>
                    <a:pt x="19" y="26"/>
                    <a:pt x="20" y="26"/>
                    <a:pt x="20" y="27"/>
                  </a:cubicBezTo>
                  <a:cubicBezTo>
                    <a:pt x="21" y="27"/>
                    <a:pt x="21" y="27"/>
                    <a:pt x="21" y="27"/>
                  </a:cubicBezTo>
                  <a:cubicBezTo>
                    <a:pt x="23" y="27"/>
                    <a:pt x="24" y="26"/>
                    <a:pt x="25" y="25"/>
                  </a:cubicBezTo>
                  <a:cubicBezTo>
                    <a:pt x="25" y="24"/>
                    <a:pt x="25" y="24"/>
                    <a:pt x="25" y="24"/>
                  </a:cubicBezTo>
                  <a:cubicBezTo>
                    <a:pt x="25" y="23"/>
                    <a:pt x="26" y="23"/>
                    <a:pt x="26" y="22"/>
                  </a:cubicBezTo>
                  <a:cubicBezTo>
                    <a:pt x="26" y="22"/>
                    <a:pt x="26" y="22"/>
                    <a:pt x="26" y="22"/>
                  </a:cubicBezTo>
                  <a:cubicBezTo>
                    <a:pt x="27" y="18"/>
                    <a:pt x="28" y="13"/>
                    <a:pt x="29" y="8"/>
                  </a:cubicBezTo>
                  <a:cubicBezTo>
                    <a:pt x="29" y="8"/>
                    <a:pt x="29" y="8"/>
                    <a:pt x="29" y="8"/>
                  </a:cubicBezTo>
                  <a:cubicBezTo>
                    <a:pt x="29" y="7"/>
                    <a:pt x="29" y="7"/>
                    <a:pt x="29" y="6"/>
                  </a:cubicBezTo>
                  <a:cubicBezTo>
                    <a:pt x="30" y="5"/>
                    <a:pt x="30" y="5"/>
                    <a:pt x="30" y="5"/>
                  </a:cubicBezTo>
                  <a:cubicBezTo>
                    <a:pt x="30" y="4"/>
                    <a:pt x="30" y="4"/>
                    <a:pt x="30" y="3"/>
                  </a:cubicBezTo>
                  <a:cubicBezTo>
                    <a:pt x="30" y="2"/>
                    <a:pt x="29" y="1"/>
                    <a:pt x="29" y="1"/>
                  </a:cubicBezTo>
                  <a:cubicBezTo>
                    <a:pt x="28" y="0"/>
                    <a:pt x="27" y="0"/>
                    <a:pt x="26" y="0"/>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2" name="Freeform 9" hidden="0"/>
            <p:cNvSpPr/>
            <p:nvPr isPhoto="0" userDrawn="0"/>
          </p:nvSpPr>
          <p:spPr bwMode="auto">
            <a:xfrm>
              <a:off x="8622249" y="220209"/>
              <a:ext cx="138562" cy="132404"/>
            </a:xfrm>
            <a:custGeom>
              <a:avLst/>
              <a:gdLst>
                <a:gd name="T0" fmla="*/ 29 w 29"/>
                <a:gd name="T1" fmla="*/ 20 h 27"/>
                <a:gd name="T2" fmla="*/ 29 w 29"/>
                <a:gd name="T3" fmla="*/ 3 h 27"/>
                <a:gd name="T4" fmla="*/ 25 w 29"/>
                <a:gd name="T5" fmla="*/ 0 h 27"/>
                <a:gd name="T6" fmla="*/ 3 w 29"/>
                <a:gd name="T7" fmla="*/ 0 h 27"/>
                <a:gd name="T8" fmla="*/ 1 w 29"/>
                <a:gd name="T9" fmla="*/ 1 h 27"/>
                <a:gd name="T10" fmla="*/ 0 w 29"/>
                <a:gd name="T11" fmla="*/ 3 h 27"/>
                <a:gd name="T12" fmla="*/ 0 w 29"/>
                <a:gd name="T13" fmla="*/ 5 h 27"/>
                <a:gd name="T14" fmla="*/ 0 w 29"/>
                <a:gd name="T15" fmla="*/ 6 h 27"/>
                <a:gd name="T16" fmla="*/ 0 w 29"/>
                <a:gd name="T17" fmla="*/ 8 h 27"/>
                <a:gd name="T18" fmla="*/ 0 w 29"/>
                <a:gd name="T19" fmla="*/ 8 h 27"/>
                <a:gd name="T20" fmla="*/ 4 w 29"/>
                <a:gd name="T21" fmla="*/ 22 h 27"/>
                <a:gd name="T22" fmla="*/ 4 w 29"/>
                <a:gd name="T23" fmla="*/ 22 h 27"/>
                <a:gd name="T24" fmla="*/ 4 w 29"/>
                <a:gd name="T25" fmla="*/ 24 h 27"/>
                <a:gd name="T26" fmla="*/ 5 w 29"/>
                <a:gd name="T27" fmla="*/ 25 h 27"/>
                <a:gd name="T28" fmla="*/ 8 w 29"/>
                <a:gd name="T29" fmla="*/ 27 h 27"/>
                <a:gd name="T30" fmla="*/ 8 w 29"/>
                <a:gd name="T31" fmla="*/ 27 h 27"/>
                <a:gd name="T32" fmla="*/ 9 w 29"/>
                <a:gd name="T33" fmla="*/ 27 h 27"/>
                <a:gd name="T34" fmla="*/ 11 w 29"/>
                <a:gd name="T35" fmla="*/ 26 h 27"/>
                <a:gd name="T36" fmla="*/ 12 w 29"/>
                <a:gd name="T37" fmla="*/ 26 h 27"/>
                <a:gd name="T38" fmla="*/ 13 w 29"/>
                <a:gd name="T39" fmla="*/ 26 h 27"/>
                <a:gd name="T40" fmla="*/ 14 w 29"/>
                <a:gd name="T41" fmla="*/ 25 h 27"/>
                <a:gd name="T42" fmla="*/ 16 w 29"/>
                <a:gd name="T43" fmla="*/ 25 h 27"/>
                <a:gd name="T44" fmla="*/ 18 w 29"/>
                <a:gd name="T45" fmla="*/ 25 h 27"/>
                <a:gd name="T46" fmla="*/ 21 w 29"/>
                <a:gd name="T47" fmla="*/ 24 h 27"/>
                <a:gd name="T48" fmla="*/ 21 w 29"/>
                <a:gd name="T49" fmla="*/ 24 h 27"/>
                <a:gd name="T50" fmla="*/ 25 w 29"/>
                <a:gd name="T51" fmla="*/ 24 h 27"/>
                <a:gd name="T52" fmla="*/ 25 w 29"/>
                <a:gd name="T53" fmla="*/ 24 h 27"/>
                <a:gd name="T54" fmla="*/ 26 w 29"/>
                <a:gd name="T55" fmla="*/ 24 h 27"/>
                <a:gd name="T56" fmla="*/ 29 w 29"/>
                <a:gd name="T5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7" fill="norm" stroke="1" extrusionOk="0">
                  <a:moveTo>
                    <a:pt x="29" y="20"/>
                  </a:moveTo>
                  <a:cubicBezTo>
                    <a:pt x="29" y="3"/>
                    <a:pt x="29" y="3"/>
                    <a:pt x="29" y="3"/>
                  </a:cubicBezTo>
                  <a:cubicBezTo>
                    <a:pt x="29" y="1"/>
                    <a:pt x="27" y="0"/>
                    <a:pt x="25" y="0"/>
                  </a:cubicBezTo>
                  <a:cubicBezTo>
                    <a:pt x="3" y="0"/>
                    <a:pt x="3" y="0"/>
                    <a:pt x="3" y="0"/>
                  </a:cubicBezTo>
                  <a:cubicBezTo>
                    <a:pt x="2" y="0"/>
                    <a:pt x="1" y="0"/>
                    <a:pt x="1" y="1"/>
                  </a:cubicBezTo>
                  <a:cubicBezTo>
                    <a:pt x="0" y="1"/>
                    <a:pt x="0" y="2"/>
                    <a:pt x="0" y="3"/>
                  </a:cubicBezTo>
                  <a:cubicBezTo>
                    <a:pt x="0" y="4"/>
                    <a:pt x="0" y="4"/>
                    <a:pt x="0" y="5"/>
                  </a:cubicBezTo>
                  <a:cubicBezTo>
                    <a:pt x="0" y="5"/>
                    <a:pt x="0" y="5"/>
                    <a:pt x="0" y="6"/>
                  </a:cubicBezTo>
                  <a:cubicBezTo>
                    <a:pt x="0" y="7"/>
                    <a:pt x="0" y="7"/>
                    <a:pt x="0" y="8"/>
                  </a:cubicBezTo>
                  <a:cubicBezTo>
                    <a:pt x="0" y="8"/>
                    <a:pt x="0" y="8"/>
                    <a:pt x="0" y="8"/>
                  </a:cubicBezTo>
                  <a:cubicBezTo>
                    <a:pt x="1" y="13"/>
                    <a:pt x="2" y="18"/>
                    <a:pt x="4" y="22"/>
                  </a:cubicBezTo>
                  <a:cubicBezTo>
                    <a:pt x="4" y="22"/>
                    <a:pt x="4" y="22"/>
                    <a:pt x="4" y="22"/>
                  </a:cubicBezTo>
                  <a:cubicBezTo>
                    <a:pt x="4" y="23"/>
                    <a:pt x="4" y="23"/>
                    <a:pt x="4" y="24"/>
                  </a:cubicBezTo>
                  <a:cubicBezTo>
                    <a:pt x="5" y="24"/>
                    <a:pt x="5" y="24"/>
                    <a:pt x="5" y="25"/>
                  </a:cubicBezTo>
                  <a:cubicBezTo>
                    <a:pt x="5" y="26"/>
                    <a:pt x="7" y="27"/>
                    <a:pt x="8" y="27"/>
                  </a:cubicBezTo>
                  <a:cubicBezTo>
                    <a:pt x="8" y="27"/>
                    <a:pt x="8" y="27"/>
                    <a:pt x="8" y="27"/>
                  </a:cubicBezTo>
                  <a:cubicBezTo>
                    <a:pt x="9" y="27"/>
                    <a:pt x="9" y="27"/>
                    <a:pt x="9" y="27"/>
                  </a:cubicBezTo>
                  <a:cubicBezTo>
                    <a:pt x="10" y="26"/>
                    <a:pt x="11" y="26"/>
                    <a:pt x="11" y="26"/>
                  </a:cubicBezTo>
                  <a:cubicBezTo>
                    <a:pt x="12" y="26"/>
                    <a:pt x="12" y="26"/>
                    <a:pt x="12" y="26"/>
                  </a:cubicBezTo>
                  <a:cubicBezTo>
                    <a:pt x="12" y="26"/>
                    <a:pt x="12" y="26"/>
                    <a:pt x="13" y="26"/>
                  </a:cubicBezTo>
                  <a:cubicBezTo>
                    <a:pt x="13" y="26"/>
                    <a:pt x="13" y="26"/>
                    <a:pt x="14" y="25"/>
                  </a:cubicBezTo>
                  <a:cubicBezTo>
                    <a:pt x="15" y="25"/>
                    <a:pt x="16" y="25"/>
                    <a:pt x="16" y="25"/>
                  </a:cubicBezTo>
                  <a:cubicBezTo>
                    <a:pt x="17" y="25"/>
                    <a:pt x="17" y="25"/>
                    <a:pt x="18" y="25"/>
                  </a:cubicBezTo>
                  <a:cubicBezTo>
                    <a:pt x="19" y="24"/>
                    <a:pt x="20" y="24"/>
                    <a:pt x="21" y="24"/>
                  </a:cubicBezTo>
                  <a:cubicBezTo>
                    <a:pt x="21" y="24"/>
                    <a:pt x="21" y="24"/>
                    <a:pt x="21" y="24"/>
                  </a:cubicBezTo>
                  <a:cubicBezTo>
                    <a:pt x="23" y="24"/>
                    <a:pt x="24" y="24"/>
                    <a:pt x="25" y="24"/>
                  </a:cubicBezTo>
                  <a:cubicBezTo>
                    <a:pt x="25" y="24"/>
                    <a:pt x="25" y="24"/>
                    <a:pt x="25" y="24"/>
                  </a:cubicBezTo>
                  <a:cubicBezTo>
                    <a:pt x="25" y="24"/>
                    <a:pt x="25" y="24"/>
                    <a:pt x="26" y="24"/>
                  </a:cubicBezTo>
                  <a:cubicBezTo>
                    <a:pt x="28" y="24"/>
                    <a:pt x="29" y="22"/>
                    <a:pt x="29" y="20"/>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3" name="Freeform 10" hidden="0"/>
            <p:cNvSpPr/>
            <p:nvPr isPhoto="0" userDrawn="0"/>
          </p:nvSpPr>
          <p:spPr bwMode="auto">
            <a:xfrm>
              <a:off x="8668437" y="355690"/>
              <a:ext cx="92374" cy="92374"/>
            </a:xfrm>
            <a:custGeom>
              <a:avLst/>
              <a:gdLst>
                <a:gd name="T0" fmla="*/ 17 w 19"/>
                <a:gd name="T1" fmla="*/ 18 h 19"/>
                <a:gd name="T2" fmla="*/ 19 w 19"/>
                <a:gd name="T3" fmla="*/ 15 h 19"/>
                <a:gd name="T4" fmla="*/ 19 w 19"/>
                <a:gd name="T5" fmla="*/ 4 h 19"/>
                <a:gd name="T6" fmla="*/ 18 w 19"/>
                <a:gd name="T7" fmla="*/ 1 h 19"/>
                <a:gd name="T8" fmla="*/ 15 w 19"/>
                <a:gd name="T9" fmla="*/ 0 h 19"/>
                <a:gd name="T10" fmla="*/ 12 w 19"/>
                <a:gd name="T11" fmla="*/ 0 h 19"/>
                <a:gd name="T12" fmla="*/ 12 w 19"/>
                <a:gd name="T13" fmla="*/ 0 h 19"/>
                <a:gd name="T14" fmla="*/ 8 w 19"/>
                <a:gd name="T15" fmla="*/ 1 h 19"/>
                <a:gd name="T16" fmla="*/ 7 w 19"/>
                <a:gd name="T17" fmla="*/ 1 h 19"/>
                <a:gd name="T18" fmla="*/ 5 w 19"/>
                <a:gd name="T19" fmla="*/ 2 h 19"/>
                <a:gd name="T20" fmla="*/ 4 w 19"/>
                <a:gd name="T21" fmla="*/ 2 h 19"/>
                <a:gd name="T22" fmla="*/ 3 w 19"/>
                <a:gd name="T23" fmla="*/ 2 h 19"/>
                <a:gd name="T24" fmla="*/ 0 w 19"/>
                <a:gd name="T25" fmla="*/ 5 h 19"/>
                <a:gd name="T26" fmla="*/ 1 w 19"/>
                <a:gd name="T27" fmla="*/ 8 h 19"/>
                <a:gd name="T28" fmla="*/ 1 w 19"/>
                <a:gd name="T29" fmla="*/ 8 h 19"/>
                <a:gd name="T30" fmla="*/ 2 w 19"/>
                <a:gd name="T31" fmla="*/ 9 h 19"/>
                <a:gd name="T32" fmla="*/ 3 w 19"/>
                <a:gd name="T33" fmla="*/ 10 h 19"/>
                <a:gd name="T34" fmla="*/ 4 w 19"/>
                <a:gd name="T35" fmla="*/ 11 h 19"/>
                <a:gd name="T36" fmla="*/ 4 w 19"/>
                <a:gd name="T37" fmla="*/ 12 h 19"/>
                <a:gd name="T38" fmla="*/ 5 w 19"/>
                <a:gd name="T39" fmla="*/ 13 h 19"/>
                <a:gd name="T40" fmla="*/ 6 w 19"/>
                <a:gd name="T41" fmla="*/ 14 h 19"/>
                <a:gd name="T42" fmla="*/ 7 w 19"/>
                <a:gd name="T43" fmla="*/ 14 h 19"/>
                <a:gd name="T44" fmla="*/ 8 w 19"/>
                <a:gd name="T45" fmla="*/ 15 h 19"/>
                <a:gd name="T46" fmla="*/ 8 w 19"/>
                <a:gd name="T47" fmla="*/ 15 h 19"/>
                <a:gd name="T48" fmla="*/ 10 w 19"/>
                <a:gd name="T49" fmla="*/ 16 h 19"/>
                <a:gd name="T50" fmla="*/ 10 w 19"/>
                <a:gd name="T51" fmla="*/ 16 h 19"/>
                <a:gd name="T52" fmla="*/ 11 w 19"/>
                <a:gd name="T53" fmla="*/ 17 h 19"/>
                <a:gd name="T54" fmla="*/ 12 w 19"/>
                <a:gd name="T55" fmla="*/ 17 h 19"/>
                <a:gd name="T56" fmla="*/ 13 w 19"/>
                <a:gd name="T57" fmla="*/ 18 h 19"/>
                <a:gd name="T58" fmla="*/ 13 w 19"/>
                <a:gd name="T59" fmla="*/ 18 h 19"/>
                <a:gd name="T60" fmla="*/ 14 w 19"/>
                <a:gd name="T61" fmla="*/ 18 h 19"/>
                <a:gd name="T62" fmla="*/ 17 w 19"/>
                <a:gd name="T6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7" y="18"/>
                  </a:moveTo>
                  <a:cubicBezTo>
                    <a:pt x="18" y="17"/>
                    <a:pt x="19" y="16"/>
                    <a:pt x="19" y="15"/>
                  </a:cubicBezTo>
                  <a:cubicBezTo>
                    <a:pt x="19" y="4"/>
                    <a:pt x="19" y="4"/>
                    <a:pt x="19" y="4"/>
                  </a:cubicBezTo>
                  <a:cubicBezTo>
                    <a:pt x="19" y="3"/>
                    <a:pt x="19" y="2"/>
                    <a:pt x="18" y="1"/>
                  </a:cubicBezTo>
                  <a:cubicBezTo>
                    <a:pt x="17" y="0"/>
                    <a:pt x="16" y="0"/>
                    <a:pt x="15" y="0"/>
                  </a:cubicBezTo>
                  <a:cubicBezTo>
                    <a:pt x="14" y="0"/>
                    <a:pt x="13" y="0"/>
                    <a:pt x="12" y="0"/>
                  </a:cubicBezTo>
                  <a:cubicBezTo>
                    <a:pt x="12" y="0"/>
                    <a:pt x="12" y="0"/>
                    <a:pt x="12" y="0"/>
                  </a:cubicBezTo>
                  <a:cubicBezTo>
                    <a:pt x="11" y="1"/>
                    <a:pt x="10" y="1"/>
                    <a:pt x="8" y="1"/>
                  </a:cubicBezTo>
                  <a:cubicBezTo>
                    <a:pt x="8" y="1"/>
                    <a:pt x="8" y="1"/>
                    <a:pt x="7" y="1"/>
                  </a:cubicBezTo>
                  <a:cubicBezTo>
                    <a:pt x="6" y="1"/>
                    <a:pt x="6" y="2"/>
                    <a:pt x="5" y="2"/>
                  </a:cubicBezTo>
                  <a:cubicBezTo>
                    <a:pt x="4" y="2"/>
                    <a:pt x="4" y="2"/>
                    <a:pt x="4" y="2"/>
                  </a:cubicBezTo>
                  <a:cubicBezTo>
                    <a:pt x="3" y="2"/>
                    <a:pt x="3" y="2"/>
                    <a:pt x="3" y="2"/>
                  </a:cubicBezTo>
                  <a:cubicBezTo>
                    <a:pt x="2" y="3"/>
                    <a:pt x="1" y="3"/>
                    <a:pt x="0" y="5"/>
                  </a:cubicBezTo>
                  <a:cubicBezTo>
                    <a:pt x="0" y="6"/>
                    <a:pt x="0" y="7"/>
                    <a:pt x="1" y="8"/>
                  </a:cubicBezTo>
                  <a:cubicBezTo>
                    <a:pt x="1" y="8"/>
                    <a:pt x="1" y="8"/>
                    <a:pt x="1" y="8"/>
                  </a:cubicBezTo>
                  <a:cubicBezTo>
                    <a:pt x="2" y="9"/>
                    <a:pt x="2" y="9"/>
                    <a:pt x="2" y="9"/>
                  </a:cubicBezTo>
                  <a:cubicBezTo>
                    <a:pt x="2" y="9"/>
                    <a:pt x="2" y="10"/>
                    <a:pt x="3" y="10"/>
                  </a:cubicBezTo>
                  <a:cubicBezTo>
                    <a:pt x="3" y="10"/>
                    <a:pt x="3" y="11"/>
                    <a:pt x="4" y="11"/>
                  </a:cubicBezTo>
                  <a:cubicBezTo>
                    <a:pt x="4" y="12"/>
                    <a:pt x="4" y="12"/>
                    <a:pt x="4" y="12"/>
                  </a:cubicBezTo>
                  <a:cubicBezTo>
                    <a:pt x="5" y="12"/>
                    <a:pt x="5" y="13"/>
                    <a:pt x="5" y="13"/>
                  </a:cubicBezTo>
                  <a:cubicBezTo>
                    <a:pt x="6" y="13"/>
                    <a:pt x="6" y="13"/>
                    <a:pt x="6" y="14"/>
                  </a:cubicBezTo>
                  <a:cubicBezTo>
                    <a:pt x="7" y="14"/>
                    <a:pt x="7" y="14"/>
                    <a:pt x="7" y="14"/>
                  </a:cubicBezTo>
                  <a:cubicBezTo>
                    <a:pt x="8" y="15"/>
                    <a:pt x="8" y="15"/>
                    <a:pt x="8" y="15"/>
                  </a:cubicBezTo>
                  <a:cubicBezTo>
                    <a:pt x="8" y="15"/>
                    <a:pt x="8" y="15"/>
                    <a:pt x="8" y="15"/>
                  </a:cubicBezTo>
                  <a:cubicBezTo>
                    <a:pt x="9" y="16"/>
                    <a:pt x="9" y="16"/>
                    <a:pt x="10" y="16"/>
                  </a:cubicBezTo>
                  <a:cubicBezTo>
                    <a:pt x="10" y="16"/>
                    <a:pt x="10" y="16"/>
                    <a:pt x="10" y="16"/>
                  </a:cubicBezTo>
                  <a:cubicBezTo>
                    <a:pt x="10" y="17"/>
                    <a:pt x="11" y="17"/>
                    <a:pt x="11" y="17"/>
                  </a:cubicBezTo>
                  <a:cubicBezTo>
                    <a:pt x="11" y="17"/>
                    <a:pt x="11" y="17"/>
                    <a:pt x="12" y="17"/>
                  </a:cubicBezTo>
                  <a:cubicBezTo>
                    <a:pt x="12" y="17"/>
                    <a:pt x="12" y="18"/>
                    <a:pt x="13" y="18"/>
                  </a:cubicBezTo>
                  <a:cubicBezTo>
                    <a:pt x="13" y="18"/>
                    <a:pt x="13" y="18"/>
                    <a:pt x="13" y="18"/>
                  </a:cubicBezTo>
                  <a:cubicBezTo>
                    <a:pt x="14" y="18"/>
                    <a:pt x="14" y="18"/>
                    <a:pt x="14" y="18"/>
                  </a:cubicBezTo>
                  <a:cubicBezTo>
                    <a:pt x="15" y="19"/>
                    <a:pt x="17" y="19"/>
                    <a:pt x="17" y="18"/>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4" name="Freeform 11" hidden="0"/>
            <p:cNvSpPr/>
            <p:nvPr isPhoto="0" userDrawn="0"/>
          </p:nvSpPr>
          <p:spPr bwMode="auto">
            <a:xfrm>
              <a:off x="8779286" y="355690"/>
              <a:ext cx="92374" cy="92374"/>
            </a:xfrm>
            <a:custGeom>
              <a:avLst/>
              <a:gdLst>
                <a:gd name="T0" fmla="*/ 19 w 19"/>
                <a:gd name="T1" fmla="*/ 5 h 19"/>
                <a:gd name="T2" fmla="*/ 17 w 19"/>
                <a:gd name="T3" fmla="*/ 2 h 19"/>
                <a:gd name="T4" fmla="*/ 16 w 19"/>
                <a:gd name="T5" fmla="*/ 2 h 19"/>
                <a:gd name="T6" fmla="*/ 15 w 19"/>
                <a:gd name="T7" fmla="*/ 2 h 19"/>
                <a:gd name="T8" fmla="*/ 12 w 19"/>
                <a:gd name="T9" fmla="*/ 1 h 19"/>
                <a:gd name="T10" fmla="*/ 11 w 19"/>
                <a:gd name="T11" fmla="*/ 1 h 19"/>
                <a:gd name="T12" fmla="*/ 8 w 19"/>
                <a:gd name="T13" fmla="*/ 1 h 19"/>
                <a:gd name="T14" fmla="*/ 7 w 19"/>
                <a:gd name="T15" fmla="*/ 0 h 19"/>
                <a:gd name="T16" fmla="*/ 4 w 19"/>
                <a:gd name="T17" fmla="*/ 0 h 19"/>
                <a:gd name="T18" fmla="*/ 2 w 19"/>
                <a:gd name="T19" fmla="*/ 1 h 19"/>
                <a:gd name="T20" fmla="*/ 0 w 19"/>
                <a:gd name="T21" fmla="*/ 4 h 19"/>
                <a:gd name="T22" fmla="*/ 0 w 19"/>
                <a:gd name="T23" fmla="*/ 15 h 19"/>
                <a:gd name="T24" fmla="*/ 2 w 19"/>
                <a:gd name="T25" fmla="*/ 18 h 19"/>
                <a:gd name="T26" fmla="*/ 5 w 19"/>
                <a:gd name="T27" fmla="*/ 18 h 19"/>
                <a:gd name="T28" fmla="*/ 6 w 19"/>
                <a:gd name="T29" fmla="*/ 18 h 19"/>
                <a:gd name="T30" fmla="*/ 7 w 19"/>
                <a:gd name="T31" fmla="*/ 18 h 19"/>
                <a:gd name="T32" fmla="*/ 8 w 19"/>
                <a:gd name="T33" fmla="*/ 17 h 19"/>
                <a:gd name="T34" fmla="*/ 8 w 19"/>
                <a:gd name="T35" fmla="*/ 17 h 19"/>
                <a:gd name="T36" fmla="*/ 9 w 19"/>
                <a:gd name="T37" fmla="*/ 16 h 19"/>
                <a:gd name="T38" fmla="*/ 10 w 19"/>
                <a:gd name="T39" fmla="*/ 16 h 19"/>
                <a:gd name="T40" fmla="*/ 11 w 19"/>
                <a:gd name="T41" fmla="*/ 15 h 19"/>
                <a:gd name="T42" fmla="*/ 12 w 19"/>
                <a:gd name="T43" fmla="*/ 15 h 19"/>
                <a:gd name="T44" fmla="*/ 13 w 19"/>
                <a:gd name="T45" fmla="*/ 14 h 19"/>
                <a:gd name="T46" fmla="*/ 13 w 19"/>
                <a:gd name="T47" fmla="*/ 14 h 19"/>
                <a:gd name="T48" fmla="*/ 14 w 19"/>
                <a:gd name="T49" fmla="*/ 13 h 19"/>
                <a:gd name="T50" fmla="*/ 15 w 19"/>
                <a:gd name="T51" fmla="*/ 12 h 19"/>
                <a:gd name="T52" fmla="*/ 16 w 19"/>
                <a:gd name="T53" fmla="*/ 11 h 19"/>
                <a:gd name="T54" fmla="*/ 17 w 19"/>
                <a:gd name="T55" fmla="*/ 10 h 19"/>
                <a:gd name="T56" fmla="*/ 17 w 19"/>
                <a:gd name="T57" fmla="*/ 9 h 19"/>
                <a:gd name="T58" fmla="*/ 18 w 19"/>
                <a:gd name="T59" fmla="*/ 8 h 19"/>
                <a:gd name="T60" fmla="*/ 19 w 19"/>
                <a:gd name="T61" fmla="*/ 8 h 19"/>
                <a:gd name="T62" fmla="*/ 19 w 19"/>
                <a:gd name="T6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9" y="5"/>
                  </a:moveTo>
                  <a:cubicBezTo>
                    <a:pt x="19" y="3"/>
                    <a:pt x="18" y="3"/>
                    <a:pt x="17" y="2"/>
                  </a:cubicBezTo>
                  <a:cubicBezTo>
                    <a:pt x="16" y="2"/>
                    <a:pt x="16" y="2"/>
                    <a:pt x="16" y="2"/>
                  </a:cubicBezTo>
                  <a:cubicBezTo>
                    <a:pt x="15" y="2"/>
                    <a:pt x="15" y="2"/>
                    <a:pt x="15" y="2"/>
                  </a:cubicBezTo>
                  <a:cubicBezTo>
                    <a:pt x="14" y="2"/>
                    <a:pt x="13" y="1"/>
                    <a:pt x="12" y="1"/>
                  </a:cubicBezTo>
                  <a:cubicBezTo>
                    <a:pt x="11" y="1"/>
                    <a:pt x="11" y="1"/>
                    <a:pt x="11" y="1"/>
                  </a:cubicBezTo>
                  <a:cubicBezTo>
                    <a:pt x="10" y="1"/>
                    <a:pt x="9" y="1"/>
                    <a:pt x="8" y="1"/>
                  </a:cubicBezTo>
                  <a:cubicBezTo>
                    <a:pt x="8" y="0"/>
                    <a:pt x="8" y="0"/>
                    <a:pt x="7" y="0"/>
                  </a:cubicBezTo>
                  <a:cubicBezTo>
                    <a:pt x="6" y="0"/>
                    <a:pt x="5" y="0"/>
                    <a:pt x="4" y="0"/>
                  </a:cubicBezTo>
                  <a:cubicBezTo>
                    <a:pt x="3" y="0"/>
                    <a:pt x="2" y="0"/>
                    <a:pt x="2" y="1"/>
                  </a:cubicBezTo>
                  <a:cubicBezTo>
                    <a:pt x="1" y="2"/>
                    <a:pt x="0" y="3"/>
                    <a:pt x="0" y="4"/>
                  </a:cubicBezTo>
                  <a:cubicBezTo>
                    <a:pt x="0" y="15"/>
                    <a:pt x="0" y="15"/>
                    <a:pt x="0" y="15"/>
                  </a:cubicBezTo>
                  <a:cubicBezTo>
                    <a:pt x="0" y="16"/>
                    <a:pt x="1" y="17"/>
                    <a:pt x="2" y="18"/>
                  </a:cubicBezTo>
                  <a:cubicBezTo>
                    <a:pt x="3" y="18"/>
                    <a:pt x="4" y="19"/>
                    <a:pt x="5" y="18"/>
                  </a:cubicBezTo>
                  <a:cubicBezTo>
                    <a:pt x="6" y="18"/>
                    <a:pt x="6" y="18"/>
                    <a:pt x="6" y="18"/>
                  </a:cubicBezTo>
                  <a:cubicBezTo>
                    <a:pt x="6" y="18"/>
                    <a:pt x="6" y="18"/>
                    <a:pt x="7" y="18"/>
                  </a:cubicBezTo>
                  <a:cubicBezTo>
                    <a:pt x="7" y="18"/>
                    <a:pt x="7" y="17"/>
                    <a:pt x="8" y="17"/>
                  </a:cubicBezTo>
                  <a:cubicBezTo>
                    <a:pt x="8" y="17"/>
                    <a:pt x="8" y="17"/>
                    <a:pt x="8" y="17"/>
                  </a:cubicBezTo>
                  <a:cubicBezTo>
                    <a:pt x="9" y="17"/>
                    <a:pt x="9" y="17"/>
                    <a:pt x="9" y="16"/>
                  </a:cubicBezTo>
                  <a:cubicBezTo>
                    <a:pt x="10" y="16"/>
                    <a:pt x="10" y="16"/>
                    <a:pt x="10" y="16"/>
                  </a:cubicBezTo>
                  <a:cubicBezTo>
                    <a:pt x="10" y="16"/>
                    <a:pt x="11" y="16"/>
                    <a:pt x="11" y="15"/>
                  </a:cubicBezTo>
                  <a:cubicBezTo>
                    <a:pt x="11" y="15"/>
                    <a:pt x="11" y="15"/>
                    <a:pt x="12" y="15"/>
                  </a:cubicBezTo>
                  <a:cubicBezTo>
                    <a:pt x="12" y="15"/>
                    <a:pt x="12" y="14"/>
                    <a:pt x="13" y="14"/>
                  </a:cubicBezTo>
                  <a:cubicBezTo>
                    <a:pt x="13" y="14"/>
                    <a:pt x="13" y="14"/>
                    <a:pt x="13" y="14"/>
                  </a:cubicBezTo>
                  <a:cubicBezTo>
                    <a:pt x="13" y="13"/>
                    <a:pt x="14" y="13"/>
                    <a:pt x="14" y="13"/>
                  </a:cubicBezTo>
                  <a:cubicBezTo>
                    <a:pt x="15" y="12"/>
                    <a:pt x="15" y="12"/>
                    <a:pt x="15" y="12"/>
                  </a:cubicBezTo>
                  <a:cubicBezTo>
                    <a:pt x="15" y="12"/>
                    <a:pt x="15" y="12"/>
                    <a:pt x="16" y="11"/>
                  </a:cubicBezTo>
                  <a:cubicBezTo>
                    <a:pt x="16" y="11"/>
                    <a:pt x="16" y="10"/>
                    <a:pt x="17" y="10"/>
                  </a:cubicBezTo>
                  <a:cubicBezTo>
                    <a:pt x="17" y="9"/>
                    <a:pt x="17" y="9"/>
                    <a:pt x="17" y="9"/>
                  </a:cubicBezTo>
                  <a:cubicBezTo>
                    <a:pt x="18" y="9"/>
                    <a:pt x="18" y="8"/>
                    <a:pt x="18" y="8"/>
                  </a:cubicBezTo>
                  <a:cubicBezTo>
                    <a:pt x="18" y="8"/>
                    <a:pt x="18" y="8"/>
                    <a:pt x="19" y="8"/>
                  </a:cubicBezTo>
                  <a:cubicBezTo>
                    <a:pt x="19" y="7"/>
                    <a:pt x="19" y="6"/>
                    <a:pt x="19" y="5"/>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5" name="Freeform 12" hidden="0"/>
            <p:cNvSpPr/>
            <p:nvPr isPhoto="0" userDrawn="0"/>
          </p:nvSpPr>
          <p:spPr bwMode="auto">
            <a:xfrm>
              <a:off x="8914768" y="44699"/>
              <a:ext cx="95454" cy="153957"/>
            </a:xfrm>
            <a:custGeom>
              <a:avLst/>
              <a:gdLst>
                <a:gd name="T0" fmla="*/ 6 w 20"/>
                <a:gd name="T1" fmla="*/ 29 h 32"/>
                <a:gd name="T2" fmla="*/ 6 w 20"/>
                <a:gd name="T3" fmla="*/ 28 h 32"/>
                <a:gd name="T4" fmla="*/ 6 w 20"/>
                <a:gd name="T5" fmla="*/ 28 h 32"/>
                <a:gd name="T6" fmla="*/ 6 w 20"/>
                <a:gd name="T7" fmla="*/ 27 h 32"/>
                <a:gd name="T8" fmla="*/ 6 w 20"/>
                <a:gd name="T9" fmla="*/ 26 h 32"/>
                <a:gd name="T10" fmla="*/ 6 w 20"/>
                <a:gd name="T11" fmla="*/ 24 h 32"/>
                <a:gd name="T12" fmla="*/ 5 w 20"/>
                <a:gd name="T13" fmla="*/ 23 h 32"/>
                <a:gd name="T14" fmla="*/ 5 w 20"/>
                <a:gd name="T15" fmla="*/ 21 h 32"/>
                <a:gd name="T16" fmla="*/ 5 w 20"/>
                <a:gd name="T17" fmla="*/ 20 h 32"/>
                <a:gd name="T18" fmla="*/ 5 w 20"/>
                <a:gd name="T19" fmla="*/ 18 h 32"/>
                <a:gd name="T20" fmla="*/ 4 w 20"/>
                <a:gd name="T21" fmla="*/ 17 h 32"/>
                <a:gd name="T22" fmla="*/ 4 w 20"/>
                <a:gd name="T23" fmla="*/ 15 h 32"/>
                <a:gd name="T24" fmla="*/ 4 w 20"/>
                <a:gd name="T25" fmla="*/ 14 h 32"/>
                <a:gd name="T26" fmla="*/ 3 w 20"/>
                <a:gd name="T27" fmla="*/ 13 h 32"/>
                <a:gd name="T28" fmla="*/ 3 w 20"/>
                <a:gd name="T29" fmla="*/ 11 h 32"/>
                <a:gd name="T30" fmla="*/ 2 w 20"/>
                <a:gd name="T31" fmla="*/ 10 h 32"/>
                <a:gd name="T32" fmla="*/ 2 w 20"/>
                <a:gd name="T33" fmla="*/ 8 h 32"/>
                <a:gd name="T34" fmla="*/ 1 w 20"/>
                <a:gd name="T35" fmla="*/ 7 h 32"/>
                <a:gd name="T36" fmla="*/ 1 w 20"/>
                <a:gd name="T37" fmla="*/ 6 h 32"/>
                <a:gd name="T38" fmla="*/ 3 w 20"/>
                <a:gd name="T39" fmla="*/ 1 h 32"/>
                <a:gd name="T40" fmla="*/ 4 w 20"/>
                <a:gd name="T41" fmla="*/ 1 h 32"/>
                <a:gd name="T42" fmla="*/ 5 w 20"/>
                <a:gd name="T43" fmla="*/ 0 h 32"/>
                <a:gd name="T44" fmla="*/ 8 w 20"/>
                <a:gd name="T45" fmla="*/ 2 h 32"/>
                <a:gd name="T46" fmla="*/ 20 w 20"/>
                <a:gd name="T47" fmla="*/ 28 h 32"/>
                <a:gd name="T48" fmla="*/ 19 w 20"/>
                <a:gd name="T49" fmla="*/ 31 h 32"/>
                <a:gd name="T50" fmla="*/ 16 w 20"/>
                <a:gd name="T51" fmla="*/ 32 h 32"/>
                <a:gd name="T52" fmla="*/ 10 w 20"/>
                <a:gd name="T53" fmla="*/ 32 h 32"/>
                <a:gd name="T54" fmla="*/ 6 w 20"/>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2" fill="norm" stroke="1" extrusionOk="0">
                  <a:moveTo>
                    <a:pt x="6" y="29"/>
                  </a:moveTo>
                  <a:cubicBezTo>
                    <a:pt x="6" y="29"/>
                    <a:pt x="6" y="29"/>
                    <a:pt x="6" y="28"/>
                  </a:cubicBezTo>
                  <a:cubicBezTo>
                    <a:pt x="6" y="28"/>
                    <a:pt x="6" y="28"/>
                    <a:pt x="6" y="28"/>
                  </a:cubicBezTo>
                  <a:cubicBezTo>
                    <a:pt x="6" y="27"/>
                    <a:pt x="6" y="27"/>
                    <a:pt x="6" y="27"/>
                  </a:cubicBezTo>
                  <a:cubicBezTo>
                    <a:pt x="6" y="26"/>
                    <a:pt x="6" y="26"/>
                    <a:pt x="6" y="26"/>
                  </a:cubicBezTo>
                  <a:cubicBezTo>
                    <a:pt x="6" y="25"/>
                    <a:pt x="6" y="25"/>
                    <a:pt x="6" y="24"/>
                  </a:cubicBezTo>
                  <a:cubicBezTo>
                    <a:pt x="6" y="24"/>
                    <a:pt x="6" y="23"/>
                    <a:pt x="5" y="23"/>
                  </a:cubicBezTo>
                  <a:cubicBezTo>
                    <a:pt x="5" y="22"/>
                    <a:pt x="5" y="22"/>
                    <a:pt x="5" y="21"/>
                  </a:cubicBezTo>
                  <a:cubicBezTo>
                    <a:pt x="5" y="20"/>
                    <a:pt x="5" y="20"/>
                    <a:pt x="5" y="20"/>
                  </a:cubicBezTo>
                  <a:cubicBezTo>
                    <a:pt x="5" y="19"/>
                    <a:pt x="5" y="19"/>
                    <a:pt x="5" y="18"/>
                  </a:cubicBezTo>
                  <a:cubicBezTo>
                    <a:pt x="4" y="17"/>
                    <a:pt x="4" y="17"/>
                    <a:pt x="4" y="17"/>
                  </a:cubicBezTo>
                  <a:cubicBezTo>
                    <a:pt x="4" y="16"/>
                    <a:pt x="4" y="16"/>
                    <a:pt x="4" y="15"/>
                  </a:cubicBezTo>
                  <a:cubicBezTo>
                    <a:pt x="4" y="14"/>
                    <a:pt x="4" y="14"/>
                    <a:pt x="4" y="14"/>
                  </a:cubicBezTo>
                  <a:cubicBezTo>
                    <a:pt x="4" y="13"/>
                    <a:pt x="3" y="13"/>
                    <a:pt x="3" y="13"/>
                  </a:cubicBezTo>
                  <a:cubicBezTo>
                    <a:pt x="3" y="12"/>
                    <a:pt x="3" y="12"/>
                    <a:pt x="3" y="11"/>
                  </a:cubicBezTo>
                  <a:cubicBezTo>
                    <a:pt x="3" y="11"/>
                    <a:pt x="3" y="10"/>
                    <a:pt x="2" y="10"/>
                  </a:cubicBezTo>
                  <a:cubicBezTo>
                    <a:pt x="2" y="9"/>
                    <a:pt x="2" y="9"/>
                    <a:pt x="2" y="8"/>
                  </a:cubicBezTo>
                  <a:cubicBezTo>
                    <a:pt x="2" y="8"/>
                    <a:pt x="2" y="8"/>
                    <a:pt x="1" y="7"/>
                  </a:cubicBezTo>
                  <a:cubicBezTo>
                    <a:pt x="1" y="6"/>
                    <a:pt x="1" y="6"/>
                    <a:pt x="1" y="6"/>
                  </a:cubicBezTo>
                  <a:cubicBezTo>
                    <a:pt x="0" y="4"/>
                    <a:pt x="1" y="2"/>
                    <a:pt x="3" y="1"/>
                  </a:cubicBezTo>
                  <a:cubicBezTo>
                    <a:pt x="3" y="1"/>
                    <a:pt x="3" y="1"/>
                    <a:pt x="4" y="1"/>
                  </a:cubicBezTo>
                  <a:cubicBezTo>
                    <a:pt x="4" y="0"/>
                    <a:pt x="5" y="0"/>
                    <a:pt x="5" y="0"/>
                  </a:cubicBezTo>
                  <a:cubicBezTo>
                    <a:pt x="6" y="0"/>
                    <a:pt x="7" y="1"/>
                    <a:pt x="8" y="2"/>
                  </a:cubicBezTo>
                  <a:cubicBezTo>
                    <a:pt x="15" y="9"/>
                    <a:pt x="19" y="18"/>
                    <a:pt x="20" y="28"/>
                  </a:cubicBezTo>
                  <a:cubicBezTo>
                    <a:pt x="20" y="29"/>
                    <a:pt x="20" y="30"/>
                    <a:pt x="19" y="31"/>
                  </a:cubicBezTo>
                  <a:cubicBezTo>
                    <a:pt x="18" y="32"/>
                    <a:pt x="17" y="32"/>
                    <a:pt x="16" y="32"/>
                  </a:cubicBezTo>
                  <a:cubicBezTo>
                    <a:pt x="10" y="32"/>
                    <a:pt x="10" y="32"/>
                    <a:pt x="10" y="32"/>
                  </a:cubicBezTo>
                  <a:cubicBezTo>
                    <a:pt x="8" y="32"/>
                    <a:pt x="6" y="31"/>
                    <a:pt x="6" y="29"/>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6" name="Freeform 13" hidden="0"/>
            <p:cNvSpPr/>
            <p:nvPr isPhoto="0" userDrawn="0"/>
          </p:nvSpPr>
          <p:spPr bwMode="auto">
            <a:xfrm>
              <a:off x="8529875" y="44699"/>
              <a:ext cx="95454" cy="153957"/>
            </a:xfrm>
            <a:custGeom>
              <a:avLst/>
              <a:gdLst>
                <a:gd name="T0" fmla="*/ 18 w 20"/>
                <a:gd name="T1" fmla="*/ 9 h 32"/>
                <a:gd name="T2" fmla="*/ 18 w 20"/>
                <a:gd name="T3" fmla="*/ 11 h 32"/>
                <a:gd name="T4" fmla="*/ 17 w 20"/>
                <a:gd name="T5" fmla="*/ 12 h 32"/>
                <a:gd name="T6" fmla="*/ 17 w 20"/>
                <a:gd name="T7" fmla="*/ 14 h 32"/>
                <a:gd name="T8" fmla="*/ 16 w 20"/>
                <a:gd name="T9" fmla="*/ 15 h 32"/>
                <a:gd name="T10" fmla="*/ 16 w 20"/>
                <a:gd name="T11" fmla="*/ 17 h 32"/>
                <a:gd name="T12" fmla="*/ 16 w 20"/>
                <a:gd name="T13" fmla="*/ 18 h 32"/>
                <a:gd name="T14" fmla="*/ 16 w 20"/>
                <a:gd name="T15" fmla="*/ 20 h 32"/>
                <a:gd name="T16" fmla="*/ 15 w 20"/>
                <a:gd name="T17" fmla="*/ 21 h 32"/>
                <a:gd name="T18" fmla="*/ 15 w 20"/>
                <a:gd name="T19" fmla="*/ 23 h 32"/>
                <a:gd name="T20" fmla="*/ 15 w 20"/>
                <a:gd name="T21" fmla="*/ 24 h 32"/>
                <a:gd name="T22" fmla="*/ 15 w 20"/>
                <a:gd name="T23" fmla="*/ 26 h 32"/>
                <a:gd name="T24" fmla="*/ 14 w 20"/>
                <a:gd name="T25" fmla="*/ 27 h 32"/>
                <a:gd name="T26" fmla="*/ 14 w 20"/>
                <a:gd name="T27" fmla="*/ 28 h 32"/>
                <a:gd name="T28" fmla="*/ 14 w 20"/>
                <a:gd name="T29" fmla="*/ 28 h 32"/>
                <a:gd name="T30" fmla="*/ 14 w 20"/>
                <a:gd name="T31" fmla="*/ 29 h 32"/>
                <a:gd name="T32" fmla="*/ 11 w 20"/>
                <a:gd name="T33" fmla="*/ 32 h 32"/>
                <a:gd name="T34" fmla="*/ 4 w 20"/>
                <a:gd name="T35" fmla="*/ 32 h 32"/>
                <a:gd name="T36" fmla="*/ 1 w 20"/>
                <a:gd name="T37" fmla="*/ 31 h 32"/>
                <a:gd name="T38" fmla="*/ 0 w 20"/>
                <a:gd name="T39" fmla="*/ 28 h 32"/>
                <a:gd name="T40" fmla="*/ 12 w 20"/>
                <a:gd name="T41" fmla="*/ 2 h 32"/>
                <a:gd name="T42" fmla="*/ 17 w 20"/>
                <a:gd name="T43" fmla="*/ 1 h 32"/>
                <a:gd name="T44" fmla="*/ 18 w 20"/>
                <a:gd name="T45" fmla="*/ 1 h 32"/>
                <a:gd name="T46" fmla="*/ 20 w 20"/>
                <a:gd name="T47" fmla="*/ 6 h 32"/>
                <a:gd name="T48" fmla="*/ 19 w 20"/>
                <a:gd name="T49" fmla="*/ 7 h 32"/>
                <a:gd name="T50" fmla="*/ 19 w 20"/>
                <a:gd name="T51" fmla="*/ 8 h 32"/>
                <a:gd name="T52" fmla="*/ 18 w 20"/>
                <a:gd name="T5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2" fill="norm" stroke="1" extrusionOk="0">
                  <a:moveTo>
                    <a:pt x="18" y="9"/>
                  </a:moveTo>
                  <a:cubicBezTo>
                    <a:pt x="18" y="10"/>
                    <a:pt x="18" y="11"/>
                    <a:pt x="18" y="11"/>
                  </a:cubicBezTo>
                  <a:cubicBezTo>
                    <a:pt x="17" y="12"/>
                    <a:pt x="17" y="12"/>
                    <a:pt x="17" y="12"/>
                  </a:cubicBezTo>
                  <a:cubicBezTo>
                    <a:pt x="17" y="13"/>
                    <a:pt x="17" y="13"/>
                    <a:pt x="17" y="14"/>
                  </a:cubicBezTo>
                  <a:cubicBezTo>
                    <a:pt x="17" y="14"/>
                    <a:pt x="17" y="15"/>
                    <a:pt x="16" y="15"/>
                  </a:cubicBezTo>
                  <a:cubicBezTo>
                    <a:pt x="16" y="16"/>
                    <a:pt x="16" y="16"/>
                    <a:pt x="16" y="17"/>
                  </a:cubicBezTo>
                  <a:cubicBezTo>
                    <a:pt x="16" y="18"/>
                    <a:pt x="16" y="18"/>
                    <a:pt x="16" y="18"/>
                  </a:cubicBezTo>
                  <a:cubicBezTo>
                    <a:pt x="16" y="19"/>
                    <a:pt x="16" y="19"/>
                    <a:pt x="16" y="20"/>
                  </a:cubicBezTo>
                  <a:cubicBezTo>
                    <a:pt x="15" y="20"/>
                    <a:pt x="15" y="21"/>
                    <a:pt x="15" y="21"/>
                  </a:cubicBezTo>
                  <a:cubicBezTo>
                    <a:pt x="15" y="22"/>
                    <a:pt x="15" y="22"/>
                    <a:pt x="15" y="23"/>
                  </a:cubicBezTo>
                  <a:cubicBezTo>
                    <a:pt x="15" y="24"/>
                    <a:pt x="15" y="24"/>
                    <a:pt x="15" y="24"/>
                  </a:cubicBezTo>
                  <a:cubicBezTo>
                    <a:pt x="15" y="25"/>
                    <a:pt x="15" y="25"/>
                    <a:pt x="15" y="26"/>
                  </a:cubicBezTo>
                  <a:cubicBezTo>
                    <a:pt x="15" y="26"/>
                    <a:pt x="15" y="27"/>
                    <a:pt x="14" y="27"/>
                  </a:cubicBezTo>
                  <a:cubicBezTo>
                    <a:pt x="14" y="28"/>
                    <a:pt x="14" y="28"/>
                    <a:pt x="14" y="28"/>
                  </a:cubicBezTo>
                  <a:cubicBezTo>
                    <a:pt x="14" y="28"/>
                    <a:pt x="14" y="28"/>
                    <a:pt x="14" y="28"/>
                  </a:cubicBezTo>
                  <a:cubicBezTo>
                    <a:pt x="14" y="29"/>
                    <a:pt x="14" y="29"/>
                    <a:pt x="14" y="29"/>
                  </a:cubicBezTo>
                  <a:cubicBezTo>
                    <a:pt x="14" y="31"/>
                    <a:pt x="13" y="32"/>
                    <a:pt x="11" y="32"/>
                  </a:cubicBezTo>
                  <a:cubicBezTo>
                    <a:pt x="4" y="32"/>
                    <a:pt x="4" y="32"/>
                    <a:pt x="4" y="32"/>
                  </a:cubicBezTo>
                  <a:cubicBezTo>
                    <a:pt x="3" y="32"/>
                    <a:pt x="2" y="32"/>
                    <a:pt x="1" y="31"/>
                  </a:cubicBezTo>
                  <a:cubicBezTo>
                    <a:pt x="1" y="30"/>
                    <a:pt x="0" y="29"/>
                    <a:pt x="0" y="28"/>
                  </a:cubicBezTo>
                  <a:cubicBezTo>
                    <a:pt x="2" y="18"/>
                    <a:pt x="6" y="9"/>
                    <a:pt x="12" y="2"/>
                  </a:cubicBezTo>
                  <a:cubicBezTo>
                    <a:pt x="14" y="0"/>
                    <a:pt x="15" y="0"/>
                    <a:pt x="17" y="1"/>
                  </a:cubicBezTo>
                  <a:cubicBezTo>
                    <a:pt x="17" y="1"/>
                    <a:pt x="17" y="1"/>
                    <a:pt x="18" y="1"/>
                  </a:cubicBezTo>
                  <a:cubicBezTo>
                    <a:pt x="19" y="2"/>
                    <a:pt x="20" y="4"/>
                    <a:pt x="20" y="6"/>
                  </a:cubicBezTo>
                  <a:cubicBezTo>
                    <a:pt x="19" y="6"/>
                    <a:pt x="19" y="6"/>
                    <a:pt x="19" y="7"/>
                  </a:cubicBezTo>
                  <a:cubicBezTo>
                    <a:pt x="19" y="8"/>
                    <a:pt x="19" y="8"/>
                    <a:pt x="19" y="8"/>
                  </a:cubicBezTo>
                  <a:cubicBezTo>
                    <a:pt x="18" y="9"/>
                    <a:pt x="18" y="9"/>
                    <a:pt x="18" y="9"/>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7" name="Freeform 14" hidden="0"/>
            <p:cNvSpPr/>
            <p:nvPr isPhoto="0" userDrawn="0"/>
          </p:nvSpPr>
          <p:spPr bwMode="auto">
            <a:xfrm>
              <a:off x="8779286" y="66252"/>
              <a:ext cx="144719" cy="132404"/>
            </a:xfrm>
            <a:custGeom>
              <a:avLst/>
              <a:gdLst>
                <a:gd name="T0" fmla="*/ 26 w 30"/>
                <a:gd name="T1" fmla="*/ 27 h 27"/>
                <a:gd name="T2" fmla="*/ 4 w 30"/>
                <a:gd name="T3" fmla="*/ 27 h 27"/>
                <a:gd name="T4" fmla="*/ 0 w 30"/>
                <a:gd name="T5" fmla="*/ 24 h 27"/>
                <a:gd name="T6" fmla="*/ 0 w 30"/>
                <a:gd name="T7" fmla="*/ 7 h 27"/>
                <a:gd name="T8" fmla="*/ 4 w 30"/>
                <a:gd name="T9" fmla="*/ 3 h 27"/>
                <a:gd name="T10" fmla="*/ 4 w 30"/>
                <a:gd name="T11" fmla="*/ 3 h 27"/>
                <a:gd name="T12" fmla="*/ 5 w 30"/>
                <a:gd name="T13" fmla="*/ 3 h 27"/>
                <a:gd name="T14" fmla="*/ 8 w 30"/>
                <a:gd name="T15" fmla="*/ 3 h 27"/>
                <a:gd name="T16" fmla="*/ 8 w 30"/>
                <a:gd name="T17" fmla="*/ 3 h 27"/>
                <a:gd name="T18" fmla="*/ 12 w 30"/>
                <a:gd name="T19" fmla="*/ 2 h 27"/>
                <a:gd name="T20" fmla="*/ 13 w 30"/>
                <a:gd name="T21" fmla="*/ 2 h 27"/>
                <a:gd name="T22" fmla="*/ 16 w 30"/>
                <a:gd name="T23" fmla="*/ 1 h 27"/>
                <a:gd name="T24" fmla="*/ 17 w 30"/>
                <a:gd name="T25" fmla="*/ 1 h 27"/>
                <a:gd name="T26" fmla="*/ 18 w 30"/>
                <a:gd name="T27" fmla="*/ 1 h 27"/>
                <a:gd name="T28" fmla="*/ 18 w 30"/>
                <a:gd name="T29" fmla="*/ 1 h 27"/>
                <a:gd name="T30" fmla="*/ 20 w 30"/>
                <a:gd name="T31" fmla="*/ 0 h 27"/>
                <a:gd name="T32" fmla="*/ 21 w 30"/>
                <a:gd name="T33" fmla="*/ 0 h 27"/>
                <a:gd name="T34" fmla="*/ 25 w 30"/>
                <a:gd name="T35" fmla="*/ 2 h 27"/>
                <a:gd name="T36" fmla="*/ 25 w 30"/>
                <a:gd name="T37" fmla="*/ 3 h 27"/>
                <a:gd name="T38" fmla="*/ 26 w 30"/>
                <a:gd name="T39" fmla="*/ 5 h 27"/>
                <a:gd name="T40" fmla="*/ 26 w 30"/>
                <a:gd name="T41" fmla="*/ 5 h 27"/>
                <a:gd name="T42" fmla="*/ 29 w 30"/>
                <a:gd name="T43" fmla="*/ 18 h 27"/>
                <a:gd name="T44" fmla="*/ 29 w 30"/>
                <a:gd name="T45" fmla="*/ 19 h 27"/>
                <a:gd name="T46" fmla="*/ 29 w 30"/>
                <a:gd name="T47" fmla="*/ 21 h 27"/>
                <a:gd name="T48" fmla="*/ 30 w 30"/>
                <a:gd name="T49" fmla="*/ 22 h 27"/>
                <a:gd name="T50" fmla="*/ 30 w 30"/>
                <a:gd name="T51" fmla="*/ 24 h 27"/>
                <a:gd name="T52" fmla="*/ 29 w 30"/>
                <a:gd name="T53" fmla="*/ 26 h 27"/>
                <a:gd name="T54" fmla="*/ 26 w 30"/>
                <a:gd name="T5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27" fill="norm" stroke="1" extrusionOk="0">
                  <a:moveTo>
                    <a:pt x="26" y="27"/>
                  </a:moveTo>
                  <a:cubicBezTo>
                    <a:pt x="4" y="27"/>
                    <a:pt x="4" y="27"/>
                    <a:pt x="4" y="27"/>
                  </a:cubicBezTo>
                  <a:cubicBezTo>
                    <a:pt x="2" y="27"/>
                    <a:pt x="0" y="26"/>
                    <a:pt x="0" y="24"/>
                  </a:cubicBezTo>
                  <a:cubicBezTo>
                    <a:pt x="0" y="7"/>
                    <a:pt x="0" y="7"/>
                    <a:pt x="0" y="7"/>
                  </a:cubicBezTo>
                  <a:cubicBezTo>
                    <a:pt x="0" y="5"/>
                    <a:pt x="2" y="3"/>
                    <a:pt x="4" y="3"/>
                  </a:cubicBezTo>
                  <a:cubicBezTo>
                    <a:pt x="4" y="3"/>
                    <a:pt x="4" y="3"/>
                    <a:pt x="4" y="3"/>
                  </a:cubicBezTo>
                  <a:cubicBezTo>
                    <a:pt x="5" y="3"/>
                    <a:pt x="5" y="3"/>
                    <a:pt x="5" y="3"/>
                  </a:cubicBezTo>
                  <a:cubicBezTo>
                    <a:pt x="6" y="3"/>
                    <a:pt x="7" y="3"/>
                    <a:pt x="8" y="3"/>
                  </a:cubicBezTo>
                  <a:cubicBezTo>
                    <a:pt x="8" y="3"/>
                    <a:pt x="8" y="3"/>
                    <a:pt x="8" y="3"/>
                  </a:cubicBezTo>
                  <a:cubicBezTo>
                    <a:pt x="9" y="3"/>
                    <a:pt x="11" y="2"/>
                    <a:pt x="12" y="2"/>
                  </a:cubicBezTo>
                  <a:cubicBezTo>
                    <a:pt x="13" y="2"/>
                    <a:pt x="13" y="2"/>
                    <a:pt x="13" y="2"/>
                  </a:cubicBezTo>
                  <a:cubicBezTo>
                    <a:pt x="14" y="2"/>
                    <a:pt x="15" y="2"/>
                    <a:pt x="16" y="1"/>
                  </a:cubicBezTo>
                  <a:cubicBezTo>
                    <a:pt x="16" y="1"/>
                    <a:pt x="16" y="1"/>
                    <a:pt x="17" y="1"/>
                  </a:cubicBezTo>
                  <a:cubicBezTo>
                    <a:pt x="17" y="1"/>
                    <a:pt x="17" y="1"/>
                    <a:pt x="18" y="1"/>
                  </a:cubicBezTo>
                  <a:cubicBezTo>
                    <a:pt x="18" y="1"/>
                    <a:pt x="18" y="1"/>
                    <a:pt x="18" y="1"/>
                  </a:cubicBezTo>
                  <a:cubicBezTo>
                    <a:pt x="19" y="1"/>
                    <a:pt x="20" y="0"/>
                    <a:pt x="20" y="0"/>
                  </a:cubicBezTo>
                  <a:cubicBezTo>
                    <a:pt x="21" y="0"/>
                    <a:pt x="21" y="0"/>
                    <a:pt x="21" y="0"/>
                  </a:cubicBezTo>
                  <a:cubicBezTo>
                    <a:pt x="23" y="0"/>
                    <a:pt x="24" y="1"/>
                    <a:pt x="25" y="2"/>
                  </a:cubicBezTo>
                  <a:cubicBezTo>
                    <a:pt x="25" y="3"/>
                    <a:pt x="25" y="3"/>
                    <a:pt x="25" y="3"/>
                  </a:cubicBezTo>
                  <a:cubicBezTo>
                    <a:pt x="25" y="4"/>
                    <a:pt x="26" y="4"/>
                    <a:pt x="26" y="5"/>
                  </a:cubicBezTo>
                  <a:cubicBezTo>
                    <a:pt x="26" y="5"/>
                    <a:pt x="26" y="5"/>
                    <a:pt x="26" y="5"/>
                  </a:cubicBezTo>
                  <a:cubicBezTo>
                    <a:pt x="27" y="9"/>
                    <a:pt x="28" y="14"/>
                    <a:pt x="29" y="18"/>
                  </a:cubicBezTo>
                  <a:cubicBezTo>
                    <a:pt x="29" y="19"/>
                    <a:pt x="29" y="19"/>
                    <a:pt x="29" y="19"/>
                  </a:cubicBezTo>
                  <a:cubicBezTo>
                    <a:pt x="29" y="20"/>
                    <a:pt x="29" y="20"/>
                    <a:pt x="29" y="21"/>
                  </a:cubicBezTo>
                  <a:cubicBezTo>
                    <a:pt x="30" y="22"/>
                    <a:pt x="30" y="22"/>
                    <a:pt x="30" y="22"/>
                  </a:cubicBezTo>
                  <a:cubicBezTo>
                    <a:pt x="30" y="23"/>
                    <a:pt x="30" y="23"/>
                    <a:pt x="30" y="24"/>
                  </a:cubicBezTo>
                  <a:cubicBezTo>
                    <a:pt x="30" y="25"/>
                    <a:pt x="29" y="26"/>
                    <a:pt x="29" y="26"/>
                  </a:cubicBezTo>
                  <a:cubicBezTo>
                    <a:pt x="28" y="27"/>
                    <a:pt x="27" y="27"/>
                    <a:pt x="26" y="27"/>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8" name="Freeform 15" hidden="0"/>
            <p:cNvSpPr/>
            <p:nvPr isPhoto="0" userDrawn="0"/>
          </p:nvSpPr>
          <p:spPr bwMode="auto">
            <a:xfrm>
              <a:off x="8622249" y="66252"/>
              <a:ext cx="138562" cy="132404"/>
            </a:xfrm>
            <a:custGeom>
              <a:avLst/>
              <a:gdLst>
                <a:gd name="T0" fmla="*/ 29 w 29"/>
                <a:gd name="T1" fmla="*/ 7 h 27"/>
                <a:gd name="T2" fmla="*/ 29 w 29"/>
                <a:gd name="T3" fmla="*/ 24 h 27"/>
                <a:gd name="T4" fmla="*/ 25 w 29"/>
                <a:gd name="T5" fmla="*/ 27 h 27"/>
                <a:gd name="T6" fmla="*/ 3 w 29"/>
                <a:gd name="T7" fmla="*/ 27 h 27"/>
                <a:gd name="T8" fmla="*/ 1 w 29"/>
                <a:gd name="T9" fmla="*/ 26 h 27"/>
                <a:gd name="T10" fmla="*/ 0 w 29"/>
                <a:gd name="T11" fmla="*/ 24 h 27"/>
                <a:gd name="T12" fmla="*/ 0 w 29"/>
                <a:gd name="T13" fmla="*/ 22 h 27"/>
                <a:gd name="T14" fmla="*/ 0 w 29"/>
                <a:gd name="T15" fmla="*/ 21 h 27"/>
                <a:gd name="T16" fmla="*/ 0 w 29"/>
                <a:gd name="T17" fmla="*/ 19 h 27"/>
                <a:gd name="T18" fmla="*/ 0 w 29"/>
                <a:gd name="T19" fmla="*/ 18 h 27"/>
                <a:gd name="T20" fmla="*/ 4 w 29"/>
                <a:gd name="T21" fmla="*/ 5 h 27"/>
                <a:gd name="T22" fmla="*/ 4 w 29"/>
                <a:gd name="T23" fmla="*/ 5 h 27"/>
                <a:gd name="T24" fmla="*/ 4 w 29"/>
                <a:gd name="T25" fmla="*/ 3 h 27"/>
                <a:gd name="T26" fmla="*/ 5 w 29"/>
                <a:gd name="T27" fmla="*/ 2 h 27"/>
                <a:gd name="T28" fmla="*/ 8 w 29"/>
                <a:gd name="T29" fmla="*/ 0 h 27"/>
                <a:gd name="T30" fmla="*/ 8 w 29"/>
                <a:gd name="T31" fmla="*/ 0 h 27"/>
                <a:gd name="T32" fmla="*/ 9 w 29"/>
                <a:gd name="T33" fmla="*/ 0 h 27"/>
                <a:gd name="T34" fmla="*/ 11 w 29"/>
                <a:gd name="T35" fmla="*/ 1 h 27"/>
                <a:gd name="T36" fmla="*/ 12 w 29"/>
                <a:gd name="T37" fmla="*/ 1 h 27"/>
                <a:gd name="T38" fmla="*/ 13 w 29"/>
                <a:gd name="T39" fmla="*/ 1 h 27"/>
                <a:gd name="T40" fmla="*/ 14 w 29"/>
                <a:gd name="T41" fmla="*/ 1 h 27"/>
                <a:gd name="T42" fmla="*/ 16 w 29"/>
                <a:gd name="T43" fmla="*/ 2 h 27"/>
                <a:gd name="T44" fmla="*/ 18 w 29"/>
                <a:gd name="T45" fmla="*/ 2 h 27"/>
                <a:gd name="T46" fmla="*/ 21 w 29"/>
                <a:gd name="T47" fmla="*/ 3 h 27"/>
                <a:gd name="T48" fmla="*/ 21 w 29"/>
                <a:gd name="T49" fmla="*/ 3 h 27"/>
                <a:gd name="T50" fmla="*/ 25 w 29"/>
                <a:gd name="T51" fmla="*/ 3 h 27"/>
                <a:gd name="T52" fmla="*/ 25 w 29"/>
                <a:gd name="T53" fmla="*/ 3 h 27"/>
                <a:gd name="T54" fmla="*/ 26 w 29"/>
                <a:gd name="T55" fmla="*/ 3 h 27"/>
                <a:gd name="T56" fmla="*/ 29 w 29"/>
                <a:gd name="T5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7" fill="norm" stroke="1" extrusionOk="0">
                  <a:moveTo>
                    <a:pt x="29" y="7"/>
                  </a:moveTo>
                  <a:cubicBezTo>
                    <a:pt x="29" y="24"/>
                    <a:pt x="29" y="24"/>
                    <a:pt x="29" y="24"/>
                  </a:cubicBezTo>
                  <a:cubicBezTo>
                    <a:pt x="29" y="26"/>
                    <a:pt x="27" y="27"/>
                    <a:pt x="25" y="27"/>
                  </a:cubicBezTo>
                  <a:cubicBezTo>
                    <a:pt x="3" y="27"/>
                    <a:pt x="3" y="27"/>
                    <a:pt x="3" y="27"/>
                  </a:cubicBezTo>
                  <a:cubicBezTo>
                    <a:pt x="2" y="27"/>
                    <a:pt x="1" y="27"/>
                    <a:pt x="1" y="26"/>
                  </a:cubicBezTo>
                  <a:cubicBezTo>
                    <a:pt x="0" y="26"/>
                    <a:pt x="0" y="25"/>
                    <a:pt x="0" y="24"/>
                  </a:cubicBezTo>
                  <a:cubicBezTo>
                    <a:pt x="0" y="23"/>
                    <a:pt x="0" y="23"/>
                    <a:pt x="0" y="22"/>
                  </a:cubicBezTo>
                  <a:cubicBezTo>
                    <a:pt x="0" y="22"/>
                    <a:pt x="0" y="22"/>
                    <a:pt x="0" y="21"/>
                  </a:cubicBezTo>
                  <a:cubicBezTo>
                    <a:pt x="0" y="20"/>
                    <a:pt x="0" y="20"/>
                    <a:pt x="0" y="19"/>
                  </a:cubicBezTo>
                  <a:cubicBezTo>
                    <a:pt x="0" y="19"/>
                    <a:pt x="0" y="19"/>
                    <a:pt x="0" y="18"/>
                  </a:cubicBezTo>
                  <a:cubicBezTo>
                    <a:pt x="1" y="14"/>
                    <a:pt x="2" y="9"/>
                    <a:pt x="4" y="5"/>
                  </a:cubicBezTo>
                  <a:cubicBezTo>
                    <a:pt x="4" y="5"/>
                    <a:pt x="4" y="5"/>
                    <a:pt x="4" y="5"/>
                  </a:cubicBezTo>
                  <a:cubicBezTo>
                    <a:pt x="4" y="4"/>
                    <a:pt x="4" y="4"/>
                    <a:pt x="4" y="3"/>
                  </a:cubicBezTo>
                  <a:cubicBezTo>
                    <a:pt x="5" y="3"/>
                    <a:pt x="5" y="3"/>
                    <a:pt x="5" y="2"/>
                  </a:cubicBezTo>
                  <a:cubicBezTo>
                    <a:pt x="5" y="1"/>
                    <a:pt x="7" y="0"/>
                    <a:pt x="8" y="0"/>
                  </a:cubicBezTo>
                  <a:cubicBezTo>
                    <a:pt x="8" y="0"/>
                    <a:pt x="8" y="0"/>
                    <a:pt x="8" y="0"/>
                  </a:cubicBezTo>
                  <a:cubicBezTo>
                    <a:pt x="9" y="0"/>
                    <a:pt x="9" y="0"/>
                    <a:pt x="9" y="0"/>
                  </a:cubicBezTo>
                  <a:cubicBezTo>
                    <a:pt x="10" y="0"/>
                    <a:pt x="11" y="1"/>
                    <a:pt x="11" y="1"/>
                  </a:cubicBezTo>
                  <a:cubicBezTo>
                    <a:pt x="12" y="1"/>
                    <a:pt x="12" y="1"/>
                    <a:pt x="12" y="1"/>
                  </a:cubicBezTo>
                  <a:cubicBezTo>
                    <a:pt x="12" y="1"/>
                    <a:pt x="12" y="1"/>
                    <a:pt x="13" y="1"/>
                  </a:cubicBezTo>
                  <a:cubicBezTo>
                    <a:pt x="13" y="1"/>
                    <a:pt x="13" y="1"/>
                    <a:pt x="14" y="1"/>
                  </a:cubicBezTo>
                  <a:cubicBezTo>
                    <a:pt x="15" y="2"/>
                    <a:pt x="16" y="2"/>
                    <a:pt x="16" y="2"/>
                  </a:cubicBezTo>
                  <a:cubicBezTo>
                    <a:pt x="17" y="2"/>
                    <a:pt x="17" y="2"/>
                    <a:pt x="18" y="2"/>
                  </a:cubicBezTo>
                  <a:cubicBezTo>
                    <a:pt x="19" y="2"/>
                    <a:pt x="20" y="3"/>
                    <a:pt x="21" y="3"/>
                  </a:cubicBezTo>
                  <a:cubicBezTo>
                    <a:pt x="21" y="3"/>
                    <a:pt x="21" y="3"/>
                    <a:pt x="21" y="3"/>
                  </a:cubicBezTo>
                  <a:cubicBezTo>
                    <a:pt x="23" y="3"/>
                    <a:pt x="24" y="3"/>
                    <a:pt x="25" y="3"/>
                  </a:cubicBezTo>
                  <a:cubicBezTo>
                    <a:pt x="25" y="3"/>
                    <a:pt x="25" y="3"/>
                    <a:pt x="25" y="3"/>
                  </a:cubicBezTo>
                  <a:cubicBezTo>
                    <a:pt x="25" y="3"/>
                    <a:pt x="25" y="3"/>
                    <a:pt x="26" y="3"/>
                  </a:cubicBezTo>
                  <a:cubicBezTo>
                    <a:pt x="28" y="3"/>
                    <a:pt x="29" y="5"/>
                    <a:pt x="29" y="7"/>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39" name="Freeform 16" hidden="0"/>
            <p:cNvSpPr/>
            <p:nvPr isPhoto="0" userDrawn="0"/>
          </p:nvSpPr>
          <p:spPr bwMode="auto">
            <a:xfrm>
              <a:off x="8668437" y="-29200"/>
              <a:ext cx="92374" cy="92374"/>
            </a:xfrm>
            <a:custGeom>
              <a:avLst/>
              <a:gdLst>
                <a:gd name="T0" fmla="*/ 17 w 19"/>
                <a:gd name="T1" fmla="*/ 1 h 19"/>
                <a:gd name="T2" fmla="*/ 19 w 19"/>
                <a:gd name="T3" fmla="*/ 4 h 19"/>
                <a:gd name="T4" fmla="*/ 19 w 19"/>
                <a:gd name="T5" fmla="*/ 15 h 19"/>
                <a:gd name="T6" fmla="*/ 18 w 19"/>
                <a:gd name="T7" fmla="*/ 18 h 19"/>
                <a:gd name="T8" fmla="*/ 15 w 19"/>
                <a:gd name="T9" fmla="*/ 19 h 19"/>
                <a:gd name="T10" fmla="*/ 12 w 19"/>
                <a:gd name="T11" fmla="*/ 19 h 19"/>
                <a:gd name="T12" fmla="*/ 12 w 19"/>
                <a:gd name="T13" fmla="*/ 18 h 19"/>
                <a:gd name="T14" fmla="*/ 8 w 19"/>
                <a:gd name="T15" fmla="*/ 18 h 19"/>
                <a:gd name="T16" fmla="*/ 7 w 19"/>
                <a:gd name="T17" fmla="*/ 18 h 19"/>
                <a:gd name="T18" fmla="*/ 5 w 19"/>
                <a:gd name="T19" fmla="*/ 17 h 19"/>
                <a:gd name="T20" fmla="*/ 4 w 19"/>
                <a:gd name="T21" fmla="*/ 17 h 19"/>
                <a:gd name="T22" fmla="*/ 3 w 19"/>
                <a:gd name="T23" fmla="*/ 17 h 19"/>
                <a:gd name="T24" fmla="*/ 0 w 19"/>
                <a:gd name="T25" fmla="*/ 14 h 19"/>
                <a:gd name="T26" fmla="*/ 1 w 19"/>
                <a:gd name="T27" fmla="*/ 11 h 19"/>
                <a:gd name="T28" fmla="*/ 1 w 19"/>
                <a:gd name="T29" fmla="*/ 11 h 19"/>
                <a:gd name="T30" fmla="*/ 2 w 19"/>
                <a:gd name="T31" fmla="*/ 10 h 19"/>
                <a:gd name="T32" fmla="*/ 3 w 19"/>
                <a:gd name="T33" fmla="*/ 9 h 19"/>
                <a:gd name="T34" fmla="*/ 4 w 19"/>
                <a:gd name="T35" fmla="*/ 8 h 19"/>
                <a:gd name="T36" fmla="*/ 4 w 19"/>
                <a:gd name="T37" fmla="*/ 7 h 19"/>
                <a:gd name="T38" fmla="*/ 5 w 19"/>
                <a:gd name="T39" fmla="*/ 6 h 19"/>
                <a:gd name="T40" fmla="*/ 6 w 19"/>
                <a:gd name="T41" fmla="*/ 5 h 19"/>
                <a:gd name="T42" fmla="*/ 7 w 19"/>
                <a:gd name="T43" fmla="*/ 5 h 19"/>
                <a:gd name="T44" fmla="*/ 8 w 19"/>
                <a:gd name="T45" fmla="*/ 4 h 19"/>
                <a:gd name="T46" fmla="*/ 8 w 19"/>
                <a:gd name="T47" fmla="*/ 4 h 19"/>
                <a:gd name="T48" fmla="*/ 10 w 19"/>
                <a:gd name="T49" fmla="*/ 3 h 19"/>
                <a:gd name="T50" fmla="*/ 10 w 19"/>
                <a:gd name="T51" fmla="*/ 3 h 19"/>
                <a:gd name="T52" fmla="*/ 11 w 19"/>
                <a:gd name="T53" fmla="*/ 2 h 19"/>
                <a:gd name="T54" fmla="*/ 12 w 19"/>
                <a:gd name="T55" fmla="*/ 2 h 19"/>
                <a:gd name="T56" fmla="*/ 13 w 19"/>
                <a:gd name="T57" fmla="*/ 1 h 19"/>
                <a:gd name="T58" fmla="*/ 13 w 19"/>
                <a:gd name="T59" fmla="*/ 1 h 19"/>
                <a:gd name="T60" fmla="*/ 14 w 19"/>
                <a:gd name="T61" fmla="*/ 1 h 19"/>
                <a:gd name="T62" fmla="*/ 17 w 19"/>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7" y="1"/>
                  </a:moveTo>
                  <a:cubicBezTo>
                    <a:pt x="18" y="2"/>
                    <a:pt x="19" y="3"/>
                    <a:pt x="19" y="4"/>
                  </a:cubicBezTo>
                  <a:cubicBezTo>
                    <a:pt x="19" y="15"/>
                    <a:pt x="19" y="15"/>
                    <a:pt x="19" y="15"/>
                  </a:cubicBezTo>
                  <a:cubicBezTo>
                    <a:pt x="19" y="16"/>
                    <a:pt x="19" y="17"/>
                    <a:pt x="18" y="18"/>
                  </a:cubicBezTo>
                  <a:cubicBezTo>
                    <a:pt x="17" y="18"/>
                    <a:pt x="16" y="19"/>
                    <a:pt x="15" y="19"/>
                  </a:cubicBezTo>
                  <a:cubicBezTo>
                    <a:pt x="14" y="19"/>
                    <a:pt x="13" y="19"/>
                    <a:pt x="12" y="19"/>
                  </a:cubicBezTo>
                  <a:cubicBezTo>
                    <a:pt x="12" y="18"/>
                    <a:pt x="12" y="18"/>
                    <a:pt x="12" y="18"/>
                  </a:cubicBezTo>
                  <a:cubicBezTo>
                    <a:pt x="11" y="18"/>
                    <a:pt x="10" y="18"/>
                    <a:pt x="8" y="18"/>
                  </a:cubicBezTo>
                  <a:cubicBezTo>
                    <a:pt x="8" y="18"/>
                    <a:pt x="8" y="18"/>
                    <a:pt x="7" y="18"/>
                  </a:cubicBezTo>
                  <a:cubicBezTo>
                    <a:pt x="6" y="18"/>
                    <a:pt x="6" y="17"/>
                    <a:pt x="5" y="17"/>
                  </a:cubicBezTo>
                  <a:cubicBezTo>
                    <a:pt x="4" y="17"/>
                    <a:pt x="4" y="17"/>
                    <a:pt x="4" y="17"/>
                  </a:cubicBezTo>
                  <a:cubicBezTo>
                    <a:pt x="3" y="17"/>
                    <a:pt x="3" y="17"/>
                    <a:pt x="3" y="17"/>
                  </a:cubicBezTo>
                  <a:cubicBezTo>
                    <a:pt x="2" y="16"/>
                    <a:pt x="1" y="16"/>
                    <a:pt x="0" y="14"/>
                  </a:cubicBezTo>
                  <a:cubicBezTo>
                    <a:pt x="0" y="13"/>
                    <a:pt x="0" y="12"/>
                    <a:pt x="1" y="11"/>
                  </a:cubicBezTo>
                  <a:cubicBezTo>
                    <a:pt x="1" y="11"/>
                    <a:pt x="1" y="11"/>
                    <a:pt x="1" y="11"/>
                  </a:cubicBezTo>
                  <a:cubicBezTo>
                    <a:pt x="1" y="10"/>
                    <a:pt x="2" y="10"/>
                    <a:pt x="2" y="10"/>
                  </a:cubicBezTo>
                  <a:cubicBezTo>
                    <a:pt x="2" y="10"/>
                    <a:pt x="2" y="9"/>
                    <a:pt x="3" y="9"/>
                  </a:cubicBezTo>
                  <a:cubicBezTo>
                    <a:pt x="3" y="9"/>
                    <a:pt x="3" y="8"/>
                    <a:pt x="4" y="8"/>
                  </a:cubicBezTo>
                  <a:cubicBezTo>
                    <a:pt x="4" y="7"/>
                    <a:pt x="4" y="7"/>
                    <a:pt x="4" y="7"/>
                  </a:cubicBezTo>
                  <a:cubicBezTo>
                    <a:pt x="5" y="7"/>
                    <a:pt x="5" y="6"/>
                    <a:pt x="5" y="6"/>
                  </a:cubicBezTo>
                  <a:cubicBezTo>
                    <a:pt x="6" y="6"/>
                    <a:pt x="6" y="6"/>
                    <a:pt x="6" y="5"/>
                  </a:cubicBezTo>
                  <a:cubicBezTo>
                    <a:pt x="7" y="5"/>
                    <a:pt x="7" y="5"/>
                    <a:pt x="7" y="5"/>
                  </a:cubicBezTo>
                  <a:cubicBezTo>
                    <a:pt x="8" y="4"/>
                    <a:pt x="8" y="4"/>
                    <a:pt x="8" y="4"/>
                  </a:cubicBezTo>
                  <a:cubicBezTo>
                    <a:pt x="8" y="4"/>
                    <a:pt x="8" y="4"/>
                    <a:pt x="8" y="4"/>
                  </a:cubicBezTo>
                  <a:cubicBezTo>
                    <a:pt x="9" y="3"/>
                    <a:pt x="9" y="3"/>
                    <a:pt x="10" y="3"/>
                  </a:cubicBezTo>
                  <a:cubicBezTo>
                    <a:pt x="10" y="3"/>
                    <a:pt x="10" y="3"/>
                    <a:pt x="10" y="3"/>
                  </a:cubicBezTo>
                  <a:cubicBezTo>
                    <a:pt x="10" y="2"/>
                    <a:pt x="11" y="2"/>
                    <a:pt x="11" y="2"/>
                  </a:cubicBezTo>
                  <a:cubicBezTo>
                    <a:pt x="11" y="2"/>
                    <a:pt x="11" y="2"/>
                    <a:pt x="12" y="2"/>
                  </a:cubicBezTo>
                  <a:cubicBezTo>
                    <a:pt x="12" y="2"/>
                    <a:pt x="12" y="1"/>
                    <a:pt x="13" y="1"/>
                  </a:cubicBezTo>
                  <a:cubicBezTo>
                    <a:pt x="13" y="1"/>
                    <a:pt x="13" y="1"/>
                    <a:pt x="13" y="1"/>
                  </a:cubicBezTo>
                  <a:cubicBezTo>
                    <a:pt x="14" y="1"/>
                    <a:pt x="14" y="1"/>
                    <a:pt x="14" y="1"/>
                  </a:cubicBezTo>
                  <a:cubicBezTo>
                    <a:pt x="15" y="0"/>
                    <a:pt x="17" y="0"/>
                    <a:pt x="17" y="1"/>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40" name="Freeform 17" hidden="0"/>
            <p:cNvSpPr/>
            <p:nvPr isPhoto="0" userDrawn="0"/>
          </p:nvSpPr>
          <p:spPr bwMode="auto">
            <a:xfrm>
              <a:off x="8779286" y="-29200"/>
              <a:ext cx="92374" cy="92374"/>
            </a:xfrm>
            <a:custGeom>
              <a:avLst/>
              <a:gdLst>
                <a:gd name="T0" fmla="*/ 19 w 19"/>
                <a:gd name="T1" fmla="*/ 14 h 19"/>
                <a:gd name="T2" fmla="*/ 17 w 19"/>
                <a:gd name="T3" fmla="*/ 17 h 19"/>
                <a:gd name="T4" fmla="*/ 16 w 19"/>
                <a:gd name="T5" fmla="*/ 17 h 19"/>
                <a:gd name="T6" fmla="*/ 15 w 19"/>
                <a:gd name="T7" fmla="*/ 17 h 19"/>
                <a:gd name="T8" fmla="*/ 12 w 19"/>
                <a:gd name="T9" fmla="*/ 18 h 19"/>
                <a:gd name="T10" fmla="*/ 11 w 19"/>
                <a:gd name="T11" fmla="*/ 18 h 19"/>
                <a:gd name="T12" fmla="*/ 8 w 19"/>
                <a:gd name="T13" fmla="*/ 18 h 19"/>
                <a:gd name="T14" fmla="*/ 7 w 19"/>
                <a:gd name="T15" fmla="*/ 19 h 19"/>
                <a:gd name="T16" fmla="*/ 4 w 19"/>
                <a:gd name="T17" fmla="*/ 19 h 19"/>
                <a:gd name="T18" fmla="*/ 2 w 19"/>
                <a:gd name="T19" fmla="*/ 18 h 19"/>
                <a:gd name="T20" fmla="*/ 0 w 19"/>
                <a:gd name="T21" fmla="*/ 15 h 19"/>
                <a:gd name="T22" fmla="*/ 0 w 19"/>
                <a:gd name="T23" fmla="*/ 4 h 19"/>
                <a:gd name="T24" fmla="*/ 2 w 19"/>
                <a:gd name="T25" fmla="*/ 1 h 19"/>
                <a:gd name="T26" fmla="*/ 5 w 19"/>
                <a:gd name="T27" fmla="*/ 1 h 19"/>
                <a:gd name="T28" fmla="*/ 6 w 19"/>
                <a:gd name="T29" fmla="*/ 1 h 19"/>
                <a:gd name="T30" fmla="*/ 7 w 19"/>
                <a:gd name="T31" fmla="*/ 1 h 19"/>
                <a:gd name="T32" fmla="*/ 8 w 19"/>
                <a:gd name="T33" fmla="*/ 2 h 19"/>
                <a:gd name="T34" fmla="*/ 8 w 19"/>
                <a:gd name="T35" fmla="*/ 2 h 19"/>
                <a:gd name="T36" fmla="*/ 9 w 19"/>
                <a:gd name="T37" fmla="*/ 3 h 19"/>
                <a:gd name="T38" fmla="*/ 10 w 19"/>
                <a:gd name="T39" fmla="*/ 3 h 19"/>
                <a:gd name="T40" fmla="*/ 11 w 19"/>
                <a:gd name="T41" fmla="*/ 4 h 19"/>
                <a:gd name="T42" fmla="*/ 12 w 19"/>
                <a:gd name="T43" fmla="*/ 4 h 19"/>
                <a:gd name="T44" fmla="*/ 13 w 19"/>
                <a:gd name="T45" fmla="*/ 5 h 19"/>
                <a:gd name="T46" fmla="*/ 13 w 19"/>
                <a:gd name="T47" fmla="*/ 5 h 19"/>
                <a:gd name="T48" fmla="*/ 14 w 19"/>
                <a:gd name="T49" fmla="*/ 6 h 19"/>
                <a:gd name="T50" fmla="*/ 15 w 19"/>
                <a:gd name="T51" fmla="*/ 7 h 19"/>
                <a:gd name="T52" fmla="*/ 16 w 19"/>
                <a:gd name="T53" fmla="*/ 8 h 19"/>
                <a:gd name="T54" fmla="*/ 17 w 19"/>
                <a:gd name="T55" fmla="*/ 9 h 19"/>
                <a:gd name="T56" fmla="*/ 17 w 19"/>
                <a:gd name="T57" fmla="*/ 10 h 19"/>
                <a:gd name="T58" fmla="*/ 18 w 19"/>
                <a:gd name="T59" fmla="*/ 11 h 19"/>
                <a:gd name="T60" fmla="*/ 19 w 19"/>
                <a:gd name="T61" fmla="*/ 11 h 19"/>
                <a:gd name="T62" fmla="*/ 19 w 19"/>
                <a:gd name="T63"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9" y="14"/>
                  </a:moveTo>
                  <a:cubicBezTo>
                    <a:pt x="19" y="16"/>
                    <a:pt x="18" y="16"/>
                    <a:pt x="17" y="17"/>
                  </a:cubicBezTo>
                  <a:cubicBezTo>
                    <a:pt x="16" y="17"/>
                    <a:pt x="16" y="17"/>
                    <a:pt x="16" y="17"/>
                  </a:cubicBezTo>
                  <a:cubicBezTo>
                    <a:pt x="15" y="17"/>
                    <a:pt x="15" y="17"/>
                    <a:pt x="15" y="17"/>
                  </a:cubicBezTo>
                  <a:cubicBezTo>
                    <a:pt x="14" y="17"/>
                    <a:pt x="13" y="18"/>
                    <a:pt x="12" y="18"/>
                  </a:cubicBezTo>
                  <a:cubicBezTo>
                    <a:pt x="11" y="18"/>
                    <a:pt x="11" y="18"/>
                    <a:pt x="11" y="18"/>
                  </a:cubicBezTo>
                  <a:cubicBezTo>
                    <a:pt x="10" y="18"/>
                    <a:pt x="9" y="18"/>
                    <a:pt x="8" y="18"/>
                  </a:cubicBezTo>
                  <a:cubicBezTo>
                    <a:pt x="8" y="18"/>
                    <a:pt x="8" y="18"/>
                    <a:pt x="7" y="19"/>
                  </a:cubicBezTo>
                  <a:cubicBezTo>
                    <a:pt x="6" y="19"/>
                    <a:pt x="5" y="19"/>
                    <a:pt x="4" y="19"/>
                  </a:cubicBezTo>
                  <a:cubicBezTo>
                    <a:pt x="3" y="19"/>
                    <a:pt x="2" y="18"/>
                    <a:pt x="2" y="18"/>
                  </a:cubicBezTo>
                  <a:cubicBezTo>
                    <a:pt x="1" y="17"/>
                    <a:pt x="0" y="16"/>
                    <a:pt x="0" y="15"/>
                  </a:cubicBezTo>
                  <a:cubicBezTo>
                    <a:pt x="0" y="4"/>
                    <a:pt x="0" y="4"/>
                    <a:pt x="0" y="4"/>
                  </a:cubicBezTo>
                  <a:cubicBezTo>
                    <a:pt x="0" y="3"/>
                    <a:pt x="1" y="2"/>
                    <a:pt x="2" y="1"/>
                  </a:cubicBezTo>
                  <a:cubicBezTo>
                    <a:pt x="3" y="0"/>
                    <a:pt x="4" y="0"/>
                    <a:pt x="5" y="1"/>
                  </a:cubicBezTo>
                  <a:cubicBezTo>
                    <a:pt x="6" y="1"/>
                    <a:pt x="6" y="1"/>
                    <a:pt x="6" y="1"/>
                  </a:cubicBezTo>
                  <a:cubicBezTo>
                    <a:pt x="6" y="1"/>
                    <a:pt x="6" y="1"/>
                    <a:pt x="7" y="1"/>
                  </a:cubicBezTo>
                  <a:cubicBezTo>
                    <a:pt x="7" y="1"/>
                    <a:pt x="7" y="2"/>
                    <a:pt x="8" y="2"/>
                  </a:cubicBezTo>
                  <a:cubicBezTo>
                    <a:pt x="8" y="2"/>
                    <a:pt x="8" y="2"/>
                    <a:pt x="8" y="2"/>
                  </a:cubicBezTo>
                  <a:cubicBezTo>
                    <a:pt x="9" y="2"/>
                    <a:pt x="9" y="2"/>
                    <a:pt x="9" y="3"/>
                  </a:cubicBezTo>
                  <a:cubicBezTo>
                    <a:pt x="10" y="3"/>
                    <a:pt x="10" y="3"/>
                    <a:pt x="10" y="3"/>
                  </a:cubicBezTo>
                  <a:cubicBezTo>
                    <a:pt x="10" y="3"/>
                    <a:pt x="11" y="3"/>
                    <a:pt x="11" y="4"/>
                  </a:cubicBezTo>
                  <a:cubicBezTo>
                    <a:pt x="11" y="4"/>
                    <a:pt x="11" y="4"/>
                    <a:pt x="12" y="4"/>
                  </a:cubicBezTo>
                  <a:cubicBezTo>
                    <a:pt x="12" y="4"/>
                    <a:pt x="12" y="5"/>
                    <a:pt x="13" y="5"/>
                  </a:cubicBezTo>
                  <a:cubicBezTo>
                    <a:pt x="13" y="5"/>
                    <a:pt x="13" y="5"/>
                    <a:pt x="13" y="5"/>
                  </a:cubicBezTo>
                  <a:cubicBezTo>
                    <a:pt x="13" y="6"/>
                    <a:pt x="14" y="6"/>
                    <a:pt x="14" y="6"/>
                  </a:cubicBezTo>
                  <a:cubicBezTo>
                    <a:pt x="15" y="7"/>
                    <a:pt x="15" y="7"/>
                    <a:pt x="15" y="7"/>
                  </a:cubicBezTo>
                  <a:cubicBezTo>
                    <a:pt x="15" y="7"/>
                    <a:pt x="15" y="7"/>
                    <a:pt x="16" y="8"/>
                  </a:cubicBezTo>
                  <a:cubicBezTo>
                    <a:pt x="16" y="8"/>
                    <a:pt x="16" y="9"/>
                    <a:pt x="17" y="9"/>
                  </a:cubicBezTo>
                  <a:cubicBezTo>
                    <a:pt x="17" y="10"/>
                    <a:pt x="17" y="10"/>
                    <a:pt x="17" y="10"/>
                  </a:cubicBezTo>
                  <a:cubicBezTo>
                    <a:pt x="18" y="10"/>
                    <a:pt x="18" y="11"/>
                    <a:pt x="18" y="11"/>
                  </a:cubicBezTo>
                  <a:cubicBezTo>
                    <a:pt x="18" y="11"/>
                    <a:pt x="18" y="11"/>
                    <a:pt x="19" y="11"/>
                  </a:cubicBezTo>
                  <a:cubicBezTo>
                    <a:pt x="19" y="12"/>
                    <a:pt x="19" y="13"/>
                    <a:pt x="19" y="14"/>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41" name="Freeform 18" hidden="0"/>
            <p:cNvSpPr/>
            <p:nvPr isPhoto="0" userDrawn="0"/>
          </p:nvSpPr>
          <p:spPr bwMode="auto">
            <a:xfrm>
              <a:off x="8616091" y="-10725"/>
              <a:ext cx="58504" cy="49266"/>
            </a:xfrm>
            <a:custGeom>
              <a:avLst/>
              <a:gdLst>
                <a:gd name="T0" fmla="*/ 7 w 12"/>
                <a:gd name="T1" fmla="*/ 6 h 10"/>
                <a:gd name="T2" fmla="*/ 8 w 12"/>
                <a:gd name="T3" fmla="*/ 5 h 10"/>
                <a:gd name="T4" fmla="*/ 9 w 12"/>
                <a:gd name="T5" fmla="*/ 3 h 10"/>
                <a:gd name="T6" fmla="*/ 12 w 12"/>
                <a:gd name="T7" fmla="*/ 0 h 10"/>
                <a:gd name="T8" fmla="*/ 12 w 12"/>
                <a:gd name="T9" fmla="*/ 0 h 10"/>
                <a:gd name="T10" fmla="*/ 11 w 12"/>
                <a:gd name="T11" fmla="*/ 0 h 10"/>
                <a:gd name="T12" fmla="*/ 1 w 12"/>
                <a:gd name="T13" fmla="*/ 6 h 10"/>
                <a:gd name="T14" fmla="*/ 0 w 12"/>
                <a:gd name="T15" fmla="*/ 8 h 10"/>
                <a:gd name="T16" fmla="*/ 1 w 12"/>
                <a:gd name="T17" fmla="*/ 9 h 10"/>
                <a:gd name="T18" fmla="*/ 6 w 12"/>
                <a:gd name="T19" fmla="*/ 8 h 10"/>
                <a:gd name="T20" fmla="*/ 7 w 12"/>
                <a:gd name="T21" fmla="*/ 6 h 10"/>
                <a:gd name="T22" fmla="*/ 7 w 12"/>
                <a:gd name="T23" fmla="*/ 6 h 10"/>
                <a:gd name="T24" fmla="*/ 7 w 12"/>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7" y="6"/>
                  </a:moveTo>
                  <a:cubicBezTo>
                    <a:pt x="8" y="5"/>
                    <a:pt x="8" y="5"/>
                    <a:pt x="8" y="5"/>
                  </a:cubicBezTo>
                  <a:cubicBezTo>
                    <a:pt x="8" y="4"/>
                    <a:pt x="9" y="4"/>
                    <a:pt x="9" y="3"/>
                  </a:cubicBezTo>
                  <a:cubicBezTo>
                    <a:pt x="9" y="3"/>
                    <a:pt x="10" y="2"/>
                    <a:pt x="12" y="0"/>
                  </a:cubicBezTo>
                  <a:cubicBezTo>
                    <a:pt x="12" y="0"/>
                    <a:pt x="12" y="0"/>
                    <a:pt x="12" y="0"/>
                  </a:cubicBezTo>
                  <a:cubicBezTo>
                    <a:pt x="11" y="0"/>
                    <a:pt x="11" y="0"/>
                    <a:pt x="11" y="0"/>
                  </a:cubicBezTo>
                  <a:cubicBezTo>
                    <a:pt x="7" y="1"/>
                    <a:pt x="4" y="4"/>
                    <a:pt x="1" y="6"/>
                  </a:cubicBezTo>
                  <a:cubicBezTo>
                    <a:pt x="0" y="7"/>
                    <a:pt x="0" y="7"/>
                    <a:pt x="0" y="8"/>
                  </a:cubicBezTo>
                  <a:cubicBezTo>
                    <a:pt x="1" y="9"/>
                    <a:pt x="1" y="9"/>
                    <a:pt x="1" y="9"/>
                  </a:cubicBezTo>
                  <a:cubicBezTo>
                    <a:pt x="3" y="10"/>
                    <a:pt x="5" y="10"/>
                    <a:pt x="6" y="8"/>
                  </a:cubicBezTo>
                  <a:cubicBezTo>
                    <a:pt x="6" y="7"/>
                    <a:pt x="7" y="7"/>
                    <a:pt x="7" y="6"/>
                  </a:cubicBezTo>
                  <a:cubicBezTo>
                    <a:pt x="7" y="6"/>
                    <a:pt x="7" y="6"/>
                    <a:pt x="7" y="6"/>
                  </a:cubicBezTo>
                  <a:cubicBezTo>
                    <a:pt x="7" y="6"/>
                    <a:pt x="7" y="6"/>
                    <a:pt x="7" y="6"/>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42" name="Freeform 19" hidden="0"/>
            <p:cNvSpPr/>
            <p:nvPr isPhoto="0" userDrawn="0"/>
          </p:nvSpPr>
          <p:spPr bwMode="auto">
            <a:xfrm>
              <a:off x="8865502" y="-10725"/>
              <a:ext cx="58504" cy="49266"/>
            </a:xfrm>
            <a:custGeom>
              <a:avLst/>
              <a:gdLst>
                <a:gd name="T0" fmla="*/ 5 w 12"/>
                <a:gd name="T1" fmla="*/ 6 h 10"/>
                <a:gd name="T2" fmla="*/ 4 w 12"/>
                <a:gd name="T3" fmla="*/ 5 h 10"/>
                <a:gd name="T4" fmla="*/ 3 w 12"/>
                <a:gd name="T5" fmla="*/ 3 h 10"/>
                <a:gd name="T6" fmla="*/ 1 w 12"/>
                <a:gd name="T7" fmla="*/ 0 h 10"/>
                <a:gd name="T8" fmla="*/ 1 w 12"/>
                <a:gd name="T9" fmla="*/ 0 h 10"/>
                <a:gd name="T10" fmla="*/ 1 w 12"/>
                <a:gd name="T11" fmla="*/ 0 h 10"/>
                <a:gd name="T12" fmla="*/ 12 w 12"/>
                <a:gd name="T13" fmla="*/ 6 h 10"/>
                <a:gd name="T14" fmla="*/ 12 w 12"/>
                <a:gd name="T15" fmla="*/ 8 h 10"/>
                <a:gd name="T16" fmla="*/ 11 w 12"/>
                <a:gd name="T17" fmla="*/ 9 h 10"/>
                <a:gd name="T18" fmla="*/ 6 w 12"/>
                <a:gd name="T19" fmla="*/ 8 h 10"/>
                <a:gd name="T20" fmla="*/ 5 w 12"/>
                <a:gd name="T21" fmla="*/ 6 h 10"/>
                <a:gd name="T22" fmla="*/ 5 w 12"/>
                <a:gd name="T23" fmla="*/ 6 h 10"/>
                <a:gd name="T24" fmla="*/ 5 w 12"/>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5" y="6"/>
                  </a:moveTo>
                  <a:cubicBezTo>
                    <a:pt x="5" y="5"/>
                    <a:pt x="5" y="5"/>
                    <a:pt x="4" y="5"/>
                  </a:cubicBezTo>
                  <a:cubicBezTo>
                    <a:pt x="4" y="4"/>
                    <a:pt x="4" y="4"/>
                    <a:pt x="3" y="3"/>
                  </a:cubicBezTo>
                  <a:cubicBezTo>
                    <a:pt x="3" y="3"/>
                    <a:pt x="2" y="2"/>
                    <a:pt x="1" y="0"/>
                  </a:cubicBezTo>
                  <a:cubicBezTo>
                    <a:pt x="0" y="0"/>
                    <a:pt x="0" y="0"/>
                    <a:pt x="1" y="0"/>
                  </a:cubicBezTo>
                  <a:cubicBezTo>
                    <a:pt x="1" y="0"/>
                    <a:pt x="1" y="0"/>
                    <a:pt x="1" y="0"/>
                  </a:cubicBezTo>
                  <a:cubicBezTo>
                    <a:pt x="5" y="1"/>
                    <a:pt x="8" y="4"/>
                    <a:pt x="12" y="6"/>
                  </a:cubicBezTo>
                  <a:cubicBezTo>
                    <a:pt x="12" y="7"/>
                    <a:pt x="12" y="7"/>
                    <a:pt x="12" y="8"/>
                  </a:cubicBezTo>
                  <a:cubicBezTo>
                    <a:pt x="12" y="8"/>
                    <a:pt x="12" y="9"/>
                    <a:pt x="11" y="9"/>
                  </a:cubicBezTo>
                  <a:cubicBezTo>
                    <a:pt x="10" y="10"/>
                    <a:pt x="7" y="10"/>
                    <a:pt x="6" y="8"/>
                  </a:cubicBezTo>
                  <a:cubicBezTo>
                    <a:pt x="6" y="7"/>
                    <a:pt x="6" y="7"/>
                    <a:pt x="5" y="6"/>
                  </a:cubicBezTo>
                  <a:cubicBezTo>
                    <a:pt x="5" y="6"/>
                    <a:pt x="5" y="6"/>
                    <a:pt x="5" y="6"/>
                  </a:cubicBezTo>
                  <a:cubicBezTo>
                    <a:pt x="5" y="6"/>
                    <a:pt x="5" y="6"/>
                    <a:pt x="5" y="6"/>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43" name="Freeform 20" hidden="0"/>
            <p:cNvSpPr/>
            <p:nvPr isPhoto="0" userDrawn="0"/>
          </p:nvSpPr>
          <p:spPr bwMode="auto">
            <a:xfrm>
              <a:off x="8616091" y="380323"/>
              <a:ext cx="58504" cy="49266"/>
            </a:xfrm>
            <a:custGeom>
              <a:avLst/>
              <a:gdLst>
                <a:gd name="T0" fmla="*/ 7 w 12"/>
                <a:gd name="T1" fmla="*/ 4 h 10"/>
                <a:gd name="T2" fmla="*/ 8 w 12"/>
                <a:gd name="T3" fmla="*/ 5 h 10"/>
                <a:gd name="T4" fmla="*/ 9 w 12"/>
                <a:gd name="T5" fmla="*/ 7 h 10"/>
                <a:gd name="T6" fmla="*/ 12 w 12"/>
                <a:gd name="T7" fmla="*/ 10 h 10"/>
                <a:gd name="T8" fmla="*/ 12 w 12"/>
                <a:gd name="T9" fmla="*/ 10 h 10"/>
                <a:gd name="T10" fmla="*/ 11 w 12"/>
                <a:gd name="T11" fmla="*/ 10 h 10"/>
                <a:gd name="T12" fmla="*/ 1 w 12"/>
                <a:gd name="T13" fmla="*/ 4 h 10"/>
                <a:gd name="T14" fmla="*/ 0 w 12"/>
                <a:gd name="T15" fmla="*/ 2 h 10"/>
                <a:gd name="T16" fmla="*/ 1 w 12"/>
                <a:gd name="T17" fmla="*/ 1 h 10"/>
                <a:gd name="T18" fmla="*/ 6 w 12"/>
                <a:gd name="T19" fmla="*/ 2 h 10"/>
                <a:gd name="T20" fmla="*/ 7 w 12"/>
                <a:gd name="T21" fmla="*/ 4 h 10"/>
                <a:gd name="T22" fmla="*/ 7 w 12"/>
                <a:gd name="T23" fmla="*/ 4 h 10"/>
                <a:gd name="T24" fmla="*/ 7 w 12"/>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7" y="4"/>
                  </a:moveTo>
                  <a:cubicBezTo>
                    <a:pt x="8" y="5"/>
                    <a:pt x="8" y="5"/>
                    <a:pt x="8" y="5"/>
                  </a:cubicBezTo>
                  <a:cubicBezTo>
                    <a:pt x="8" y="6"/>
                    <a:pt x="9" y="6"/>
                    <a:pt x="9" y="7"/>
                  </a:cubicBezTo>
                  <a:cubicBezTo>
                    <a:pt x="9" y="7"/>
                    <a:pt x="10" y="8"/>
                    <a:pt x="12" y="10"/>
                  </a:cubicBezTo>
                  <a:cubicBezTo>
                    <a:pt x="12" y="10"/>
                    <a:pt x="12" y="10"/>
                    <a:pt x="12" y="10"/>
                  </a:cubicBezTo>
                  <a:cubicBezTo>
                    <a:pt x="11" y="10"/>
                    <a:pt x="11" y="10"/>
                    <a:pt x="11" y="10"/>
                  </a:cubicBezTo>
                  <a:cubicBezTo>
                    <a:pt x="7" y="9"/>
                    <a:pt x="4" y="6"/>
                    <a:pt x="1" y="4"/>
                  </a:cubicBezTo>
                  <a:cubicBezTo>
                    <a:pt x="0" y="3"/>
                    <a:pt x="0" y="3"/>
                    <a:pt x="0" y="2"/>
                  </a:cubicBezTo>
                  <a:cubicBezTo>
                    <a:pt x="1" y="1"/>
                    <a:pt x="1" y="1"/>
                    <a:pt x="1" y="1"/>
                  </a:cubicBezTo>
                  <a:cubicBezTo>
                    <a:pt x="3" y="0"/>
                    <a:pt x="5" y="1"/>
                    <a:pt x="6" y="2"/>
                  </a:cubicBezTo>
                  <a:cubicBezTo>
                    <a:pt x="6" y="3"/>
                    <a:pt x="7" y="3"/>
                    <a:pt x="7" y="4"/>
                  </a:cubicBezTo>
                  <a:cubicBezTo>
                    <a:pt x="7" y="4"/>
                    <a:pt x="7" y="4"/>
                    <a:pt x="7" y="4"/>
                  </a:cubicBezTo>
                  <a:cubicBezTo>
                    <a:pt x="7" y="4"/>
                    <a:pt x="7" y="4"/>
                    <a:pt x="7" y="4"/>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44" name="Freeform 21" hidden="0"/>
            <p:cNvSpPr/>
            <p:nvPr isPhoto="0" userDrawn="0"/>
          </p:nvSpPr>
          <p:spPr bwMode="auto">
            <a:xfrm>
              <a:off x="8865502" y="380323"/>
              <a:ext cx="58504" cy="49266"/>
            </a:xfrm>
            <a:custGeom>
              <a:avLst/>
              <a:gdLst>
                <a:gd name="T0" fmla="*/ 5 w 12"/>
                <a:gd name="T1" fmla="*/ 4 h 10"/>
                <a:gd name="T2" fmla="*/ 4 w 12"/>
                <a:gd name="T3" fmla="*/ 5 h 10"/>
                <a:gd name="T4" fmla="*/ 3 w 12"/>
                <a:gd name="T5" fmla="*/ 7 h 10"/>
                <a:gd name="T6" fmla="*/ 1 w 12"/>
                <a:gd name="T7" fmla="*/ 10 h 10"/>
                <a:gd name="T8" fmla="*/ 1 w 12"/>
                <a:gd name="T9" fmla="*/ 10 h 10"/>
                <a:gd name="T10" fmla="*/ 1 w 12"/>
                <a:gd name="T11" fmla="*/ 10 h 10"/>
                <a:gd name="T12" fmla="*/ 12 w 12"/>
                <a:gd name="T13" fmla="*/ 4 h 10"/>
                <a:gd name="T14" fmla="*/ 12 w 12"/>
                <a:gd name="T15" fmla="*/ 2 h 10"/>
                <a:gd name="T16" fmla="*/ 11 w 12"/>
                <a:gd name="T17" fmla="*/ 1 h 10"/>
                <a:gd name="T18" fmla="*/ 6 w 12"/>
                <a:gd name="T19" fmla="*/ 2 h 10"/>
                <a:gd name="T20" fmla="*/ 5 w 12"/>
                <a:gd name="T21" fmla="*/ 4 h 10"/>
                <a:gd name="T22" fmla="*/ 5 w 12"/>
                <a:gd name="T23" fmla="*/ 4 h 10"/>
                <a:gd name="T24" fmla="*/ 5 w 12"/>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5" y="4"/>
                  </a:moveTo>
                  <a:cubicBezTo>
                    <a:pt x="5" y="5"/>
                    <a:pt x="5" y="5"/>
                    <a:pt x="4" y="5"/>
                  </a:cubicBezTo>
                  <a:cubicBezTo>
                    <a:pt x="4" y="6"/>
                    <a:pt x="4" y="6"/>
                    <a:pt x="3" y="7"/>
                  </a:cubicBezTo>
                  <a:cubicBezTo>
                    <a:pt x="3" y="7"/>
                    <a:pt x="2" y="8"/>
                    <a:pt x="1" y="10"/>
                  </a:cubicBezTo>
                  <a:cubicBezTo>
                    <a:pt x="0" y="10"/>
                    <a:pt x="0" y="10"/>
                    <a:pt x="1" y="10"/>
                  </a:cubicBezTo>
                  <a:cubicBezTo>
                    <a:pt x="1" y="10"/>
                    <a:pt x="1" y="10"/>
                    <a:pt x="1" y="10"/>
                  </a:cubicBezTo>
                  <a:cubicBezTo>
                    <a:pt x="5" y="9"/>
                    <a:pt x="8" y="6"/>
                    <a:pt x="12" y="4"/>
                  </a:cubicBezTo>
                  <a:cubicBezTo>
                    <a:pt x="12" y="3"/>
                    <a:pt x="12" y="3"/>
                    <a:pt x="12" y="2"/>
                  </a:cubicBezTo>
                  <a:cubicBezTo>
                    <a:pt x="12" y="2"/>
                    <a:pt x="12" y="1"/>
                    <a:pt x="11" y="1"/>
                  </a:cubicBezTo>
                  <a:cubicBezTo>
                    <a:pt x="10" y="0"/>
                    <a:pt x="7" y="1"/>
                    <a:pt x="6" y="2"/>
                  </a:cubicBezTo>
                  <a:cubicBezTo>
                    <a:pt x="6" y="3"/>
                    <a:pt x="6" y="3"/>
                    <a:pt x="5" y="4"/>
                  </a:cubicBezTo>
                  <a:cubicBezTo>
                    <a:pt x="5" y="4"/>
                    <a:pt x="5" y="4"/>
                    <a:pt x="5" y="4"/>
                  </a:cubicBezTo>
                  <a:cubicBezTo>
                    <a:pt x="5" y="4"/>
                    <a:pt x="5" y="4"/>
                    <a:pt x="5" y="4"/>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grpSp>
      <p:sp>
        <p:nvSpPr>
          <p:cNvPr id="45" name="Freeform 22" hidden="0"/>
          <p:cNvSpPr>
            <a:spLocks noEditPoints="1"/>
          </p:cNvSpPr>
          <p:nvPr isPhoto="0" userDrawn="0"/>
        </p:nvSpPr>
        <p:spPr bwMode="auto">
          <a:xfrm>
            <a:off x="8283545" y="-266294"/>
            <a:ext cx="966847" cy="969927"/>
          </a:xfrm>
          <a:custGeom>
            <a:avLst/>
            <a:gdLst>
              <a:gd name="T0" fmla="*/ 101 w 201"/>
              <a:gd name="T1" fmla="*/ 201 h 201"/>
              <a:gd name="T2" fmla="*/ 0 w 201"/>
              <a:gd name="T3" fmla="*/ 100 h 201"/>
              <a:gd name="T4" fmla="*/ 101 w 201"/>
              <a:gd name="T5" fmla="*/ 0 h 201"/>
              <a:gd name="T6" fmla="*/ 201 w 201"/>
              <a:gd name="T7" fmla="*/ 100 h 201"/>
              <a:gd name="T8" fmla="*/ 101 w 201"/>
              <a:gd name="T9" fmla="*/ 201 h 201"/>
              <a:gd name="T10" fmla="*/ 101 w 201"/>
              <a:gd name="T11" fmla="*/ 4 h 201"/>
              <a:gd name="T12" fmla="*/ 5 w 201"/>
              <a:gd name="T13" fmla="*/ 100 h 201"/>
              <a:gd name="T14" fmla="*/ 101 w 201"/>
              <a:gd name="T15" fmla="*/ 196 h 201"/>
              <a:gd name="T16" fmla="*/ 197 w 201"/>
              <a:gd name="T17" fmla="*/ 100 h 201"/>
              <a:gd name="T18" fmla="*/ 101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1" y="201"/>
                </a:moveTo>
                <a:cubicBezTo>
                  <a:pt x="45" y="201"/>
                  <a:pt x="0" y="155"/>
                  <a:pt x="0" y="100"/>
                </a:cubicBezTo>
                <a:cubicBezTo>
                  <a:pt x="0" y="45"/>
                  <a:pt x="45" y="0"/>
                  <a:pt x="101" y="0"/>
                </a:cubicBezTo>
                <a:cubicBezTo>
                  <a:pt x="156" y="0"/>
                  <a:pt x="201" y="45"/>
                  <a:pt x="201" y="100"/>
                </a:cubicBezTo>
                <a:cubicBezTo>
                  <a:pt x="201" y="155"/>
                  <a:pt x="156" y="201"/>
                  <a:pt x="101" y="201"/>
                </a:cubicBezTo>
                <a:close/>
                <a:moveTo>
                  <a:pt x="101" y="4"/>
                </a:moveTo>
                <a:cubicBezTo>
                  <a:pt x="48" y="4"/>
                  <a:pt x="5" y="47"/>
                  <a:pt x="5" y="100"/>
                </a:cubicBezTo>
                <a:cubicBezTo>
                  <a:pt x="5" y="153"/>
                  <a:pt x="48" y="196"/>
                  <a:pt x="101" y="196"/>
                </a:cubicBezTo>
                <a:cubicBezTo>
                  <a:pt x="154" y="196"/>
                  <a:pt x="197" y="153"/>
                  <a:pt x="197" y="100"/>
                </a:cubicBezTo>
                <a:cubicBezTo>
                  <a:pt x="197" y="47"/>
                  <a:pt x="154" y="4"/>
                  <a:pt x="101" y="4"/>
                </a:cubicBez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46" name="Rectangle 2" hidden="0"/>
          <p:cNvSpPr/>
          <p:nvPr isPhoto="0" userDrawn="0"/>
        </p:nvSpPr>
        <p:spPr bwMode="auto">
          <a:xfrm>
            <a:off x="0" y="180571"/>
            <a:ext cx="9144000" cy="669414"/>
          </a:xfrm>
          <a:prstGeom prst="rect">
            <a:avLst/>
          </a:prstGeom>
        </p:spPr>
        <p:txBody>
          <a:bodyPr wrap="square">
            <a:spAutoFit/>
          </a:bodyPr>
          <a:lstStyle/>
          <a:p>
            <a:pPr marL="342900" marR="0" lvl="1" indent="0" algn="ctr" defTabSz="685800">
              <a:lnSpc>
                <a:spcPct val="100000"/>
              </a:lnSpc>
              <a:spcBef>
                <a:spcPts val="0"/>
              </a:spcBef>
              <a:spcAft>
                <a:spcPts val="0"/>
              </a:spcAft>
              <a:buClrTx/>
              <a:buSzTx/>
              <a:buFontTx/>
              <a:buNone/>
              <a:defRPr/>
            </a:pPr>
            <a:r>
              <a:rPr lang="fr-FR" sz="1200" b="1" i="0" u="none" strike="noStrike" cap="none" spc="0">
                <a:ln>
                  <a:noFill/>
                </a:ln>
                <a:solidFill>
                  <a:srgbClr val="0070C0"/>
                </a:solidFill>
                <a:latin typeface="Arial"/>
                <a:cs typeface="Arial"/>
              </a:rPr>
              <a:t>La Science ouverte : un écosystème d’acteurs</a:t>
            </a:r>
            <a:br>
              <a:rPr lang="fr-FR" sz="1200" b="1" i="0" u="none" strike="noStrike" cap="none" spc="0">
                <a:ln>
                  <a:noFill/>
                </a:ln>
                <a:solidFill>
                  <a:srgbClr val="0070C0"/>
                </a:solidFill>
                <a:latin typeface="Arial"/>
                <a:cs typeface="Arial"/>
              </a:rPr>
            </a:br>
            <a:r>
              <a:rPr lang="fr-FR" sz="1200" b="1" i="0" u="none" strike="noStrike" cap="none" spc="0">
                <a:ln>
                  <a:noFill/>
                </a:ln>
                <a:solidFill>
                  <a:srgbClr val="0070C0"/>
                </a:solidFill>
                <a:latin typeface="Arial"/>
                <a:cs typeface="Arial"/>
              </a:rPr>
              <a:t>aux motivations différentes, mais aux objectifs communs</a:t>
            </a:r>
            <a:endParaRPr sz="1350" b="0" i="0" u="none" strike="noStrike" cap="none" spc="0">
              <a:ln>
                <a:noFill/>
              </a:ln>
              <a:solidFill>
                <a:prstClr val="black"/>
              </a:solidFill>
              <a:latin typeface="Calibri"/>
              <a:cs typeface="Arial"/>
            </a:endParaRPr>
          </a:p>
          <a:p>
            <a:pPr marL="342900" marR="0" lvl="1" indent="0" algn="ctr" defTabSz="685800">
              <a:lnSpc>
                <a:spcPct val="100000"/>
              </a:lnSpc>
              <a:spcBef>
                <a:spcPts val="0"/>
              </a:spcBef>
              <a:spcAft>
                <a:spcPts val="0"/>
              </a:spcAft>
              <a:buClrTx/>
              <a:buSzTx/>
              <a:buFontTx/>
              <a:buNone/>
              <a:defRPr/>
            </a:pPr>
            <a:endParaRPr sz="1350" b="0" i="0" u="none" strike="noStrike" cap="none" spc="0">
              <a:ln>
                <a:noFill/>
              </a:ln>
              <a:solidFill>
                <a:prstClr val="black"/>
              </a:solidFill>
              <a:latin typeface="Calibri"/>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algn="ctr" defTabSz="685800">
              <a:defRPr/>
            </a:pPr>
            <a:fld id="{D038279B-FC19-497E-A7D1-5ADD9CAF016F}" type="slidenum">
              <a:rPr lang="en-US" sz="1600" b="1">
                <a:solidFill>
                  <a:srgbClr val="C00000"/>
                </a:solidFill>
                <a:latin typeface="Arial"/>
                <a:ea typeface="Arial"/>
                <a:cs typeface="Arial"/>
              </a:rPr>
              <a:t>12</a:t>
            </a:fld>
            <a:endParaRPr lang="en-US" sz="1600">
              <a:solidFill>
                <a:prstClr val="black">
                  <a:tint val="75000"/>
                </a:prstClr>
              </a:solidFill>
              <a:latin typeface="Arial"/>
              <a:cs typeface="Arial"/>
            </a:endParaRPr>
          </a:p>
        </p:txBody>
      </p:sp>
      <p:sp>
        <p:nvSpPr>
          <p:cNvPr id="5" name="ZoneTexte 1" hidden="0"/>
          <p:cNvSpPr/>
          <p:nvPr isPhoto="0" userDrawn="0"/>
        </p:nvSpPr>
        <p:spPr bwMode="auto">
          <a:xfrm>
            <a:off x="1233539" y="1527458"/>
            <a:ext cx="7166310" cy="300082"/>
          </a:xfrm>
          <a:prstGeom prst="rect">
            <a:avLst/>
          </a:prstGeom>
          <a:noFill/>
        </p:spPr>
        <p:txBody>
          <a:bodyPr wrap="square" rtlCol="0">
            <a:spAutoFit/>
          </a:bodyPr>
          <a:lstStyle/>
          <a:p>
            <a:pPr defTabSz="685800">
              <a:defRPr/>
            </a:pPr>
            <a:r>
              <a:rPr lang="fr-FR" sz="1350" b="1">
                <a:solidFill>
                  <a:srgbClr val="0070C0"/>
                </a:solidFill>
                <a:latin typeface="Arial"/>
                <a:cs typeface="Arial"/>
              </a:rPr>
              <a:t>		</a:t>
            </a:r>
            <a:endParaRPr sz="1350">
              <a:solidFill>
                <a:prstClr val="black"/>
              </a:solidFill>
              <a:latin typeface="Calibri"/>
              <a:cs typeface="Arial"/>
            </a:endParaRPr>
          </a:p>
        </p:txBody>
      </p:sp>
      <p:sp>
        <p:nvSpPr>
          <p:cNvPr id="6" name="ZoneTexte 9" hidden="0"/>
          <p:cNvSpPr/>
          <p:nvPr isPhoto="0" userDrawn="0"/>
        </p:nvSpPr>
        <p:spPr bwMode="auto">
          <a:xfrm>
            <a:off x="5082132" y="942769"/>
            <a:ext cx="2557038" cy="244666"/>
          </a:xfrm>
          <a:prstGeom prst="rect">
            <a:avLst/>
          </a:prstGeom>
          <a:noFill/>
        </p:spPr>
        <p:txBody>
          <a:bodyPr wrap="square" rtlCol="0">
            <a:noAutofit/>
          </a:bodyPr>
          <a:lstStyle/>
          <a:p>
            <a:pPr defTabSz="685800">
              <a:defRPr/>
            </a:pPr>
            <a:r>
              <a:rPr lang="fr-FR" sz="1050" b="1">
                <a:solidFill>
                  <a:srgbClr val="F0803C"/>
                </a:solidFill>
                <a:latin typeface="Arial"/>
                <a:cs typeface="Arial"/>
              </a:rPr>
              <a:t>Financer et orienter la recherche</a:t>
            </a:r>
            <a:endParaRPr sz="1350">
              <a:solidFill>
                <a:srgbClr val="F0803C"/>
              </a:solidFill>
              <a:latin typeface="Calibri"/>
              <a:cs typeface="Arial"/>
            </a:endParaRPr>
          </a:p>
          <a:p>
            <a:pPr defTabSz="685800">
              <a:defRPr/>
            </a:pPr>
            <a:endParaRPr lang="fr-FR" sz="1050">
              <a:solidFill>
                <a:prstClr val="black"/>
              </a:solidFill>
              <a:latin typeface="Arial"/>
              <a:cs typeface="Arial"/>
            </a:endParaRPr>
          </a:p>
          <a:p>
            <a:pPr defTabSz="685800">
              <a:defRPr/>
            </a:pPr>
            <a:endParaRPr lang="fr-FR" sz="1350">
              <a:solidFill>
                <a:prstClr val="black"/>
              </a:solidFill>
              <a:latin typeface="Calibri"/>
              <a:cs typeface="Arial"/>
            </a:endParaRPr>
          </a:p>
        </p:txBody>
      </p:sp>
      <p:sp>
        <p:nvSpPr>
          <p:cNvPr id="7" name="ZoneTexte 7" hidden="0"/>
          <p:cNvSpPr/>
          <p:nvPr isPhoto="0" userDrawn="0"/>
        </p:nvSpPr>
        <p:spPr bwMode="auto">
          <a:xfrm>
            <a:off x="530238" y="1363545"/>
            <a:ext cx="7859700" cy="2952122"/>
          </a:xfrm>
          <a:prstGeom prst="rect">
            <a:avLst/>
          </a:prstGeom>
          <a:noFill/>
        </p:spPr>
        <p:txBody>
          <a:bodyPr wrap="square" rtlCol="0">
            <a:noAutofit/>
          </a:bodyPr>
          <a:lstStyle/>
          <a:p>
            <a:pPr defTabSz="685800">
              <a:defRPr/>
            </a:pPr>
            <a:r>
              <a:rPr lang="fr-FR" sz="1050" b="1">
                <a:solidFill>
                  <a:srgbClr val="ED7D31"/>
                </a:solidFill>
                <a:latin typeface="Arial"/>
                <a:cs typeface="Arial"/>
              </a:rPr>
              <a:t>European Research Council (ERC)</a:t>
            </a:r>
            <a:endParaRPr sz="1350">
              <a:solidFill>
                <a:prstClr val="black"/>
              </a:solidFill>
              <a:latin typeface="Calibri"/>
              <a:cs typeface="Arial"/>
            </a:endParaRPr>
          </a:p>
          <a:p>
            <a:pPr defTabSz="685800">
              <a:defRPr/>
            </a:pPr>
            <a:r>
              <a:rPr lang="fr-FR" sz="1050" b="1">
                <a:solidFill>
                  <a:srgbClr val="ED7D31"/>
                </a:solidFill>
                <a:latin typeface="Arial"/>
                <a:cs typeface="Arial"/>
              </a:rPr>
              <a:t>Agence nationale de la recherche (ANR)</a:t>
            </a:r>
            <a:endParaRPr sz="1350">
              <a:solidFill>
                <a:prstClr val="black"/>
              </a:solidFill>
              <a:latin typeface="Calibri"/>
              <a:cs typeface="Arial"/>
            </a:endParaRPr>
          </a:p>
          <a:p>
            <a:pPr defTabSz="685800">
              <a:defRPr/>
            </a:pPr>
            <a:r>
              <a:rPr lang="fr-FR" sz="1050" b="1">
                <a:solidFill>
                  <a:srgbClr val="ED7D31"/>
                </a:solidFill>
                <a:latin typeface="Arial"/>
                <a:cs typeface="Arial"/>
              </a:rPr>
              <a:t>Fonds national pour la Science ouverte (FNSO)</a:t>
            </a:r>
            <a:endParaRPr sz="1350">
              <a:solidFill>
                <a:prstClr val="black"/>
              </a:solidFill>
              <a:latin typeface="Calibri"/>
              <a:cs typeface="Arial"/>
            </a:endParaRPr>
          </a:p>
          <a:p>
            <a:pPr defTabSz="685800">
              <a:defRPr/>
            </a:pPr>
            <a:endParaRPr lang="fr-FR" sz="1050" b="1">
              <a:solidFill>
                <a:srgbClr val="ED7D31"/>
              </a:solidFill>
              <a:latin typeface="Arial"/>
              <a:cs typeface="Arial"/>
            </a:endParaRPr>
          </a:p>
          <a:p>
            <a:pPr defTabSz="685800">
              <a:defRPr/>
            </a:pPr>
            <a:r>
              <a:rPr lang="fr-FR" sz="1050" b="1">
                <a:solidFill>
                  <a:srgbClr val="ED7D31"/>
                </a:solidFill>
                <a:latin typeface="Arial"/>
                <a:cs typeface="Arial"/>
              </a:rPr>
              <a:t>Motivations</a:t>
            </a:r>
            <a:endParaRPr sz="1350">
              <a:solidFill>
                <a:prstClr val="black"/>
              </a:solidFill>
              <a:latin typeface="Calibri"/>
              <a:cs typeface="Arial"/>
            </a:endParaRPr>
          </a:p>
          <a:p>
            <a:pPr defTabSz="685800">
              <a:defRPr/>
            </a:pPr>
            <a:r>
              <a:rPr lang="fr-FR" sz="1050">
                <a:solidFill>
                  <a:prstClr val="black"/>
                </a:solidFill>
                <a:latin typeface="Arial"/>
                <a:cs typeface="Arial"/>
              </a:rPr>
              <a:t>Mettre en œuvre par le financement de projets de recherche, les orientations et axes des politiques de la recherche</a:t>
            </a:r>
            <a:endParaRPr sz="1350">
              <a:solidFill>
                <a:prstClr val="black"/>
              </a:solidFill>
              <a:latin typeface="Calibri"/>
              <a:cs typeface="Arial"/>
            </a:endParaRPr>
          </a:p>
          <a:p>
            <a:pPr defTabSz="685800">
              <a:defRPr/>
            </a:pPr>
            <a:endParaRPr lang="fr-FR" sz="1050">
              <a:solidFill>
                <a:prstClr val="black"/>
              </a:solidFill>
              <a:latin typeface="Arial"/>
              <a:cs typeface="Arial"/>
            </a:endParaRPr>
          </a:p>
          <a:p>
            <a:pPr defTabSz="685800">
              <a:defRPr/>
            </a:pPr>
            <a:r>
              <a:rPr lang="fr-FR" sz="1050" b="1">
                <a:solidFill>
                  <a:srgbClr val="ED7D31"/>
                </a:solidFill>
                <a:latin typeface="Arial"/>
                <a:cs typeface="Arial"/>
              </a:rPr>
              <a:t>Actions</a:t>
            </a:r>
            <a:endParaRPr sz="1350">
              <a:solidFill>
                <a:prstClr val="black"/>
              </a:solidFill>
              <a:latin typeface="Calibri"/>
              <a:cs typeface="Arial"/>
            </a:endParaRPr>
          </a:p>
          <a:p>
            <a:pPr defTabSz="685800">
              <a:defRPr/>
            </a:pPr>
            <a:r>
              <a:rPr lang="fr-FR" sz="1050">
                <a:solidFill>
                  <a:prstClr val="black"/>
                </a:solidFill>
                <a:latin typeface="Arial"/>
                <a:cs typeface="Arial"/>
              </a:rPr>
              <a:t>- Promouvoir, inciter, obliger à l’ouverture des données de recherche et à la publication en libre-accès des résultats issus de ces recherches (</a:t>
            </a:r>
            <a:r>
              <a:rPr lang="fr-FR" sz="1050" b="1">
                <a:solidFill>
                  <a:srgbClr val="ED7D31"/>
                </a:solidFill>
                <a:latin typeface="Arial"/>
                <a:cs typeface="Arial"/>
              </a:rPr>
              <a:t>ERC, ANR</a:t>
            </a:r>
            <a:r>
              <a:rPr lang="fr-FR" sz="1050">
                <a:solidFill>
                  <a:prstClr val="black"/>
                </a:solidFill>
                <a:latin typeface="Arial"/>
                <a:cs typeface="Arial"/>
              </a:rPr>
              <a:t>)</a:t>
            </a:r>
            <a:endParaRPr lang="fr-FR" sz="1050">
              <a:solidFill>
                <a:prstClr val="black"/>
              </a:solidFill>
              <a:latin typeface="Calibri"/>
              <a:cs typeface="Arial"/>
            </a:endParaRPr>
          </a:p>
          <a:p>
            <a:pPr defTabSz="685800">
              <a:defRPr/>
            </a:pPr>
            <a:r>
              <a:rPr lang="fr-FR" sz="1050">
                <a:solidFill>
                  <a:prstClr val="black"/>
                </a:solidFill>
                <a:latin typeface="Arial"/>
                <a:cs typeface="Arial"/>
              </a:rPr>
              <a:t>- Soutenir des initiatives de Science ouverte à travers la mise en place d’appels à projets (</a:t>
            </a:r>
            <a:r>
              <a:rPr lang="fr-FR" sz="1050" b="1">
                <a:solidFill>
                  <a:srgbClr val="ED7D31"/>
                </a:solidFill>
                <a:latin typeface="Arial"/>
                <a:cs typeface="Arial"/>
              </a:rPr>
              <a:t>FNSO</a:t>
            </a:r>
            <a:r>
              <a:rPr lang="fr-FR" sz="1050">
                <a:solidFill>
                  <a:prstClr val="black"/>
                </a:solidFill>
                <a:latin typeface="Arial"/>
                <a:cs typeface="Arial"/>
              </a:rPr>
              <a:t>)</a:t>
            </a:r>
            <a:endParaRPr lang="fr-FR" sz="1050" b="1">
              <a:solidFill>
                <a:srgbClr val="ED7D31"/>
              </a:solidFill>
              <a:latin typeface="Arial"/>
              <a:cs typeface="Arial"/>
            </a:endParaRPr>
          </a:p>
          <a:p>
            <a:pPr defTabSz="685800">
              <a:defRPr/>
            </a:pPr>
            <a:endParaRPr lang="fr-FR" sz="1050">
              <a:solidFill>
                <a:prstClr val="black"/>
              </a:solidFill>
              <a:latin typeface="Arial"/>
              <a:cs typeface="Arial"/>
            </a:endParaRPr>
          </a:p>
          <a:p>
            <a:pPr defTabSz="685800">
              <a:defRPr/>
            </a:pPr>
            <a:r>
              <a:rPr lang="fr-FR" sz="1050">
                <a:solidFill>
                  <a:prstClr val="black"/>
                </a:solidFill>
                <a:latin typeface="Arial"/>
                <a:cs typeface="Arial"/>
              </a:rPr>
              <a:t>Recommandations des appels à projets (AAP) </a:t>
            </a:r>
            <a:endParaRPr sz="1350">
              <a:solidFill>
                <a:prstClr val="black"/>
              </a:solidFill>
              <a:latin typeface="Calibri"/>
              <a:cs typeface="Arial"/>
            </a:endParaRPr>
          </a:p>
          <a:p>
            <a:pPr defTabSz="685800">
              <a:defRPr/>
            </a:pPr>
            <a:endParaRPr lang="fr-FR" sz="1050">
              <a:solidFill>
                <a:prstClr val="black"/>
              </a:solidFill>
              <a:latin typeface="Arial"/>
              <a:cs typeface="Arial"/>
            </a:endParaRPr>
          </a:p>
          <a:p>
            <a:pPr defTabSz="685800">
              <a:defRPr/>
            </a:pPr>
            <a:r>
              <a:rPr lang="fr-FR" sz="1050" b="1">
                <a:solidFill>
                  <a:srgbClr val="ED7D31"/>
                </a:solidFill>
                <a:latin typeface="Arial"/>
                <a:cs typeface="Arial"/>
              </a:rPr>
              <a:t>=&gt;</a:t>
            </a:r>
            <a:r>
              <a:rPr lang="fr-FR" sz="1050">
                <a:solidFill>
                  <a:prstClr val="black"/>
                </a:solidFill>
                <a:latin typeface="Arial"/>
                <a:cs typeface="Arial"/>
              </a:rPr>
              <a:t> Publier en libre-accès les résultats des recherches financées par AAP (</a:t>
            </a:r>
            <a:r>
              <a:rPr lang="fr-FR" sz="1050" b="1">
                <a:solidFill>
                  <a:srgbClr val="ED7D31"/>
                </a:solidFill>
                <a:latin typeface="Arial"/>
                <a:cs typeface="Arial"/>
              </a:rPr>
              <a:t>ERC, ANR</a:t>
            </a:r>
            <a:r>
              <a:rPr lang="fr-FR" sz="1050">
                <a:solidFill>
                  <a:prstClr val="black"/>
                </a:solidFill>
                <a:latin typeface="Arial"/>
                <a:cs typeface="Arial"/>
              </a:rPr>
              <a:t>)</a:t>
            </a:r>
            <a:endParaRPr sz="1350">
              <a:solidFill>
                <a:prstClr val="black"/>
              </a:solidFill>
              <a:latin typeface="Calibri"/>
              <a:cs typeface="Arial"/>
            </a:endParaRPr>
          </a:p>
          <a:p>
            <a:pPr defTabSz="685800">
              <a:defRPr/>
            </a:pPr>
            <a:r>
              <a:rPr lang="fr-FR" sz="1050" b="1">
                <a:solidFill>
                  <a:srgbClr val="ED7D31"/>
                </a:solidFill>
                <a:latin typeface="Arial"/>
                <a:cs typeface="Arial"/>
              </a:rPr>
              <a:t>=&gt;</a:t>
            </a:r>
            <a:r>
              <a:rPr lang="fr-FR" sz="1050">
                <a:solidFill>
                  <a:prstClr val="black"/>
                </a:solidFill>
                <a:latin typeface="Arial"/>
                <a:cs typeface="Arial"/>
              </a:rPr>
              <a:t> Ouvrir les données de recherche financées par AAP (</a:t>
            </a:r>
            <a:r>
              <a:rPr lang="fr-FR" sz="1050" b="1">
                <a:solidFill>
                  <a:srgbClr val="ED7D31"/>
                </a:solidFill>
                <a:latin typeface="Arial"/>
                <a:cs typeface="Arial"/>
              </a:rPr>
              <a:t>ERC, ANR</a:t>
            </a:r>
            <a:r>
              <a:rPr lang="fr-FR" sz="1050">
                <a:solidFill>
                  <a:prstClr val="black"/>
                </a:solidFill>
                <a:latin typeface="Arial"/>
                <a:cs typeface="Arial"/>
              </a:rPr>
              <a:t>)</a:t>
            </a:r>
            <a:endParaRPr sz="1350">
              <a:solidFill>
                <a:prstClr val="black"/>
              </a:solidFill>
              <a:latin typeface="Calibri"/>
              <a:cs typeface="Arial"/>
            </a:endParaRPr>
          </a:p>
          <a:p>
            <a:pPr defTabSz="685800">
              <a:defRPr/>
            </a:pPr>
            <a:r>
              <a:rPr lang="fr-FR" sz="1050" b="1">
                <a:solidFill>
                  <a:srgbClr val="ED7D31"/>
                </a:solidFill>
                <a:latin typeface="Arial"/>
                <a:cs typeface="Arial"/>
              </a:rPr>
              <a:t>=&gt;</a:t>
            </a:r>
            <a:r>
              <a:rPr lang="fr-FR" sz="1050">
                <a:solidFill>
                  <a:prstClr val="black"/>
                </a:solidFill>
                <a:latin typeface="Arial"/>
                <a:cs typeface="Arial"/>
              </a:rPr>
              <a:t> Soutenir des initiatives de Science ouverte (</a:t>
            </a:r>
            <a:r>
              <a:rPr lang="fr-FR" sz="1050" b="1">
                <a:solidFill>
                  <a:srgbClr val="ED7D31"/>
                </a:solidFill>
                <a:latin typeface="Arial"/>
                <a:cs typeface="Arial"/>
              </a:rPr>
              <a:t>FNSO</a:t>
            </a:r>
            <a:r>
              <a:rPr lang="fr-FR" sz="1050">
                <a:solidFill>
                  <a:prstClr val="black"/>
                </a:solidFill>
                <a:latin typeface="Arial"/>
                <a:cs typeface="Arial"/>
              </a:rPr>
              <a:t>) : infrastructures de recherche, plateformes, projets éditoriaux</a:t>
            </a:r>
            <a:endParaRPr/>
          </a:p>
          <a:p>
            <a:pPr defTabSz="685800">
              <a:defRPr/>
            </a:pPr>
            <a:r>
              <a:rPr lang="fr-FR" sz="1050" b="1">
                <a:solidFill>
                  <a:srgbClr val="ED7D31"/>
                </a:solidFill>
                <a:latin typeface="Arial"/>
                <a:cs typeface="Arial"/>
              </a:rPr>
              <a:t>=&gt;</a:t>
            </a:r>
            <a:r>
              <a:rPr lang="fr-FR" sz="1050">
                <a:solidFill>
                  <a:prstClr val="black"/>
                </a:solidFill>
                <a:latin typeface="Arial"/>
                <a:cs typeface="Arial"/>
              </a:rPr>
              <a:t> Rédiger un Plan de gestion de données dans le cadre des AAP financés : </a:t>
            </a:r>
            <a:r>
              <a:rPr lang="fr-FR" sz="1050" b="1">
                <a:solidFill>
                  <a:srgbClr val="ED7D31"/>
                </a:solidFill>
                <a:latin typeface="Arial"/>
              </a:rPr>
              <a:t>ERC</a:t>
            </a:r>
            <a:r>
              <a:rPr lang="fr-FR" sz="1050">
                <a:solidFill>
                  <a:prstClr val="black"/>
                </a:solidFill>
                <a:latin typeface="Arial"/>
                <a:cs typeface="Arial"/>
              </a:rPr>
              <a:t> (2017), </a:t>
            </a:r>
            <a:r>
              <a:rPr lang="fr-FR" sz="1050" b="1">
                <a:solidFill>
                  <a:srgbClr val="ED7D31"/>
                </a:solidFill>
                <a:latin typeface="Arial"/>
              </a:rPr>
              <a:t>ANR</a:t>
            </a:r>
            <a:r>
              <a:rPr lang="fr-FR" sz="1050">
                <a:solidFill>
                  <a:prstClr val="black"/>
                </a:solidFill>
                <a:latin typeface="Arial"/>
                <a:cs typeface="Arial"/>
              </a:rPr>
              <a:t> (2019)</a:t>
            </a:r>
            <a:endParaRPr sz="1350">
              <a:solidFill>
                <a:prstClr val="black"/>
              </a:solidFill>
              <a:latin typeface="Calibri"/>
              <a:cs typeface="Arial"/>
            </a:endParaRPr>
          </a:p>
          <a:p>
            <a:pPr defTabSz="685800">
              <a:defRPr/>
            </a:pPr>
            <a:r>
              <a:rPr lang="fr-FR" sz="1050" b="1">
                <a:solidFill>
                  <a:srgbClr val="ED7D31"/>
                </a:solidFill>
                <a:latin typeface="Arial"/>
                <a:cs typeface="Arial"/>
              </a:rPr>
              <a:t>=&gt;</a:t>
            </a:r>
            <a:r>
              <a:rPr lang="fr-FR" sz="1050">
                <a:solidFill>
                  <a:prstClr val="black"/>
                </a:solidFill>
                <a:latin typeface="Arial"/>
                <a:cs typeface="Arial"/>
              </a:rPr>
              <a:t> Promouvoir les Principes FAIR</a:t>
            </a:r>
            <a:endParaRPr lang="fr-FR" sz="1050" b="1">
              <a:solidFill>
                <a:prstClr val="black"/>
              </a:solidFill>
              <a:latin typeface="Arial"/>
              <a:cs typeface="Arial"/>
            </a:endParaRPr>
          </a:p>
          <a:p>
            <a:pPr defTabSz="685800">
              <a:defRPr/>
            </a:pPr>
            <a:endParaRPr lang="fr-FR" sz="1050" b="1">
              <a:solidFill>
                <a:prstClr val="black"/>
              </a:solidFill>
              <a:latin typeface="Arial"/>
              <a:cs typeface="Arial"/>
            </a:endParaRPr>
          </a:p>
          <a:p>
            <a:pPr defTabSz="685800">
              <a:defRPr/>
            </a:pPr>
            <a:endParaRPr lang="fr-FR" sz="1350">
              <a:solidFill>
                <a:prstClr val="black"/>
              </a:solidFill>
              <a:latin typeface="Calibri"/>
              <a:cs typeface="Arial"/>
            </a:endParaRPr>
          </a:p>
        </p:txBody>
      </p:sp>
      <p:sp>
        <p:nvSpPr>
          <p:cNvPr id="8" name="Rectangle à coins arrondis 11" hidden="0"/>
          <p:cNvSpPr/>
          <p:nvPr isPhoto="0" userDrawn="0"/>
        </p:nvSpPr>
        <p:spPr bwMode="auto">
          <a:xfrm>
            <a:off x="3419872" y="771550"/>
            <a:ext cx="1599648" cy="622447"/>
          </a:xfrm>
          <a:prstGeom prst="roundRect">
            <a:avLst>
              <a:gd name="adj" fmla="val 16667"/>
            </a:avLst>
          </a:prstGeom>
          <a:solidFill>
            <a:srgbClr val="F0803C"/>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fr-FR" sz="1200" b="1">
                <a:solidFill>
                  <a:prstClr val="white"/>
                </a:solidFill>
                <a:latin typeface="Arial"/>
                <a:cs typeface="Arial"/>
              </a:rPr>
              <a:t>Financeurs de la recherche </a:t>
            </a:r>
            <a:endParaRPr lang="fr-FR" sz="900" b="1">
              <a:solidFill>
                <a:prstClr val="white"/>
              </a:solidFill>
              <a:latin typeface="Arial"/>
              <a:cs typeface="Arial"/>
            </a:endParaRPr>
          </a:p>
        </p:txBody>
      </p:sp>
      <p:grpSp>
        <p:nvGrpSpPr>
          <p:cNvPr id="9" name="Groupe 11" hidden="0"/>
          <p:cNvGrpSpPr/>
          <p:nvPr isPhoto="0" userDrawn="0"/>
        </p:nvGrpSpPr>
        <p:grpSpPr bwMode="auto">
          <a:xfrm rot="5400000">
            <a:off x="7232176" y="2632694"/>
            <a:ext cx="3581997" cy="125948"/>
            <a:chOff x="1259632" y="1851670"/>
            <a:chExt cx="6567926" cy="230936"/>
          </a:xfrm>
        </p:grpSpPr>
        <p:grpSp>
          <p:nvGrpSpPr>
            <p:cNvPr id="10" name="Groupe 12" hidden="0"/>
            <p:cNvGrpSpPr/>
            <p:nvPr isPhoto="0" userDrawn="0"/>
          </p:nvGrpSpPr>
          <p:grpSpPr bwMode="auto">
            <a:xfrm>
              <a:off x="3900867" y="1851670"/>
              <a:ext cx="1300128" cy="230936"/>
              <a:chOff x="3900867" y="1851670"/>
              <a:chExt cx="1300128" cy="230936"/>
            </a:xfrm>
          </p:grpSpPr>
          <p:sp>
            <p:nvSpPr>
              <p:cNvPr id="11"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b="1"/>
              </a:p>
            </p:txBody>
          </p:sp>
          <p:sp>
            <p:nvSpPr>
              <p:cNvPr id="12"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13" name="Groupe 13" hidden="0"/>
            <p:cNvGrpSpPr/>
            <p:nvPr isPhoto="0" userDrawn="0"/>
          </p:nvGrpSpPr>
          <p:grpSpPr bwMode="auto">
            <a:xfrm>
              <a:off x="5209721" y="1851670"/>
              <a:ext cx="1302442" cy="230936"/>
              <a:chOff x="5223696" y="1851670"/>
              <a:chExt cx="1302442" cy="230936"/>
            </a:xfrm>
          </p:grpSpPr>
          <p:sp>
            <p:nvSpPr>
              <p:cNvPr id="14"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b="1"/>
              </a:p>
            </p:txBody>
          </p:sp>
          <p:sp>
            <p:nvSpPr>
              <p:cNvPr id="15"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16" name="Groupe 14" hidden="0"/>
            <p:cNvGrpSpPr/>
            <p:nvPr isPhoto="0" userDrawn="0"/>
          </p:nvGrpSpPr>
          <p:grpSpPr bwMode="auto">
            <a:xfrm>
              <a:off x="2579616" y="1851670"/>
              <a:ext cx="1302442" cy="230936"/>
              <a:chOff x="2579616" y="1851670"/>
              <a:chExt cx="1302442" cy="230936"/>
            </a:xfrm>
          </p:grpSpPr>
          <p:sp>
            <p:nvSpPr>
              <p:cNvPr id="17"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b="1"/>
              </a:p>
            </p:txBody>
          </p:sp>
          <p:sp>
            <p:nvSpPr>
              <p:cNvPr id="18"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19" name="Groupe 15" hidden="0"/>
            <p:cNvGrpSpPr/>
            <p:nvPr isPhoto="0" userDrawn="0"/>
          </p:nvGrpSpPr>
          <p:grpSpPr bwMode="auto">
            <a:xfrm>
              <a:off x="1259632" y="1851670"/>
              <a:ext cx="1302443" cy="230936"/>
              <a:chOff x="1259632" y="1851670"/>
              <a:chExt cx="1302443" cy="230936"/>
            </a:xfrm>
          </p:grpSpPr>
          <p:sp>
            <p:nvSpPr>
              <p:cNvPr id="20"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b="1"/>
              </a:p>
            </p:txBody>
          </p:sp>
          <p:sp>
            <p:nvSpPr>
              <p:cNvPr id="21"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22" name="Groupe 16" hidden="0"/>
            <p:cNvGrpSpPr/>
            <p:nvPr isPhoto="0" userDrawn="0"/>
          </p:nvGrpSpPr>
          <p:grpSpPr bwMode="auto">
            <a:xfrm>
              <a:off x="6525116" y="1851670"/>
              <a:ext cx="1302442" cy="230936"/>
              <a:chOff x="6539091" y="1851670"/>
              <a:chExt cx="1302442" cy="230936"/>
            </a:xfrm>
          </p:grpSpPr>
          <p:sp>
            <p:nvSpPr>
              <p:cNvPr id="23"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a:defRPr/>
                </a:pPr>
                <a:endParaRPr lang="en-US" b="1"/>
              </a:p>
            </p:txBody>
          </p:sp>
          <p:sp>
            <p:nvSpPr>
              <p:cNvPr id="24"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grpSp>
        <p:nvGrpSpPr>
          <p:cNvPr id="25" name="Groupe 27" hidden="0"/>
          <p:cNvGrpSpPr/>
          <p:nvPr isPhoto="0" userDrawn="0"/>
        </p:nvGrpSpPr>
        <p:grpSpPr bwMode="auto">
          <a:xfrm>
            <a:off x="8285673" y="-270385"/>
            <a:ext cx="966847" cy="969927"/>
            <a:chOff x="5386874" y="2750776"/>
            <a:chExt cx="966847" cy="969927"/>
          </a:xfrm>
        </p:grpSpPr>
        <p:sp>
          <p:nvSpPr>
            <p:cNvPr id="26" name="Freeform 28" hidden="0"/>
            <p:cNvSpPr>
              <a:spLocks noEditPoints="1"/>
            </p:cNvSpPr>
            <p:nvPr isPhoto="0" userDrawn="0"/>
          </p:nvSpPr>
          <p:spPr bwMode="auto">
            <a:xfrm>
              <a:off x="5386874" y="2750776"/>
              <a:ext cx="966847" cy="969927"/>
            </a:xfrm>
            <a:custGeom>
              <a:avLst/>
              <a:gdLst>
                <a:gd name="T0" fmla="*/ 101 w 201"/>
                <a:gd name="T1" fmla="*/ 201 h 201"/>
                <a:gd name="T2" fmla="*/ 0 w 201"/>
                <a:gd name="T3" fmla="*/ 100 h 201"/>
                <a:gd name="T4" fmla="*/ 101 w 201"/>
                <a:gd name="T5" fmla="*/ 0 h 201"/>
                <a:gd name="T6" fmla="*/ 201 w 201"/>
                <a:gd name="T7" fmla="*/ 100 h 201"/>
                <a:gd name="T8" fmla="*/ 101 w 201"/>
                <a:gd name="T9" fmla="*/ 201 h 201"/>
                <a:gd name="T10" fmla="*/ 101 w 201"/>
                <a:gd name="T11" fmla="*/ 4 h 201"/>
                <a:gd name="T12" fmla="*/ 5 w 201"/>
                <a:gd name="T13" fmla="*/ 100 h 201"/>
                <a:gd name="T14" fmla="*/ 101 w 201"/>
                <a:gd name="T15" fmla="*/ 196 h 201"/>
                <a:gd name="T16" fmla="*/ 196 w 201"/>
                <a:gd name="T17" fmla="*/ 100 h 201"/>
                <a:gd name="T18" fmla="*/ 101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1" y="201"/>
                  </a:moveTo>
                  <a:cubicBezTo>
                    <a:pt x="45" y="201"/>
                    <a:pt x="0" y="155"/>
                    <a:pt x="0" y="100"/>
                  </a:cubicBezTo>
                  <a:cubicBezTo>
                    <a:pt x="0" y="45"/>
                    <a:pt x="45" y="0"/>
                    <a:pt x="101" y="0"/>
                  </a:cubicBezTo>
                  <a:cubicBezTo>
                    <a:pt x="156" y="0"/>
                    <a:pt x="201" y="45"/>
                    <a:pt x="201" y="100"/>
                  </a:cubicBezTo>
                  <a:cubicBezTo>
                    <a:pt x="201" y="155"/>
                    <a:pt x="156" y="201"/>
                    <a:pt x="101" y="201"/>
                  </a:cubicBezTo>
                  <a:close/>
                  <a:moveTo>
                    <a:pt x="101" y="4"/>
                  </a:moveTo>
                  <a:cubicBezTo>
                    <a:pt x="48" y="4"/>
                    <a:pt x="5" y="47"/>
                    <a:pt x="5" y="100"/>
                  </a:cubicBezTo>
                  <a:cubicBezTo>
                    <a:pt x="5" y="153"/>
                    <a:pt x="48" y="196"/>
                    <a:pt x="101" y="196"/>
                  </a:cubicBezTo>
                  <a:cubicBezTo>
                    <a:pt x="153" y="196"/>
                    <a:pt x="196" y="153"/>
                    <a:pt x="196" y="100"/>
                  </a:cubicBezTo>
                  <a:cubicBezTo>
                    <a:pt x="196" y="47"/>
                    <a:pt x="153" y="4"/>
                    <a:pt x="101" y="4"/>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grpSp>
          <p:nvGrpSpPr>
            <p:cNvPr id="27" name="Groupe 29" hidden="0"/>
            <p:cNvGrpSpPr/>
            <p:nvPr isPhoto="0" userDrawn="0"/>
          </p:nvGrpSpPr>
          <p:grpSpPr bwMode="auto">
            <a:xfrm>
              <a:off x="5636284" y="3046373"/>
              <a:ext cx="492661" cy="409525"/>
              <a:chOff x="5636284" y="3046373"/>
              <a:chExt cx="492661" cy="409525"/>
            </a:xfrm>
          </p:grpSpPr>
          <p:sp>
            <p:nvSpPr>
              <p:cNvPr id="28" name="Freeform 29" hidden="0"/>
              <p:cNvSpPr>
                <a:spLocks noEditPoints="1"/>
              </p:cNvSpPr>
              <p:nvPr isPhoto="0" userDrawn="0"/>
            </p:nvSpPr>
            <p:spPr bwMode="auto">
              <a:xfrm>
                <a:off x="5636284" y="3268070"/>
                <a:ext cx="492661" cy="187828"/>
              </a:xfrm>
              <a:custGeom>
                <a:avLst/>
                <a:gdLst>
                  <a:gd name="T0" fmla="*/ 101 w 102"/>
                  <a:gd name="T1" fmla="*/ 11 h 39"/>
                  <a:gd name="T2" fmla="*/ 101 w 102"/>
                  <a:gd name="T3" fmla="*/ 15 h 39"/>
                  <a:gd name="T4" fmla="*/ 67 w 102"/>
                  <a:gd name="T5" fmla="*/ 36 h 39"/>
                  <a:gd name="T6" fmla="*/ 54 w 102"/>
                  <a:gd name="T7" fmla="*/ 39 h 39"/>
                  <a:gd name="T8" fmla="*/ 42 w 102"/>
                  <a:gd name="T9" fmla="*/ 36 h 39"/>
                  <a:gd name="T10" fmla="*/ 28 w 102"/>
                  <a:gd name="T11" fmla="*/ 32 h 39"/>
                  <a:gd name="T12" fmla="*/ 22 w 102"/>
                  <a:gd name="T13" fmla="*/ 32 h 39"/>
                  <a:gd name="T14" fmla="*/ 21 w 102"/>
                  <a:gd name="T15" fmla="*/ 33 h 39"/>
                  <a:gd name="T16" fmla="*/ 19 w 102"/>
                  <a:gd name="T17" fmla="*/ 36 h 39"/>
                  <a:gd name="T18" fmla="*/ 17 w 102"/>
                  <a:gd name="T19" fmla="*/ 38 h 39"/>
                  <a:gd name="T20" fmla="*/ 2 w 102"/>
                  <a:gd name="T21" fmla="*/ 37 h 39"/>
                  <a:gd name="T22" fmla="*/ 0 w 102"/>
                  <a:gd name="T23" fmla="*/ 35 h 39"/>
                  <a:gd name="T24" fmla="*/ 0 w 102"/>
                  <a:gd name="T25" fmla="*/ 17 h 39"/>
                  <a:gd name="T26" fmla="*/ 1 w 102"/>
                  <a:gd name="T27" fmla="*/ 3 h 39"/>
                  <a:gd name="T28" fmla="*/ 3 w 102"/>
                  <a:gd name="T29" fmla="*/ 0 h 39"/>
                  <a:gd name="T30" fmla="*/ 17 w 102"/>
                  <a:gd name="T31" fmla="*/ 1 h 39"/>
                  <a:gd name="T32" fmla="*/ 19 w 102"/>
                  <a:gd name="T33" fmla="*/ 4 h 39"/>
                  <a:gd name="T34" fmla="*/ 19 w 102"/>
                  <a:gd name="T35" fmla="*/ 6 h 39"/>
                  <a:gd name="T36" fmla="*/ 26 w 102"/>
                  <a:gd name="T37" fmla="*/ 4 h 39"/>
                  <a:gd name="T38" fmla="*/ 42 w 102"/>
                  <a:gd name="T39" fmla="*/ 6 h 39"/>
                  <a:gd name="T40" fmla="*/ 53 w 102"/>
                  <a:gd name="T41" fmla="*/ 8 h 39"/>
                  <a:gd name="T42" fmla="*/ 63 w 102"/>
                  <a:gd name="T43" fmla="*/ 9 h 39"/>
                  <a:gd name="T44" fmla="*/ 74 w 102"/>
                  <a:gd name="T45" fmla="*/ 15 h 39"/>
                  <a:gd name="T46" fmla="*/ 74 w 102"/>
                  <a:gd name="T47" fmla="*/ 15 h 39"/>
                  <a:gd name="T48" fmla="*/ 85 w 102"/>
                  <a:gd name="T49" fmla="*/ 10 h 39"/>
                  <a:gd name="T50" fmla="*/ 89 w 102"/>
                  <a:gd name="T51" fmla="*/ 8 h 39"/>
                  <a:gd name="T52" fmla="*/ 101 w 102"/>
                  <a:gd name="T53" fmla="*/ 11 h 39"/>
                  <a:gd name="T54" fmla="*/ 97 w 102"/>
                  <a:gd name="T55" fmla="*/ 12 h 39"/>
                  <a:gd name="T56" fmla="*/ 90 w 102"/>
                  <a:gd name="T57" fmla="*/ 11 h 39"/>
                  <a:gd name="T58" fmla="*/ 76 w 102"/>
                  <a:gd name="T59" fmla="*/ 18 h 39"/>
                  <a:gd name="T60" fmla="*/ 75 w 102"/>
                  <a:gd name="T61" fmla="*/ 20 h 39"/>
                  <a:gd name="T62" fmla="*/ 73 w 102"/>
                  <a:gd name="T63" fmla="*/ 23 h 39"/>
                  <a:gd name="T64" fmla="*/ 52 w 102"/>
                  <a:gd name="T65" fmla="*/ 22 h 39"/>
                  <a:gd name="T66" fmla="*/ 51 w 102"/>
                  <a:gd name="T67" fmla="*/ 22 h 39"/>
                  <a:gd name="T68" fmla="*/ 49 w 102"/>
                  <a:gd name="T69" fmla="*/ 20 h 39"/>
                  <a:gd name="T70" fmla="*/ 51 w 102"/>
                  <a:gd name="T71" fmla="*/ 19 h 39"/>
                  <a:gd name="T72" fmla="*/ 52 w 102"/>
                  <a:gd name="T73" fmla="*/ 19 h 39"/>
                  <a:gd name="T74" fmla="*/ 70 w 102"/>
                  <a:gd name="T75" fmla="*/ 19 h 39"/>
                  <a:gd name="T76" fmla="*/ 71 w 102"/>
                  <a:gd name="T77" fmla="*/ 19 h 39"/>
                  <a:gd name="T78" fmla="*/ 64 w 102"/>
                  <a:gd name="T79" fmla="*/ 12 h 39"/>
                  <a:gd name="T80" fmla="*/ 57 w 102"/>
                  <a:gd name="T81" fmla="*/ 12 h 39"/>
                  <a:gd name="T82" fmla="*/ 49 w 102"/>
                  <a:gd name="T83" fmla="*/ 12 h 39"/>
                  <a:gd name="T84" fmla="*/ 40 w 102"/>
                  <a:gd name="T85" fmla="*/ 9 h 39"/>
                  <a:gd name="T86" fmla="*/ 20 w 102"/>
                  <a:gd name="T87" fmla="*/ 10 h 39"/>
                  <a:gd name="T88" fmla="*/ 19 w 102"/>
                  <a:gd name="T89" fmla="*/ 11 h 39"/>
                  <a:gd name="T90" fmla="*/ 19 w 102"/>
                  <a:gd name="T91" fmla="*/ 29 h 39"/>
                  <a:gd name="T92" fmla="*/ 19 w 102"/>
                  <a:gd name="T93" fmla="*/ 30 h 39"/>
                  <a:gd name="T94" fmla="*/ 20 w 102"/>
                  <a:gd name="T95" fmla="*/ 29 h 39"/>
                  <a:gd name="T96" fmla="*/ 29 w 102"/>
                  <a:gd name="T97" fmla="*/ 28 h 39"/>
                  <a:gd name="T98" fmla="*/ 40 w 102"/>
                  <a:gd name="T99" fmla="*/ 31 h 39"/>
                  <a:gd name="T100" fmla="*/ 54 w 102"/>
                  <a:gd name="T101" fmla="*/ 35 h 39"/>
                  <a:gd name="T102" fmla="*/ 67 w 102"/>
                  <a:gd name="T103" fmla="*/ 32 h 39"/>
                  <a:gd name="T104" fmla="*/ 84 w 102"/>
                  <a:gd name="T105" fmla="*/ 21 h 39"/>
                  <a:gd name="T106" fmla="*/ 97 w 102"/>
                  <a:gd name="T107" fmla="*/ 12 h 39"/>
                  <a:gd name="T108" fmla="*/ 16 w 102"/>
                  <a:gd name="T109" fmla="*/ 4 h 39"/>
                  <a:gd name="T110" fmla="*/ 4 w 102"/>
                  <a:gd name="T111" fmla="*/ 4 h 39"/>
                  <a:gd name="T112" fmla="*/ 4 w 102"/>
                  <a:gd name="T113" fmla="*/ 34 h 39"/>
                  <a:gd name="T114" fmla="*/ 15 w 102"/>
                  <a:gd name="T115" fmla="*/ 34 h 39"/>
                  <a:gd name="T116" fmla="*/ 16 w 102"/>
                  <a:gd name="T1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 h="39" fill="norm" stroke="1" extrusionOk="0">
                    <a:moveTo>
                      <a:pt x="101" y="11"/>
                    </a:moveTo>
                    <a:cubicBezTo>
                      <a:pt x="102" y="13"/>
                      <a:pt x="102" y="14"/>
                      <a:pt x="101" y="15"/>
                    </a:cubicBezTo>
                    <a:cubicBezTo>
                      <a:pt x="89" y="22"/>
                      <a:pt x="78" y="29"/>
                      <a:pt x="67" y="36"/>
                    </a:cubicBezTo>
                    <a:cubicBezTo>
                      <a:pt x="63" y="39"/>
                      <a:pt x="58" y="39"/>
                      <a:pt x="54" y="39"/>
                    </a:cubicBezTo>
                    <a:cubicBezTo>
                      <a:pt x="50" y="38"/>
                      <a:pt x="46" y="37"/>
                      <a:pt x="42" y="36"/>
                    </a:cubicBezTo>
                    <a:cubicBezTo>
                      <a:pt x="37" y="34"/>
                      <a:pt x="33" y="33"/>
                      <a:pt x="28" y="32"/>
                    </a:cubicBezTo>
                    <a:cubicBezTo>
                      <a:pt x="26" y="31"/>
                      <a:pt x="24" y="31"/>
                      <a:pt x="22" y="32"/>
                    </a:cubicBezTo>
                    <a:cubicBezTo>
                      <a:pt x="22" y="33"/>
                      <a:pt x="21" y="33"/>
                      <a:pt x="21" y="33"/>
                    </a:cubicBezTo>
                    <a:cubicBezTo>
                      <a:pt x="19" y="34"/>
                      <a:pt x="18" y="34"/>
                      <a:pt x="19" y="36"/>
                    </a:cubicBezTo>
                    <a:cubicBezTo>
                      <a:pt x="19" y="37"/>
                      <a:pt x="18" y="38"/>
                      <a:pt x="17" y="38"/>
                    </a:cubicBezTo>
                    <a:cubicBezTo>
                      <a:pt x="12" y="38"/>
                      <a:pt x="7" y="37"/>
                      <a:pt x="2" y="37"/>
                    </a:cubicBezTo>
                    <a:cubicBezTo>
                      <a:pt x="0" y="37"/>
                      <a:pt x="0" y="36"/>
                      <a:pt x="0" y="35"/>
                    </a:cubicBezTo>
                    <a:cubicBezTo>
                      <a:pt x="0" y="29"/>
                      <a:pt x="0" y="23"/>
                      <a:pt x="0" y="17"/>
                    </a:cubicBezTo>
                    <a:cubicBezTo>
                      <a:pt x="0" y="12"/>
                      <a:pt x="0" y="8"/>
                      <a:pt x="1" y="3"/>
                    </a:cubicBezTo>
                    <a:cubicBezTo>
                      <a:pt x="1" y="1"/>
                      <a:pt x="1" y="0"/>
                      <a:pt x="3" y="0"/>
                    </a:cubicBezTo>
                    <a:cubicBezTo>
                      <a:pt x="8" y="1"/>
                      <a:pt x="12" y="1"/>
                      <a:pt x="17" y="1"/>
                    </a:cubicBezTo>
                    <a:cubicBezTo>
                      <a:pt x="19" y="1"/>
                      <a:pt x="20" y="1"/>
                      <a:pt x="19" y="4"/>
                    </a:cubicBezTo>
                    <a:cubicBezTo>
                      <a:pt x="19" y="4"/>
                      <a:pt x="19" y="5"/>
                      <a:pt x="19" y="6"/>
                    </a:cubicBezTo>
                    <a:cubicBezTo>
                      <a:pt x="22" y="5"/>
                      <a:pt x="24" y="4"/>
                      <a:pt x="26" y="4"/>
                    </a:cubicBezTo>
                    <a:cubicBezTo>
                      <a:pt x="31" y="3"/>
                      <a:pt x="37" y="3"/>
                      <a:pt x="42" y="6"/>
                    </a:cubicBezTo>
                    <a:cubicBezTo>
                      <a:pt x="45" y="8"/>
                      <a:pt x="49" y="8"/>
                      <a:pt x="53" y="8"/>
                    </a:cubicBezTo>
                    <a:cubicBezTo>
                      <a:pt x="56" y="8"/>
                      <a:pt x="60" y="9"/>
                      <a:pt x="63" y="9"/>
                    </a:cubicBezTo>
                    <a:cubicBezTo>
                      <a:pt x="68" y="9"/>
                      <a:pt x="71" y="11"/>
                      <a:pt x="74" y="15"/>
                    </a:cubicBezTo>
                    <a:cubicBezTo>
                      <a:pt x="74" y="15"/>
                      <a:pt x="74" y="15"/>
                      <a:pt x="74" y="15"/>
                    </a:cubicBezTo>
                    <a:cubicBezTo>
                      <a:pt x="78" y="13"/>
                      <a:pt x="82" y="11"/>
                      <a:pt x="85" y="10"/>
                    </a:cubicBezTo>
                    <a:cubicBezTo>
                      <a:pt x="87" y="9"/>
                      <a:pt x="88" y="8"/>
                      <a:pt x="89" y="8"/>
                    </a:cubicBezTo>
                    <a:cubicBezTo>
                      <a:pt x="94" y="6"/>
                      <a:pt x="99" y="7"/>
                      <a:pt x="101" y="11"/>
                    </a:cubicBezTo>
                    <a:close/>
                    <a:moveTo>
                      <a:pt x="97" y="12"/>
                    </a:moveTo>
                    <a:cubicBezTo>
                      <a:pt x="95" y="11"/>
                      <a:pt x="93" y="10"/>
                      <a:pt x="90" y="11"/>
                    </a:cubicBezTo>
                    <a:cubicBezTo>
                      <a:pt x="86" y="14"/>
                      <a:pt x="81" y="16"/>
                      <a:pt x="76" y="18"/>
                    </a:cubicBezTo>
                    <a:cubicBezTo>
                      <a:pt x="75" y="18"/>
                      <a:pt x="75" y="19"/>
                      <a:pt x="75" y="20"/>
                    </a:cubicBezTo>
                    <a:cubicBezTo>
                      <a:pt x="76" y="22"/>
                      <a:pt x="75" y="23"/>
                      <a:pt x="73" y="23"/>
                    </a:cubicBezTo>
                    <a:cubicBezTo>
                      <a:pt x="66" y="23"/>
                      <a:pt x="59" y="23"/>
                      <a:pt x="52" y="22"/>
                    </a:cubicBezTo>
                    <a:cubicBezTo>
                      <a:pt x="51" y="22"/>
                      <a:pt x="51" y="22"/>
                      <a:pt x="51" y="22"/>
                    </a:cubicBezTo>
                    <a:cubicBezTo>
                      <a:pt x="50" y="22"/>
                      <a:pt x="49" y="21"/>
                      <a:pt x="49" y="20"/>
                    </a:cubicBezTo>
                    <a:cubicBezTo>
                      <a:pt x="49" y="19"/>
                      <a:pt x="50" y="19"/>
                      <a:pt x="51" y="19"/>
                    </a:cubicBezTo>
                    <a:cubicBezTo>
                      <a:pt x="52" y="19"/>
                      <a:pt x="52" y="19"/>
                      <a:pt x="52" y="19"/>
                    </a:cubicBezTo>
                    <a:cubicBezTo>
                      <a:pt x="58" y="19"/>
                      <a:pt x="64" y="19"/>
                      <a:pt x="70" y="19"/>
                    </a:cubicBezTo>
                    <a:cubicBezTo>
                      <a:pt x="71" y="19"/>
                      <a:pt x="71" y="19"/>
                      <a:pt x="71" y="19"/>
                    </a:cubicBezTo>
                    <a:cubicBezTo>
                      <a:pt x="71" y="15"/>
                      <a:pt x="68" y="13"/>
                      <a:pt x="64" y="12"/>
                    </a:cubicBezTo>
                    <a:cubicBezTo>
                      <a:pt x="62" y="12"/>
                      <a:pt x="60" y="12"/>
                      <a:pt x="57" y="12"/>
                    </a:cubicBezTo>
                    <a:cubicBezTo>
                      <a:pt x="55" y="12"/>
                      <a:pt x="52" y="12"/>
                      <a:pt x="49" y="12"/>
                    </a:cubicBezTo>
                    <a:cubicBezTo>
                      <a:pt x="46" y="12"/>
                      <a:pt x="43" y="10"/>
                      <a:pt x="40" y="9"/>
                    </a:cubicBezTo>
                    <a:cubicBezTo>
                      <a:pt x="33" y="6"/>
                      <a:pt x="27" y="6"/>
                      <a:pt x="20" y="10"/>
                    </a:cubicBezTo>
                    <a:cubicBezTo>
                      <a:pt x="19" y="11"/>
                      <a:pt x="19" y="11"/>
                      <a:pt x="19" y="11"/>
                    </a:cubicBezTo>
                    <a:cubicBezTo>
                      <a:pt x="19" y="17"/>
                      <a:pt x="19" y="23"/>
                      <a:pt x="19" y="29"/>
                    </a:cubicBezTo>
                    <a:cubicBezTo>
                      <a:pt x="19" y="29"/>
                      <a:pt x="19" y="29"/>
                      <a:pt x="19" y="30"/>
                    </a:cubicBezTo>
                    <a:cubicBezTo>
                      <a:pt x="19" y="29"/>
                      <a:pt x="20" y="29"/>
                      <a:pt x="20" y="29"/>
                    </a:cubicBezTo>
                    <a:cubicBezTo>
                      <a:pt x="23" y="27"/>
                      <a:pt x="26" y="27"/>
                      <a:pt x="29" y="28"/>
                    </a:cubicBezTo>
                    <a:cubicBezTo>
                      <a:pt x="33" y="29"/>
                      <a:pt x="36" y="30"/>
                      <a:pt x="40" y="31"/>
                    </a:cubicBezTo>
                    <a:cubicBezTo>
                      <a:pt x="45" y="32"/>
                      <a:pt x="49" y="34"/>
                      <a:pt x="54" y="35"/>
                    </a:cubicBezTo>
                    <a:cubicBezTo>
                      <a:pt x="58" y="35"/>
                      <a:pt x="63" y="35"/>
                      <a:pt x="67" y="32"/>
                    </a:cubicBezTo>
                    <a:cubicBezTo>
                      <a:pt x="73" y="28"/>
                      <a:pt x="78" y="24"/>
                      <a:pt x="84" y="21"/>
                    </a:cubicBezTo>
                    <a:cubicBezTo>
                      <a:pt x="88" y="18"/>
                      <a:pt x="93" y="15"/>
                      <a:pt x="97" y="12"/>
                    </a:cubicBezTo>
                    <a:close/>
                    <a:moveTo>
                      <a:pt x="16" y="4"/>
                    </a:moveTo>
                    <a:cubicBezTo>
                      <a:pt x="12" y="4"/>
                      <a:pt x="8" y="4"/>
                      <a:pt x="4" y="4"/>
                    </a:cubicBezTo>
                    <a:cubicBezTo>
                      <a:pt x="4" y="14"/>
                      <a:pt x="4" y="24"/>
                      <a:pt x="4" y="34"/>
                    </a:cubicBezTo>
                    <a:cubicBezTo>
                      <a:pt x="7" y="34"/>
                      <a:pt x="11" y="34"/>
                      <a:pt x="15" y="34"/>
                    </a:cubicBezTo>
                    <a:cubicBezTo>
                      <a:pt x="15" y="24"/>
                      <a:pt x="15" y="14"/>
                      <a:pt x="16" y="4"/>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29" name="Freeform 30" hidden="0"/>
              <p:cNvSpPr>
                <a:spLocks noEditPoints="1"/>
              </p:cNvSpPr>
              <p:nvPr isPhoto="0" userDrawn="0"/>
            </p:nvSpPr>
            <p:spPr bwMode="auto">
              <a:xfrm>
                <a:off x="5781003" y="3046373"/>
                <a:ext cx="212461" cy="206303"/>
              </a:xfrm>
              <a:custGeom>
                <a:avLst/>
                <a:gdLst>
                  <a:gd name="T0" fmla="*/ 22 w 44"/>
                  <a:gd name="T1" fmla="*/ 0 h 43"/>
                  <a:gd name="T2" fmla="*/ 44 w 44"/>
                  <a:gd name="T3" fmla="*/ 22 h 43"/>
                  <a:gd name="T4" fmla="*/ 22 w 44"/>
                  <a:gd name="T5" fmla="*/ 43 h 43"/>
                  <a:gd name="T6" fmla="*/ 0 w 44"/>
                  <a:gd name="T7" fmla="*/ 22 h 43"/>
                  <a:gd name="T8" fmla="*/ 22 w 44"/>
                  <a:gd name="T9" fmla="*/ 0 h 43"/>
                  <a:gd name="T10" fmla="*/ 41 w 44"/>
                  <a:gd name="T11" fmla="*/ 22 h 43"/>
                  <a:gd name="T12" fmla="*/ 22 w 44"/>
                  <a:gd name="T13" fmla="*/ 3 h 43"/>
                  <a:gd name="T14" fmla="*/ 22 w 44"/>
                  <a:gd name="T15" fmla="*/ 3 h 43"/>
                  <a:gd name="T16" fmla="*/ 3 w 44"/>
                  <a:gd name="T17" fmla="*/ 22 h 43"/>
                  <a:gd name="T18" fmla="*/ 22 w 44"/>
                  <a:gd name="T19" fmla="*/ 40 h 43"/>
                  <a:gd name="T20" fmla="*/ 22 w 44"/>
                  <a:gd name="T21" fmla="*/ 40 h 43"/>
                  <a:gd name="T22" fmla="*/ 41 w 44"/>
                  <a:gd name="T23"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3" fill="norm" stroke="1" extrusionOk="0">
                    <a:moveTo>
                      <a:pt x="22" y="0"/>
                    </a:moveTo>
                    <a:cubicBezTo>
                      <a:pt x="34" y="0"/>
                      <a:pt x="44" y="10"/>
                      <a:pt x="44" y="22"/>
                    </a:cubicBezTo>
                    <a:cubicBezTo>
                      <a:pt x="44" y="34"/>
                      <a:pt x="34" y="43"/>
                      <a:pt x="22" y="43"/>
                    </a:cubicBezTo>
                    <a:cubicBezTo>
                      <a:pt x="10" y="43"/>
                      <a:pt x="0" y="34"/>
                      <a:pt x="0" y="22"/>
                    </a:cubicBezTo>
                    <a:cubicBezTo>
                      <a:pt x="0" y="10"/>
                      <a:pt x="10" y="0"/>
                      <a:pt x="22" y="0"/>
                    </a:cubicBezTo>
                    <a:close/>
                    <a:moveTo>
                      <a:pt x="41" y="22"/>
                    </a:moveTo>
                    <a:cubicBezTo>
                      <a:pt x="41" y="11"/>
                      <a:pt x="32" y="3"/>
                      <a:pt x="22" y="3"/>
                    </a:cubicBezTo>
                    <a:cubicBezTo>
                      <a:pt x="22" y="3"/>
                      <a:pt x="22" y="3"/>
                      <a:pt x="22" y="3"/>
                    </a:cubicBezTo>
                    <a:cubicBezTo>
                      <a:pt x="11" y="3"/>
                      <a:pt x="3" y="12"/>
                      <a:pt x="3" y="22"/>
                    </a:cubicBezTo>
                    <a:cubicBezTo>
                      <a:pt x="3" y="32"/>
                      <a:pt x="11" y="40"/>
                      <a:pt x="22" y="40"/>
                    </a:cubicBezTo>
                    <a:cubicBezTo>
                      <a:pt x="22" y="40"/>
                      <a:pt x="22" y="40"/>
                      <a:pt x="22" y="40"/>
                    </a:cubicBezTo>
                    <a:cubicBezTo>
                      <a:pt x="32" y="40"/>
                      <a:pt x="41" y="32"/>
                      <a:pt x="41" y="22"/>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30" name="Freeform 31" hidden="0"/>
              <p:cNvSpPr/>
              <p:nvPr isPhoto="0" userDrawn="0"/>
            </p:nvSpPr>
            <p:spPr bwMode="auto">
              <a:xfrm>
                <a:off x="5873376" y="3061769"/>
                <a:ext cx="104690" cy="175511"/>
              </a:xfrm>
              <a:custGeom>
                <a:avLst/>
                <a:gdLst>
                  <a:gd name="T0" fmla="*/ 3 w 22"/>
                  <a:gd name="T1" fmla="*/ 0 h 37"/>
                  <a:gd name="T2" fmla="*/ 22 w 22"/>
                  <a:gd name="T3" fmla="*/ 19 h 37"/>
                  <a:gd name="T4" fmla="*/ 3 w 22"/>
                  <a:gd name="T5" fmla="*/ 37 h 37"/>
                  <a:gd name="T6" fmla="*/ 3 w 22"/>
                  <a:gd name="T7" fmla="*/ 37 h 37"/>
                  <a:gd name="T8" fmla="*/ 3 w 22"/>
                  <a:gd name="T9" fmla="*/ 33 h 37"/>
                  <a:gd name="T10" fmla="*/ 3 w 22"/>
                  <a:gd name="T11" fmla="*/ 33 h 37"/>
                  <a:gd name="T12" fmla="*/ 4 w 22"/>
                  <a:gd name="T13" fmla="*/ 31 h 37"/>
                  <a:gd name="T14" fmla="*/ 5 w 22"/>
                  <a:gd name="T15" fmla="*/ 29 h 37"/>
                  <a:gd name="T16" fmla="*/ 9 w 22"/>
                  <a:gd name="T17" fmla="*/ 23 h 37"/>
                  <a:gd name="T18" fmla="*/ 5 w 22"/>
                  <a:gd name="T19" fmla="*/ 17 h 37"/>
                  <a:gd name="T20" fmla="*/ 2 w 22"/>
                  <a:gd name="T21" fmla="*/ 17 h 37"/>
                  <a:gd name="T22" fmla="*/ 0 w 22"/>
                  <a:gd name="T23" fmla="*/ 14 h 37"/>
                  <a:gd name="T24" fmla="*/ 3 w 22"/>
                  <a:gd name="T25" fmla="*/ 10 h 37"/>
                  <a:gd name="T26" fmla="*/ 6 w 22"/>
                  <a:gd name="T27" fmla="*/ 14 h 37"/>
                  <a:gd name="T28" fmla="*/ 8 w 22"/>
                  <a:gd name="T29" fmla="*/ 15 h 37"/>
                  <a:gd name="T30" fmla="*/ 9 w 22"/>
                  <a:gd name="T31" fmla="*/ 13 h 37"/>
                  <a:gd name="T32" fmla="*/ 6 w 22"/>
                  <a:gd name="T33" fmla="*/ 8 h 37"/>
                  <a:gd name="T34" fmla="*/ 4 w 22"/>
                  <a:gd name="T35" fmla="*/ 6 h 37"/>
                  <a:gd name="T36" fmla="*/ 3 w 22"/>
                  <a:gd name="T37" fmla="*/ 5 h 37"/>
                  <a:gd name="T38" fmla="*/ 3 w 22"/>
                  <a:gd name="T39" fmla="*/ 0 h 37"/>
                  <a:gd name="T40" fmla="*/ 3 w 22"/>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fill="norm" stroke="1" extrusionOk="0">
                    <a:moveTo>
                      <a:pt x="3" y="0"/>
                    </a:moveTo>
                    <a:cubicBezTo>
                      <a:pt x="13" y="0"/>
                      <a:pt x="22" y="8"/>
                      <a:pt x="22" y="19"/>
                    </a:cubicBezTo>
                    <a:cubicBezTo>
                      <a:pt x="22" y="29"/>
                      <a:pt x="13" y="37"/>
                      <a:pt x="3" y="37"/>
                    </a:cubicBezTo>
                    <a:cubicBezTo>
                      <a:pt x="3" y="37"/>
                      <a:pt x="3" y="37"/>
                      <a:pt x="3" y="37"/>
                    </a:cubicBezTo>
                    <a:cubicBezTo>
                      <a:pt x="3" y="33"/>
                      <a:pt x="3" y="33"/>
                      <a:pt x="3" y="33"/>
                    </a:cubicBezTo>
                    <a:cubicBezTo>
                      <a:pt x="3" y="33"/>
                      <a:pt x="3" y="33"/>
                      <a:pt x="3" y="33"/>
                    </a:cubicBezTo>
                    <a:cubicBezTo>
                      <a:pt x="4" y="32"/>
                      <a:pt x="4" y="32"/>
                      <a:pt x="4" y="31"/>
                    </a:cubicBezTo>
                    <a:cubicBezTo>
                      <a:pt x="4" y="30"/>
                      <a:pt x="4" y="30"/>
                      <a:pt x="5" y="29"/>
                    </a:cubicBezTo>
                    <a:cubicBezTo>
                      <a:pt x="8" y="28"/>
                      <a:pt x="10" y="26"/>
                      <a:pt x="9" y="23"/>
                    </a:cubicBezTo>
                    <a:cubicBezTo>
                      <a:pt x="9" y="20"/>
                      <a:pt x="7" y="18"/>
                      <a:pt x="5" y="17"/>
                    </a:cubicBezTo>
                    <a:cubicBezTo>
                      <a:pt x="4" y="17"/>
                      <a:pt x="3" y="17"/>
                      <a:pt x="2" y="17"/>
                    </a:cubicBezTo>
                    <a:cubicBezTo>
                      <a:pt x="1" y="17"/>
                      <a:pt x="0" y="15"/>
                      <a:pt x="0" y="14"/>
                    </a:cubicBezTo>
                    <a:cubicBezTo>
                      <a:pt x="0" y="12"/>
                      <a:pt x="1" y="10"/>
                      <a:pt x="3" y="10"/>
                    </a:cubicBezTo>
                    <a:cubicBezTo>
                      <a:pt x="5" y="10"/>
                      <a:pt x="6" y="12"/>
                      <a:pt x="6" y="14"/>
                    </a:cubicBezTo>
                    <a:cubicBezTo>
                      <a:pt x="6" y="15"/>
                      <a:pt x="7" y="15"/>
                      <a:pt x="8" y="15"/>
                    </a:cubicBezTo>
                    <a:cubicBezTo>
                      <a:pt x="9" y="15"/>
                      <a:pt x="9" y="14"/>
                      <a:pt x="9" y="13"/>
                    </a:cubicBezTo>
                    <a:cubicBezTo>
                      <a:pt x="9" y="11"/>
                      <a:pt x="8" y="9"/>
                      <a:pt x="6" y="8"/>
                    </a:cubicBezTo>
                    <a:cubicBezTo>
                      <a:pt x="5" y="8"/>
                      <a:pt x="4" y="7"/>
                      <a:pt x="4" y="6"/>
                    </a:cubicBezTo>
                    <a:cubicBezTo>
                      <a:pt x="4" y="5"/>
                      <a:pt x="4" y="5"/>
                      <a:pt x="3" y="5"/>
                    </a:cubicBezTo>
                    <a:cubicBezTo>
                      <a:pt x="3" y="0"/>
                      <a:pt x="3" y="0"/>
                      <a:pt x="3" y="0"/>
                    </a:cubicBezTo>
                    <a:cubicBezTo>
                      <a:pt x="3" y="0"/>
                      <a:pt x="3" y="0"/>
                      <a:pt x="3" y="0"/>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31" name="Freeform 32" hidden="0"/>
              <p:cNvSpPr/>
              <p:nvPr isPhoto="0" userDrawn="0"/>
            </p:nvSpPr>
            <p:spPr bwMode="auto">
              <a:xfrm>
                <a:off x="5854902" y="3083322"/>
                <a:ext cx="67741" cy="135482"/>
              </a:xfrm>
              <a:custGeom>
                <a:avLst/>
                <a:gdLst>
                  <a:gd name="T0" fmla="*/ 13 w 14"/>
                  <a:gd name="T1" fmla="*/ 18 h 28"/>
                  <a:gd name="T2" fmla="*/ 9 w 14"/>
                  <a:gd name="T3" fmla="*/ 24 h 28"/>
                  <a:gd name="T4" fmla="*/ 8 w 14"/>
                  <a:gd name="T5" fmla="*/ 26 h 28"/>
                  <a:gd name="T6" fmla="*/ 7 w 14"/>
                  <a:gd name="T7" fmla="*/ 28 h 28"/>
                  <a:gd name="T8" fmla="*/ 7 w 14"/>
                  <a:gd name="T9" fmla="*/ 28 h 28"/>
                  <a:gd name="T10" fmla="*/ 6 w 14"/>
                  <a:gd name="T11" fmla="*/ 27 h 28"/>
                  <a:gd name="T12" fmla="*/ 5 w 14"/>
                  <a:gd name="T13" fmla="*/ 26 h 28"/>
                  <a:gd name="T14" fmla="*/ 4 w 14"/>
                  <a:gd name="T15" fmla="*/ 24 h 28"/>
                  <a:gd name="T16" fmla="*/ 1 w 14"/>
                  <a:gd name="T17" fmla="*/ 19 h 28"/>
                  <a:gd name="T18" fmla="*/ 2 w 14"/>
                  <a:gd name="T19" fmla="*/ 17 h 28"/>
                  <a:gd name="T20" fmla="*/ 4 w 14"/>
                  <a:gd name="T21" fmla="*/ 19 h 28"/>
                  <a:gd name="T22" fmla="*/ 7 w 14"/>
                  <a:gd name="T23" fmla="*/ 22 h 28"/>
                  <a:gd name="T24" fmla="*/ 10 w 14"/>
                  <a:gd name="T25" fmla="*/ 19 h 28"/>
                  <a:gd name="T26" fmla="*/ 7 w 14"/>
                  <a:gd name="T27" fmla="*/ 15 h 28"/>
                  <a:gd name="T28" fmla="*/ 4 w 14"/>
                  <a:gd name="T29" fmla="*/ 14 h 28"/>
                  <a:gd name="T30" fmla="*/ 1 w 14"/>
                  <a:gd name="T31" fmla="*/ 8 h 28"/>
                  <a:gd name="T32" fmla="*/ 5 w 14"/>
                  <a:gd name="T33" fmla="*/ 3 h 28"/>
                  <a:gd name="T34" fmla="*/ 5 w 14"/>
                  <a:gd name="T35" fmla="*/ 2 h 28"/>
                  <a:gd name="T36" fmla="*/ 5 w 14"/>
                  <a:gd name="T37" fmla="*/ 1 h 28"/>
                  <a:gd name="T38" fmla="*/ 7 w 14"/>
                  <a:gd name="T39" fmla="*/ 0 h 28"/>
                  <a:gd name="T40" fmla="*/ 8 w 14"/>
                  <a:gd name="T41" fmla="*/ 1 h 28"/>
                  <a:gd name="T42" fmla="*/ 10 w 14"/>
                  <a:gd name="T43" fmla="*/ 3 h 28"/>
                  <a:gd name="T44" fmla="*/ 13 w 14"/>
                  <a:gd name="T45" fmla="*/ 8 h 28"/>
                  <a:gd name="T46" fmla="*/ 12 w 14"/>
                  <a:gd name="T47" fmla="*/ 10 h 28"/>
                  <a:gd name="T48" fmla="*/ 10 w 14"/>
                  <a:gd name="T49" fmla="*/ 9 h 28"/>
                  <a:gd name="T50" fmla="*/ 7 w 14"/>
                  <a:gd name="T51" fmla="*/ 5 h 28"/>
                  <a:gd name="T52" fmla="*/ 4 w 14"/>
                  <a:gd name="T53" fmla="*/ 9 h 28"/>
                  <a:gd name="T54" fmla="*/ 6 w 14"/>
                  <a:gd name="T55" fmla="*/ 12 h 28"/>
                  <a:gd name="T56" fmla="*/ 9 w 14"/>
                  <a:gd name="T57" fmla="*/ 12 h 28"/>
                  <a:gd name="T58" fmla="*/ 13 w 14"/>
                  <a:gd name="T59"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8" fill="norm" stroke="1" extrusionOk="0">
                    <a:moveTo>
                      <a:pt x="13" y="18"/>
                    </a:moveTo>
                    <a:cubicBezTo>
                      <a:pt x="14" y="21"/>
                      <a:pt x="12" y="23"/>
                      <a:pt x="9" y="24"/>
                    </a:cubicBezTo>
                    <a:cubicBezTo>
                      <a:pt x="8" y="25"/>
                      <a:pt x="8" y="25"/>
                      <a:pt x="8" y="26"/>
                    </a:cubicBezTo>
                    <a:cubicBezTo>
                      <a:pt x="8" y="27"/>
                      <a:pt x="8" y="27"/>
                      <a:pt x="7" y="28"/>
                    </a:cubicBezTo>
                    <a:cubicBezTo>
                      <a:pt x="7" y="28"/>
                      <a:pt x="7" y="28"/>
                      <a:pt x="7" y="28"/>
                    </a:cubicBezTo>
                    <a:cubicBezTo>
                      <a:pt x="6" y="28"/>
                      <a:pt x="6" y="28"/>
                      <a:pt x="6" y="27"/>
                    </a:cubicBezTo>
                    <a:cubicBezTo>
                      <a:pt x="5" y="26"/>
                      <a:pt x="5" y="26"/>
                      <a:pt x="5" y="26"/>
                    </a:cubicBezTo>
                    <a:cubicBezTo>
                      <a:pt x="5" y="25"/>
                      <a:pt x="5" y="25"/>
                      <a:pt x="4" y="24"/>
                    </a:cubicBezTo>
                    <a:cubicBezTo>
                      <a:pt x="2" y="23"/>
                      <a:pt x="1" y="21"/>
                      <a:pt x="1" y="19"/>
                    </a:cubicBezTo>
                    <a:cubicBezTo>
                      <a:pt x="0" y="18"/>
                      <a:pt x="1" y="17"/>
                      <a:pt x="2" y="17"/>
                    </a:cubicBezTo>
                    <a:cubicBezTo>
                      <a:pt x="3" y="17"/>
                      <a:pt x="3" y="18"/>
                      <a:pt x="4" y="19"/>
                    </a:cubicBezTo>
                    <a:cubicBezTo>
                      <a:pt x="4" y="21"/>
                      <a:pt x="5" y="22"/>
                      <a:pt x="7" y="22"/>
                    </a:cubicBezTo>
                    <a:cubicBezTo>
                      <a:pt x="9" y="22"/>
                      <a:pt x="10" y="20"/>
                      <a:pt x="10" y="19"/>
                    </a:cubicBezTo>
                    <a:cubicBezTo>
                      <a:pt x="10" y="17"/>
                      <a:pt x="9" y="15"/>
                      <a:pt x="7" y="15"/>
                    </a:cubicBezTo>
                    <a:cubicBezTo>
                      <a:pt x="6" y="15"/>
                      <a:pt x="5" y="15"/>
                      <a:pt x="4" y="14"/>
                    </a:cubicBezTo>
                    <a:cubicBezTo>
                      <a:pt x="2" y="13"/>
                      <a:pt x="0" y="11"/>
                      <a:pt x="1" y="8"/>
                    </a:cubicBezTo>
                    <a:cubicBezTo>
                      <a:pt x="1" y="6"/>
                      <a:pt x="2" y="4"/>
                      <a:pt x="5" y="3"/>
                    </a:cubicBezTo>
                    <a:cubicBezTo>
                      <a:pt x="5" y="2"/>
                      <a:pt x="5" y="2"/>
                      <a:pt x="5" y="2"/>
                    </a:cubicBezTo>
                    <a:cubicBezTo>
                      <a:pt x="5" y="1"/>
                      <a:pt x="5" y="1"/>
                      <a:pt x="5" y="1"/>
                    </a:cubicBezTo>
                    <a:cubicBezTo>
                      <a:pt x="5" y="0"/>
                      <a:pt x="6" y="0"/>
                      <a:pt x="7" y="0"/>
                    </a:cubicBezTo>
                    <a:cubicBezTo>
                      <a:pt x="8" y="0"/>
                      <a:pt x="8" y="0"/>
                      <a:pt x="8" y="1"/>
                    </a:cubicBezTo>
                    <a:cubicBezTo>
                      <a:pt x="8" y="2"/>
                      <a:pt x="9" y="3"/>
                      <a:pt x="10" y="3"/>
                    </a:cubicBezTo>
                    <a:cubicBezTo>
                      <a:pt x="12" y="4"/>
                      <a:pt x="13" y="6"/>
                      <a:pt x="13" y="8"/>
                    </a:cubicBezTo>
                    <a:cubicBezTo>
                      <a:pt x="13" y="9"/>
                      <a:pt x="13" y="10"/>
                      <a:pt x="12" y="10"/>
                    </a:cubicBezTo>
                    <a:cubicBezTo>
                      <a:pt x="11" y="10"/>
                      <a:pt x="10" y="10"/>
                      <a:pt x="10" y="9"/>
                    </a:cubicBezTo>
                    <a:cubicBezTo>
                      <a:pt x="10" y="7"/>
                      <a:pt x="9" y="5"/>
                      <a:pt x="7" y="5"/>
                    </a:cubicBezTo>
                    <a:cubicBezTo>
                      <a:pt x="5" y="5"/>
                      <a:pt x="4" y="7"/>
                      <a:pt x="4" y="9"/>
                    </a:cubicBezTo>
                    <a:cubicBezTo>
                      <a:pt x="4" y="10"/>
                      <a:pt x="5" y="12"/>
                      <a:pt x="6" y="12"/>
                    </a:cubicBezTo>
                    <a:cubicBezTo>
                      <a:pt x="7" y="12"/>
                      <a:pt x="8" y="12"/>
                      <a:pt x="9" y="12"/>
                    </a:cubicBezTo>
                    <a:cubicBezTo>
                      <a:pt x="11" y="13"/>
                      <a:pt x="13" y="15"/>
                      <a:pt x="13" y="18"/>
                    </a:cubicBezTo>
                    <a:close/>
                  </a:path>
                </a:pathLst>
              </a:cu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sp>
            <p:nvSpPr>
              <p:cNvPr id="32" name="Freeform 33" hidden="0"/>
              <p:cNvSpPr/>
              <p:nvPr isPhoto="0" userDrawn="0"/>
            </p:nvSpPr>
            <p:spPr bwMode="auto">
              <a:xfrm>
                <a:off x="5796399" y="3061769"/>
                <a:ext cx="104690" cy="175511"/>
              </a:xfrm>
              <a:custGeom>
                <a:avLst/>
                <a:gdLst>
                  <a:gd name="T0" fmla="*/ 19 w 22"/>
                  <a:gd name="T1" fmla="*/ 20 h 37"/>
                  <a:gd name="T2" fmla="*/ 22 w 22"/>
                  <a:gd name="T3" fmla="*/ 24 h 37"/>
                  <a:gd name="T4" fmla="*/ 19 w 22"/>
                  <a:gd name="T5" fmla="*/ 27 h 37"/>
                  <a:gd name="T6" fmla="*/ 16 w 22"/>
                  <a:gd name="T7" fmla="*/ 24 h 37"/>
                  <a:gd name="T8" fmla="*/ 14 w 22"/>
                  <a:gd name="T9" fmla="*/ 22 h 37"/>
                  <a:gd name="T10" fmla="*/ 13 w 22"/>
                  <a:gd name="T11" fmla="*/ 24 h 37"/>
                  <a:gd name="T12" fmla="*/ 16 w 22"/>
                  <a:gd name="T13" fmla="*/ 29 h 37"/>
                  <a:gd name="T14" fmla="*/ 17 w 22"/>
                  <a:gd name="T15" fmla="*/ 31 h 37"/>
                  <a:gd name="T16" fmla="*/ 18 w 22"/>
                  <a:gd name="T17" fmla="*/ 32 h 37"/>
                  <a:gd name="T18" fmla="*/ 19 w 22"/>
                  <a:gd name="T19" fmla="*/ 33 h 37"/>
                  <a:gd name="T20" fmla="*/ 19 w 22"/>
                  <a:gd name="T21" fmla="*/ 37 h 37"/>
                  <a:gd name="T22" fmla="*/ 0 w 22"/>
                  <a:gd name="T23" fmla="*/ 19 h 37"/>
                  <a:gd name="T24" fmla="*/ 19 w 22"/>
                  <a:gd name="T25" fmla="*/ 0 h 37"/>
                  <a:gd name="T26" fmla="*/ 19 w 22"/>
                  <a:gd name="T27" fmla="*/ 5 h 37"/>
                  <a:gd name="T28" fmla="*/ 17 w 22"/>
                  <a:gd name="T29" fmla="*/ 6 h 37"/>
                  <a:gd name="T30" fmla="*/ 17 w 22"/>
                  <a:gd name="T31" fmla="*/ 7 h 37"/>
                  <a:gd name="T32" fmla="*/ 17 w 22"/>
                  <a:gd name="T33" fmla="*/ 8 h 37"/>
                  <a:gd name="T34" fmla="*/ 13 w 22"/>
                  <a:gd name="T35" fmla="*/ 13 h 37"/>
                  <a:gd name="T36" fmla="*/ 16 w 22"/>
                  <a:gd name="T37" fmla="*/ 19 h 37"/>
                  <a:gd name="T38" fmla="*/ 19 w 22"/>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7" fill="norm" stroke="1" extrusionOk="0">
                    <a:moveTo>
                      <a:pt x="19" y="20"/>
                    </a:moveTo>
                    <a:cubicBezTo>
                      <a:pt x="21" y="20"/>
                      <a:pt x="22" y="22"/>
                      <a:pt x="22" y="24"/>
                    </a:cubicBezTo>
                    <a:cubicBezTo>
                      <a:pt x="22" y="25"/>
                      <a:pt x="21" y="27"/>
                      <a:pt x="19" y="27"/>
                    </a:cubicBezTo>
                    <a:cubicBezTo>
                      <a:pt x="17" y="27"/>
                      <a:pt x="16" y="26"/>
                      <a:pt x="16" y="24"/>
                    </a:cubicBezTo>
                    <a:cubicBezTo>
                      <a:pt x="15" y="23"/>
                      <a:pt x="15" y="22"/>
                      <a:pt x="14" y="22"/>
                    </a:cubicBezTo>
                    <a:cubicBezTo>
                      <a:pt x="13" y="22"/>
                      <a:pt x="12" y="23"/>
                      <a:pt x="13" y="24"/>
                    </a:cubicBezTo>
                    <a:cubicBezTo>
                      <a:pt x="13" y="26"/>
                      <a:pt x="14" y="28"/>
                      <a:pt x="16" y="29"/>
                    </a:cubicBezTo>
                    <a:cubicBezTo>
                      <a:pt x="17" y="30"/>
                      <a:pt x="17" y="30"/>
                      <a:pt x="17" y="31"/>
                    </a:cubicBezTo>
                    <a:cubicBezTo>
                      <a:pt x="18" y="32"/>
                      <a:pt x="18" y="32"/>
                      <a:pt x="18" y="32"/>
                    </a:cubicBezTo>
                    <a:cubicBezTo>
                      <a:pt x="18" y="33"/>
                      <a:pt x="18" y="33"/>
                      <a:pt x="19" y="33"/>
                    </a:cubicBezTo>
                    <a:cubicBezTo>
                      <a:pt x="19" y="37"/>
                      <a:pt x="19" y="37"/>
                      <a:pt x="19" y="37"/>
                    </a:cubicBezTo>
                    <a:cubicBezTo>
                      <a:pt x="8" y="37"/>
                      <a:pt x="0" y="29"/>
                      <a:pt x="0" y="19"/>
                    </a:cubicBezTo>
                    <a:cubicBezTo>
                      <a:pt x="0" y="9"/>
                      <a:pt x="8" y="0"/>
                      <a:pt x="19" y="0"/>
                    </a:cubicBezTo>
                    <a:cubicBezTo>
                      <a:pt x="19" y="5"/>
                      <a:pt x="19" y="5"/>
                      <a:pt x="19" y="5"/>
                    </a:cubicBezTo>
                    <a:cubicBezTo>
                      <a:pt x="18" y="5"/>
                      <a:pt x="17" y="5"/>
                      <a:pt x="17" y="6"/>
                    </a:cubicBezTo>
                    <a:cubicBezTo>
                      <a:pt x="17" y="6"/>
                      <a:pt x="17" y="6"/>
                      <a:pt x="17" y="7"/>
                    </a:cubicBezTo>
                    <a:cubicBezTo>
                      <a:pt x="17" y="8"/>
                      <a:pt x="17" y="8"/>
                      <a:pt x="17" y="8"/>
                    </a:cubicBezTo>
                    <a:cubicBezTo>
                      <a:pt x="14" y="9"/>
                      <a:pt x="13" y="11"/>
                      <a:pt x="13" y="13"/>
                    </a:cubicBezTo>
                    <a:cubicBezTo>
                      <a:pt x="12" y="16"/>
                      <a:pt x="14" y="18"/>
                      <a:pt x="16" y="19"/>
                    </a:cubicBezTo>
                    <a:cubicBezTo>
                      <a:pt x="17" y="20"/>
                      <a:pt x="18" y="20"/>
                      <a:pt x="19" y="20"/>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grpSp>
      </p:grpSp>
      <p:sp>
        <p:nvSpPr>
          <p:cNvPr id="33" name="Rectangle 2" hidden="0"/>
          <p:cNvSpPr/>
          <p:nvPr isPhoto="0" userDrawn="0"/>
        </p:nvSpPr>
        <p:spPr bwMode="auto">
          <a:xfrm>
            <a:off x="0" y="180571"/>
            <a:ext cx="9144000" cy="669414"/>
          </a:xfrm>
          <a:prstGeom prst="rect">
            <a:avLst/>
          </a:prstGeom>
        </p:spPr>
        <p:txBody>
          <a:bodyPr wrap="square">
            <a:spAutoFit/>
          </a:bodyPr>
          <a:lstStyle/>
          <a:p>
            <a:pPr marL="342900" lvl="1" algn="ctr" defTabSz="685800">
              <a:defRPr/>
            </a:pPr>
            <a:r>
              <a:rPr lang="fr-FR" sz="1200" b="1">
                <a:solidFill>
                  <a:srgbClr val="0070C0"/>
                </a:solidFill>
                <a:latin typeface="Arial"/>
                <a:cs typeface="Arial"/>
              </a:rPr>
              <a:t>La Science ouverte : un écosystème d’acteurs</a:t>
            </a:r>
            <a:br>
              <a:rPr lang="fr-FR" sz="1200" b="1">
                <a:solidFill>
                  <a:srgbClr val="0070C0"/>
                </a:solidFill>
                <a:latin typeface="Arial"/>
                <a:cs typeface="Arial"/>
              </a:rPr>
            </a:br>
            <a:r>
              <a:rPr lang="fr-FR" sz="1200" b="1">
                <a:solidFill>
                  <a:srgbClr val="0070C0"/>
                </a:solidFill>
                <a:latin typeface="Arial"/>
                <a:cs typeface="Arial"/>
              </a:rPr>
              <a:t>aux motivations différentes, mais aux objectifs communs</a:t>
            </a:r>
            <a:endParaRPr sz="1350">
              <a:solidFill>
                <a:prstClr val="black"/>
              </a:solidFill>
              <a:latin typeface="Calibri"/>
              <a:cs typeface="Arial"/>
            </a:endParaRPr>
          </a:p>
          <a:p>
            <a:pPr marL="342900" lvl="1" algn="ctr" defTabSz="685800">
              <a:defRPr/>
            </a:pPr>
            <a:endParaRPr sz="1350">
              <a:solidFill>
                <a:prstClr val="black"/>
              </a:solidFill>
              <a:latin typeface="Calibri"/>
              <a:cs typeface="Arial"/>
            </a:endParaRPr>
          </a:p>
        </p:txBody>
      </p:sp>
      <p:sp>
        <p:nvSpPr>
          <p:cNvPr id="34" name="Espace réservé du pied de page 4" hidden="0"/>
          <p:cNvSpPr>
            <a:spLocks noGrp="1"/>
          </p:cNvSpPr>
          <p:nvPr isPhoto="0" userDrawn="0">
            <p:ph type="ftr" idx="3" hasCustomPrompt="0"/>
          </p:nvPr>
        </p:nvSpPr>
        <p:spPr bwMode="auto">
          <a:xfrm>
            <a:off x="1152525" y="4865608"/>
            <a:ext cx="6838950" cy="246221"/>
          </a:xfrm>
        </p:spPr>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algn="ctr" defTabSz="685800">
              <a:defRPr/>
            </a:pPr>
            <a:fld id="{D038279B-FC19-497E-A7D1-5ADD9CAF016F}" type="slidenum">
              <a:rPr lang="en-US" sz="1600" b="1">
                <a:solidFill>
                  <a:srgbClr val="C00000"/>
                </a:solidFill>
                <a:latin typeface="Arial"/>
                <a:ea typeface="Arial"/>
                <a:cs typeface="Arial"/>
              </a:rPr>
              <a:t>13</a:t>
            </a:fld>
            <a:endParaRPr lang="en-US" sz="1600">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6" name="ZoneTexte 1" hidden="0"/>
          <p:cNvSpPr/>
          <p:nvPr isPhoto="0" userDrawn="0"/>
        </p:nvSpPr>
        <p:spPr bwMode="auto">
          <a:xfrm>
            <a:off x="1233539" y="1527458"/>
            <a:ext cx="7166310" cy="300082"/>
          </a:xfrm>
          <a:prstGeom prst="rect">
            <a:avLst/>
          </a:prstGeom>
          <a:noFill/>
        </p:spPr>
        <p:txBody>
          <a:bodyPr wrap="square" rtlCol="0">
            <a:spAutoFit/>
          </a:bodyPr>
          <a:lstStyle/>
          <a:p>
            <a:pPr defTabSz="685800">
              <a:defRPr/>
            </a:pPr>
            <a:r>
              <a:rPr lang="fr-FR" sz="1350" b="1">
                <a:solidFill>
                  <a:srgbClr val="0070C0"/>
                </a:solidFill>
                <a:latin typeface="Arial"/>
                <a:cs typeface="Arial"/>
              </a:rPr>
              <a:t>		</a:t>
            </a:r>
            <a:endParaRPr sz="1350">
              <a:solidFill>
                <a:prstClr val="black"/>
              </a:solidFill>
              <a:latin typeface="Calibri"/>
              <a:cs typeface="Arial"/>
            </a:endParaRPr>
          </a:p>
        </p:txBody>
      </p:sp>
      <p:sp>
        <p:nvSpPr>
          <p:cNvPr id="7" name="ZoneTexte 9" hidden="0"/>
          <p:cNvSpPr/>
          <p:nvPr isPhoto="0" userDrawn="0"/>
        </p:nvSpPr>
        <p:spPr bwMode="auto">
          <a:xfrm>
            <a:off x="5039299" y="832178"/>
            <a:ext cx="2557037" cy="587444"/>
          </a:xfrm>
          <a:prstGeom prst="rect">
            <a:avLst/>
          </a:prstGeom>
          <a:noFill/>
        </p:spPr>
        <p:txBody>
          <a:bodyPr wrap="square" rtlCol="0">
            <a:noAutofit/>
          </a:bodyPr>
          <a:lstStyle/>
          <a:p>
            <a:pPr defTabSz="685800">
              <a:defRPr/>
            </a:pPr>
            <a:r>
              <a:rPr lang="fr-FR" sz="1050" b="1">
                <a:solidFill>
                  <a:srgbClr val="F1C43A"/>
                </a:solidFill>
                <a:latin typeface="Arial"/>
                <a:cs typeface="Arial"/>
              </a:rPr>
              <a:t>Accéder aux résultats et données de de recherche et les réutiliser</a:t>
            </a:r>
            <a:endParaRPr sz="1350">
              <a:solidFill>
                <a:srgbClr val="F1C43A"/>
              </a:solidFill>
              <a:latin typeface="Calibri"/>
              <a:cs typeface="Arial"/>
            </a:endParaRPr>
          </a:p>
        </p:txBody>
      </p:sp>
      <p:sp>
        <p:nvSpPr>
          <p:cNvPr id="8" name="ZoneTexte 7" hidden="0"/>
          <p:cNvSpPr/>
          <p:nvPr isPhoto="0" userDrawn="0"/>
        </p:nvSpPr>
        <p:spPr bwMode="auto">
          <a:xfrm>
            <a:off x="641583" y="1709808"/>
            <a:ext cx="7758266" cy="2409229"/>
          </a:xfrm>
          <a:prstGeom prst="rect">
            <a:avLst/>
          </a:prstGeom>
          <a:noFill/>
        </p:spPr>
        <p:txBody>
          <a:bodyPr wrap="square" rtlCol="0">
            <a:noAutofit/>
          </a:bodyPr>
          <a:lstStyle/>
          <a:p>
            <a:pPr defTabSz="685800">
              <a:defRPr/>
            </a:pPr>
            <a:r>
              <a:rPr lang="fr-FR" sz="1200" b="1">
                <a:solidFill>
                  <a:srgbClr val="F1C43A"/>
                </a:solidFill>
                <a:latin typeface="Arial"/>
                <a:cs typeface="Arial"/>
              </a:rPr>
              <a:t>Citoyens</a:t>
            </a:r>
            <a:endParaRPr/>
          </a:p>
          <a:p>
            <a:pPr defTabSz="685800">
              <a:defRPr/>
            </a:pPr>
            <a:endParaRPr lang="fr-FR" sz="1050" b="1">
              <a:solidFill>
                <a:srgbClr val="F1C43A"/>
              </a:solidFill>
              <a:latin typeface="Arial"/>
              <a:cs typeface="Arial"/>
            </a:endParaRPr>
          </a:p>
          <a:p>
            <a:pPr defTabSz="685800">
              <a:defRPr/>
            </a:pPr>
            <a:r>
              <a:rPr lang="fr-FR" sz="1050" b="1">
                <a:solidFill>
                  <a:srgbClr val="F1C43A"/>
                </a:solidFill>
                <a:latin typeface="Arial"/>
                <a:cs typeface="Arial"/>
              </a:rPr>
              <a:t>Motivations</a:t>
            </a:r>
            <a:endParaRPr sz="1350">
              <a:solidFill>
                <a:srgbClr val="F1C43A"/>
              </a:solidFill>
              <a:latin typeface="Calibri"/>
              <a:cs typeface="Arial"/>
            </a:endParaRPr>
          </a:p>
          <a:p>
            <a:pPr defTabSz="685800">
              <a:defRPr/>
            </a:pPr>
            <a:r>
              <a:rPr lang="fr-FR" sz="1050">
                <a:solidFill>
                  <a:prstClr val="black"/>
                </a:solidFill>
                <a:latin typeface="Arial"/>
                <a:cs typeface="Arial"/>
              </a:rPr>
              <a:t>Démocratisation de l’accès aux savoirs</a:t>
            </a:r>
            <a:endParaRPr lang="fr-FR" sz="1050">
              <a:solidFill>
                <a:prstClr val="black"/>
              </a:solidFill>
              <a:latin typeface="Calibri"/>
              <a:cs typeface="Arial"/>
            </a:endParaRPr>
          </a:p>
          <a:p>
            <a:pPr defTabSz="685800">
              <a:defRPr/>
            </a:pPr>
            <a:endParaRPr lang="fr-FR" sz="1050">
              <a:solidFill>
                <a:prstClr val="black"/>
              </a:solidFill>
              <a:latin typeface="Arial"/>
              <a:cs typeface="Arial"/>
            </a:endParaRPr>
          </a:p>
          <a:p>
            <a:pPr defTabSz="685800">
              <a:defRPr/>
            </a:pPr>
            <a:r>
              <a:rPr lang="fr-FR" sz="1050" b="1">
                <a:solidFill>
                  <a:srgbClr val="F1C43A"/>
                </a:solidFill>
                <a:latin typeface="Arial"/>
                <a:cs typeface="Arial"/>
              </a:rPr>
              <a:t>Actions</a:t>
            </a:r>
            <a:endParaRPr/>
          </a:p>
          <a:p>
            <a:pPr defTabSz="685800">
              <a:defRPr/>
            </a:pPr>
            <a:r>
              <a:rPr lang="fr-FR" sz="1050">
                <a:solidFill>
                  <a:prstClr val="black"/>
                </a:solidFill>
                <a:latin typeface="Arial"/>
                <a:cs typeface="Arial"/>
              </a:rPr>
              <a:t>Encourager le libre-accès aux résultats et données de la recherche publique financée par les citoyens</a:t>
            </a:r>
            <a:endParaRPr sz="1350">
              <a:solidFill>
                <a:prstClr val="black"/>
              </a:solidFill>
              <a:latin typeface="Calibri"/>
              <a:cs typeface="Arial"/>
            </a:endParaRPr>
          </a:p>
          <a:p>
            <a:pPr defTabSz="685800">
              <a:defRPr/>
            </a:pPr>
            <a:r>
              <a:rPr lang="fr-FR" sz="1050">
                <a:solidFill>
                  <a:prstClr val="black"/>
                </a:solidFill>
                <a:latin typeface="Arial"/>
                <a:cs typeface="Arial"/>
              </a:rPr>
              <a:t>Promouvoir la science participative</a:t>
            </a:r>
            <a:endParaRPr sz="1350">
              <a:solidFill>
                <a:prstClr val="black"/>
              </a:solidFill>
              <a:latin typeface="Calibri"/>
              <a:cs typeface="Arial"/>
            </a:endParaRPr>
          </a:p>
          <a:p>
            <a:pPr defTabSz="685800">
              <a:defRPr/>
            </a:pPr>
            <a:endParaRPr lang="fr-FR" sz="1200" b="1">
              <a:solidFill>
                <a:srgbClr val="FFC000"/>
              </a:solidFill>
              <a:latin typeface="Arial"/>
              <a:cs typeface="Arial"/>
            </a:endParaRPr>
          </a:p>
          <a:p>
            <a:pPr defTabSz="685800">
              <a:defRPr/>
            </a:pPr>
            <a:r>
              <a:rPr lang="fr-FR" sz="1200" b="1">
                <a:solidFill>
                  <a:srgbClr val="FFC000"/>
                </a:solidFill>
                <a:latin typeface="Arial"/>
                <a:cs typeface="Arial"/>
              </a:rPr>
              <a:t>Acteurs économiques</a:t>
            </a:r>
            <a:endParaRPr/>
          </a:p>
          <a:p>
            <a:pPr defTabSz="685800">
              <a:defRPr/>
            </a:pPr>
            <a:endParaRPr lang="fr-FR" sz="1050" b="1">
              <a:solidFill>
                <a:srgbClr val="FFC000"/>
              </a:solidFill>
              <a:latin typeface="Arial"/>
              <a:cs typeface="Arial"/>
            </a:endParaRPr>
          </a:p>
          <a:p>
            <a:pPr defTabSz="685800">
              <a:defRPr/>
            </a:pPr>
            <a:r>
              <a:rPr lang="fr-FR" sz="1050" b="1">
                <a:solidFill>
                  <a:srgbClr val="F1C43A"/>
                </a:solidFill>
                <a:latin typeface="Arial"/>
              </a:rPr>
              <a:t>Motivations et actions</a:t>
            </a:r>
            <a:endParaRPr/>
          </a:p>
          <a:p>
            <a:pPr defTabSz="685800">
              <a:defRPr/>
            </a:pPr>
            <a:r>
              <a:rPr lang="fr-FR" sz="1050" b="0" i="0" u="none" strike="noStrike" cap="none" spc="0">
                <a:solidFill>
                  <a:schemeClr val="tx1"/>
                </a:solidFill>
                <a:latin typeface="Arial"/>
                <a:ea typeface="Arial"/>
                <a:cs typeface="Arial"/>
              </a:rPr>
              <a:t>Accéder aux résultats et données de recherche et les réutiliser </a:t>
            </a:r>
            <a:endParaRPr sz="1050">
              <a:solidFill>
                <a:srgbClr val="F1C43A"/>
              </a:solidFill>
            </a:endParaRPr>
          </a:p>
          <a:p>
            <a:pPr defTabSz="685800">
              <a:defRPr/>
            </a:pPr>
            <a:endParaRPr lang="fr-FR" sz="1050">
              <a:solidFill>
                <a:prstClr val="black"/>
              </a:solidFill>
              <a:latin typeface="Arial"/>
              <a:cs typeface="Arial"/>
            </a:endParaRPr>
          </a:p>
          <a:p>
            <a:pPr defTabSz="685800">
              <a:defRPr/>
            </a:pPr>
            <a:endParaRPr lang="fr-FR" sz="1050">
              <a:solidFill>
                <a:prstClr val="black"/>
              </a:solidFill>
              <a:latin typeface="Arial"/>
              <a:cs typeface="Arial"/>
            </a:endParaRPr>
          </a:p>
          <a:p>
            <a:pPr defTabSz="685800">
              <a:defRPr/>
            </a:pPr>
            <a:endParaRPr lang="fr-FR" sz="1050" b="1">
              <a:solidFill>
                <a:prstClr val="black"/>
              </a:solidFill>
              <a:latin typeface="Arial"/>
              <a:cs typeface="Arial"/>
            </a:endParaRPr>
          </a:p>
          <a:p>
            <a:pPr defTabSz="685800">
              <a:defRPr/>
            </a:pPr>
            <a:endParaRPr lang="fr-FR" sz="1050" b="1">
              <a:solidFill>
                <a:prstClr val="black"/>
              </a:solidFill>
              <a:latin typeface="Arial"/>
              <a:cs typeface="Arial"/>
            </a:endParaRPr>
          </a:p>
          <a:p>
            <a:pPr defTabSz="685800">
              <a:defRPr/>
            </a:pPr>
            <a:endParaRPr lang="fr-FR" sz="1350">
              <a:solidFill>
                <a:prstClr val="black"/>
              </a:solidFill>
              <a:latin typeface="Calibri"/>
              <a:cs typeface="Arial"/>
            </a:endParaRPr>
          </a:p>
        </p:txBody>
      </p:sp>
      <p:sp>
        <p:nvSpPr>
          <p:cNvPr id="9" name="Rectangle à coins arrondis 10" hidden="0"/>
          <p:cNvSpPr/>
          <p:nvPr isPhoto="0" userDrawn="0"/>
        </p:nvSpPr>
        <p:spPr bwMode="auto">
          <a:xfrm>
            <a:off x="3419871" y="766284"/>
            <a:ext cx="1496004" cy="598444"/>
          </a:xfrm>
          <a:prstGeom prst="roundRect">
            <a:avLst>
              <a:gd name="adj" fmla="val 16667"/>
            </a:avLst>
          </a:prstGeom>
          <a:solidFill>
            <a:srgbClr val="F1C43A"/>
          </a:solidFill>
        </p:spPr>
        <p:style>
          <a:lnRef idx="1">
            <a:schemeClr val="accent4"/>
          </a:lnRef>
          <a:fillRef idx="3">
            <a:schemeClr val="accent4"/>
          </a:fillRef>
          <a:effectRef idx="2">
            <a:schemeClr val="accent4"/>
          </a:effectRef>
          <a:fontRef idx="minor">
            <a:schemeClr val="lt1"/>
          </a:fontRef>
        </p:style>
        <p:txBody>
          <a:bodyPr rtlCol="0" anchor="ctr"/>
          <a:lstStyle/>
          <a:p>
            <a:pPr algn="ctr" defTabSz="685800">
              <a:defRPr/>
            </a:pPr>
            <a:r>
              <a:rPr lang="fr-FR" sz="1200" b="1">
                <a:solidFill>
                  <a:prstClr val="white"/>
                </a:solidFill>
                <a:latin typeface="Arial"/>
                <a:cs typeface="Arial"/>
              </a:rPr>
              <a:t>Société</a:t>
            </a:r>
            <a:endParaRPr sz="1350">
              <a:solidFill>
                <a:prstClr val="white"/>
              </a:solidFill>
              <a:latin typeface="Calibri"/>
              <a:cs typeface="Arial"/>
            </a:endParaRPr>
          </a:p>
        </p:txBody>
      </p:sp>
      <p:grpSp>
        <p:nvGrpSpPr>
          <p:cNvPr id="10" name="Groupe 11" hidden="0"/>
          <p:cNvGrpSpPr/>
          <p:nvPr isPhoto="0" userDrawn="0"/>
        </p:nvGrpSpPr>
        <p:grpSpPr bwMode="auto">
          <a:xfrm>
            <a:off x="8282005" y="-265626"/>
            <a:ext cx="969927" cy="969927"/>
            <a:chOff x="6708427" y="2750776"/>
            <a:chExt cx="969927" cy="969927"/>
          </a:xfrm>
        </p:grpSpPr>
        <p:sp>
          <p:nvSpPr>
            <p:cNvPr id="11" name="Freeform 49" hidden="0"/>
            <p:cNvSpPr>
              <a:spLocks noEditPoints="1"/>
            </p:cNvSpPr>
            <p:nvPr isPhoto="0" userDrawn="0"/>
          </p:nvSpPr>
          <p:spPr bwMode="auto">
            <a:xfrm>
              <a:off x="6708427" y="2750776"/>
              <a:ext cx="969927" cy="969927"/>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4 h 201"/>
                <a:gd name="T12" fmla="*/ 5 w 201"/>
                <a:gd name="T13" fmla="*/ 100 h 201"/>
                <a:gd name="T14" fmla="*/ 100 w 201"/>
                <a:gd name="T15" fmla="*/ 196 h 201"/>
                <a:gd name="T16" fmla="*/ 196 w 201"/>
                <a:gd name="T17" fmla="*/ 100 h 201"/>
                <a:gd name="T18" fmla="*/ 100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0" y="201"/>
                  </a:moveTo>
                  <a:cubicBezTo>
                    <a:pt x="45" y="201"/>
                    <a:pt x="0" y="156"/>
                    <a:pt x="0" y="100"/>
                  </a:cubicBezTo>
                  <a:cubicBezTo>
                    <a:pt x="0" y="45"/>
                    <a:pt x="45" y="0"/>
                    <a:pt x="100" y="0"/>
                  </a:cubicBezTo>
                  <a:cubicBezTo>
                    <a:pt x="156" y="0"/>
                    <a:pt x="201" y="45"/>
                    <a:pt x="201" y="100"/>
                  </a:cubicBezTo>
                  <a:cubicBezTo>
                    <a:pt x="201" y="156"/>
                    <a:pt x="156" y="201"/>
                    <a:pt x="100" y="201"/>
                  </a:cubicBezTo>
                  <a:close/>
                  <a:moveTo>
                    <a:pt x="100" y="4"/>
                  </a:moveTo>
                  <a:cubicBezTo>
                    <a:pt x="48" y="4"/>
                    <a:pt x="5" y="47"/>
                    <a:pt x="5" y="100"/>
                  </a:cubicBezTo>
                  <a:cubicBezTo>
                    <a:pt x="5" y="153"/>
                    <a:pt x="48" y="196"/>
                    <a:pt x="100" y="196"/>
                  </a:cubicBezTo>
                  <a:cubicBezTo>
                    <a:pt x="153" y="196"/>
                    <a:pt x="196" y="153"/>
                    <a:pt x="196" y="100"/>
                  </a:cubicBezTo>
                  <a:cubicBezTo>
                    <a:pt x="196" y="47"/>
                    <a:pt x="153" y="4"/>
                    <a:pt x="100" y="4"/>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12" name="Freeform 50" hidden="0"/>
            <p:cNvSpPr/>
            <p:nvPr isPhoto="0" userDrawn="0"/>
          </p:nvSpPr>
          <p:spPr bwMode="auto">
            <a:xfrm>
              <a:off x="6945521" y="3049453"/>
              <a:ext cx="110849" cy="227856"/>
            </a:xfrm>
            <a:custGeom>
              <a:avLst/>
              <a:gdLst>
                <a:gd name="T0" fmla="*/ 15 w 23"/>
                <a:gd name="T1" fmla="*/ 47 h 47"/>
                <a:gd name="T2" fmla="*/ 8 w 23"/>
                <a:gd name="T3" fmla="*/ 47 h 47"/>
                <a:gd name="T4" fmla="*/ 7 w 23"/>
                <a:gd name="T5" fmla="*/ 39 h 47"/>
                <a:gd name="T6" fmla="*/ 6 w 23"/>
                <a:gd name="T7" fmla="*/ 27 h 47"/>
                <a:gd name="T8" fmla="*/ 5 w 23"/>
                <a:gd name="T9" fmla="*/ 26 h 47"/>
                <a:gd name="T10" fmla="*/ 1 w 23"/>
                <a:gd name="T11" fmla="*/ 24 h 47"/>
                <a:gd name="T12" fmla="*/ 0 w 23"/>
                <a:gd name="T13" fmla="*/ 23 h 47"/>
                <a:gd name="T14" fmla="*/ 0 w 23"/>
                <a:gd name="T15" fmla="*/ 8 h 47"/>
                <a:gd name="T16" fmla="*/ 3 w 23"/>
                <a:gd name="T17" fmla="*/ 4 h 47"/>
                <a:gd name="T18" fmla="*/ 11 w 23"/>
                <a:gd name="T19" fmla="*/ 1 h 47"/>
                <a:gd name="T20" fmla="*/ 12 w 23"/>
                <a:gd name="T21" fmla="*/ 1 h 47"/>
                <a:gd name="T22" fmla="*/ 20 w 23"/>
                <a:gd name="T23" fmla="*/ 4 h 47"/>
                <a:gd name="T24" fmla="*/ 23 w 23"/>
                <a:gd name="T25" fmla="*/ 8 h 47"/>
                <a:gd name="T26" fmla="*/ 23 w 23"/>
                <a:gd name="T27" fmla="*/ 23 h 47"/>
                <a:gd name="T28" fmla="*/ 22 w 23"/>
                <a:gd name="T29" fmla="*/ 24 h 47"/>
                <a:gd name="T30" fmla="*/ 18 w 23"/>
                <a:gd name="T31" fmla="*/ 26 h 47"/>
                <a:gd name="T32" fmla="*/ 17 w 23"/>
                <a:gd name="T33" fmla="*/ 27 h 47"/>
                <a:gd name="T34" fmla="*/ 16 w 23"/>
                <a:gd name="T35" fmla="*/ 36 h 47"/>
                <a:gd name="T36" fmla="*/ 15 w 23"/>
                <a:gd name="T3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7" fill="norm" stroke="1" extrusionOk="0">
                  <a:moveTo>
                    <a:pt x="15" y="47"/>
                  </a:moveTo>
                  <a:cubicBezTo>
                    <a:pt x="13" y="47"/>
                    <a:pt x="10" y="47"/>
                    <a:pt x="8" y="47"/>
                  </a:cubicBezTo>
                  <a:cubicBezTo>
                    <a:pt x="8" y="44"/>
                    <a:pt x="7" y="41"/>
                    <a:pt x="7" y="39"/>
                  </a:cubicBezTo>
                  <a:cubicBezTo>
                    <a:pt x="7" y="35"/>
                    <a:pt x="7" y="31"/>
                    <a:pt x="6" y="27"/>
                  </a:cubicBezTo>
                  <a:cubicBezTo>
                    <a:pt x="6" y="26"/>
                    <a:pt x="6" y="26"/>
                    <a:pt x="5" y="26"/>
                  </a:cubicBezTo>
                  <a:cubicBezTo>
                    <a:pt x="4" y="25"/>
                    <a:pt x="2" y="25"/>
                    <a:pt x="1" y="24"/>
                  </a:cubicBezTo>
                  <a:cubicBezTo>
                    <a:pt x="1" y="24"/>
                    <a:pt x="0" y="24"/>
                    <a:pt x="0" y="23"/>
                  </a:cubicBezTo>
                  <a:cubicBezTo>
                    <a:pt x="0" y="18"/>
                    <a:pt x="0" y="13"/>
                    <a:pt x="0" y="8"/>
                  </a:cubicBezTo>
                  <a:cubicBezTo>
                    <a:pt x="0" y="6"/>
                    <a:pt x="1" y="5"/>
                    <a:pt x="3" y="4"/>
                  </a:cubicBezTo>
                  <a:cubicBezTo>
                    <a:pt x="6" y="3"/>
                    <a:pt x="8" y="2"/>
                    <a:pt x="11" y="1"/>
                  </a:cubicBezTo>
                  <a:cubicBezTo>
                    <a:pt x="11" y="1"/>
                    <a:pt x="12" y="0"/>
                    <a:pt x="12" y="1"/>
                  </a:cubicBezTo>
                  <a:cubicBezTo>
                    <a:pt x="15" y="2"/>
                    <a:pt x="18" y="3"/>
                    <a:pt x="20" y="4"/>
                  </a:cubicBezTo>
                  <a:cubicBezTo>
                    <a:pt x="22" y="5"/>
                    <a:pt x="23" y="6"/>
                    <a:pt x="23" y="8"/>
                  </a:cubicBezTo>
                  <a:cubicBezTo>
                    <a:pt x="23" y="13"/>
                    <a:pt x="23" y="18"/>
                    <a:pt x="23" y="23"/>
                  </a:cubicBezTo>
                  <a:cubicBezTo>
                    <a:pt x="23" y="24"/>
                    <a:pt x="23" y="24"/>
                    <a:pt x="22" y="24"/>
                  </a:cubicBezTo>
                  <a:cubicBezTo>
                    <a:pt x="21" y="25"/>
                    <a:pt x="20" y="25"/>
                    <a:pt x="18" y="26"/>
                  </a:cubicBezTo>
                  <a:cubicBezTo>
                    <a:pt x="18" y="26"/>
                    <a:pt x="17" y="26"/>
                    <a:pt x="17" y="27"/>
                  </a:cubicBezTo>
                  <a:cubicBezTo>
                    <a:pt x="17" y="30"/>
                    <a:pt x="17" y="33"/>
                    <a:pt x="16" y="36"/>
                  </a:cubicBezTo>
                  <a:cubicBezTo>
                    <a:pt x="16" y="39"/>
                    <a:pt x="16" y="43"/>
                    <a:pt x="15" y="4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13" name="Freeform 51" hidden="0"/>
            <p:cNvSpPr/>
            <p:nvPr isPhoto="0" userDrawn="0"/>
          </p:nvSpPr>
          <p:spPr bwMode="auto">
            <a:xfrm>
              <a:off x="7136427" y="3049453"/>
              <a:ext cx="110849" cy="227856"/>
            </a:xfrm>
            <a:custGeom>
              <a:avLst/>
              <a:gdLst>
                <a:gd name="T0" fmla="*/ 23 w 23"/>
                <a:gd name="T1" fmla="*/ 24 h 47"/>
                <a:gd name="T2" fmla="*/ 18 w 23"/>
                <a:gd name="T3" fmla="*/ 26 h 47"/>
                <a:gd name="T4" fmla="*/ 17 w 23"/>
                <a:gd name="T5" fmla="*/ 27 h 47"/>
                <a:gd name="T6" fmla="*/ 16 w 23"/>
                <a:gd name="T7" fmla="*/ 38 h 47"/>
                <a:gd name="T8" fmla="*/ 15 w 23"/>
                <a:gd name="T9" fmla="*/ 47 h 47"/>
                <a:gd name="T10" fmla="*/ 8 w 23"/>
                <a:gd name="T11" fmla="*/ 47 h 47"/>
                <a:gd name="T12" fmla="*/ 7 w 23"/>
                <a:gd name="T13" fmla="*/ 39 h 47"/>
                <a:gd name="T14" fmla="*/ 6 w 23"/>
                <a:gd name="T15" fmla="*/ 27 h 47"/>
                <a:gd name="T16" fmla="*/ 5 w 23"/>
                <a:gd name="T17" fmla="*/ 26 h 47"/>
                <a:gd name="T18" fmla="*/ 1 w 23"/>
                <a:gd name="T19" fmla="*/ 24 h 47"/>
                <a:gd name="T20" fmla="*/ 0 w 23"/>
                <a:gd name="T21" fmla="*/ 23 h 47"/>
                <a:gd name="T22" fmla="*/ 0 w 23"/>
                <a:gd name="T23" fmla="*/ 8 h 47"/>
                <a:gd name="T24" fmla="*/ 2 w 23"/>
                <a:gd name="T25" fmla="*/ 4 h 47"/>
                <a:gd name="T26" fmla="*/ 11 w 23"/>
                <a:gd name="T27" fmla="*/ 1 h 47"/>
                <a:gd name="T28" fmla="*/ 12 w 23"/>
                <a:gd name="T29" fmla="*/ 1 h 47"/>
                <a:gd name="T30" fmla="*/ 20 w 23"/>
                <a:gd name="T31" fmla="*/ 4 h 47"/>
                <a:gd name="T32" fmla="*/ 23 w 23"/>
                <a:gd name="T33" fmla="*/ 8 h 47"/>
                <a:gd name="T34" fmla="*/ 23 w 23"/>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7" fill="norm" stroke="1" extrusionOk="0">
                  <a:moveTo>
                    <a:pt x="23" y="24"/>
                  </a:moveTo>
                  <a:cubicBezTo>
                    <a:pt x="21" y="25"/>
                    <a:pt x="20" y="25"/>
                    <a:pt x="18" y="26"/>
                  </a:cubicBezTo>
                  <a:cubicBezTo>
                    <a:pt x="17" y="26"/>
                    <a:pt x="17" y="26"/>
                    <a:pt x="17" y="27"/>
                  </a:cubicBezTo>
                  <a:cubicBezTo>
                    <a:pt x="17" y="31"/>
                    <a:pt x="16" y="35"/>
                    <a:pt x="16" y="38"/>
                  </a:cubicBezTo>
                  <a:cubicBezTo>
                    <a:pt x="16" y="41"/>
                    <a:pt x="15" y="44"/>
                    <a:pt x="15" y="47"/>
                  </a:cubicBezTo>
                  <a:cubicBezTo>
                    <a:pt x="13" y="47"/>
                    <a:pt x="10" y="47"/>
                    <a:pt x="8" y="47"/>
                  </a:cubicBezTo>
                  <a:cubicBezTo>
                    <a:pt x="7" y="44"/>
                    <a:pt x="7" y="41"/>
                    <a:pt x="7" y="39"/>
                  </a:cubicBezTo>
                  <a:cubicBezTo>
                    <a:pt x="7" y="35"/>
                    <a:pt x="6" y="31"/>
                    <a:pt x="6" y="27"/>
                  </a:cubicBezTo>
                  <a:cubicBezTo>
                    <a:pt x="6" y="26"/>
                    <a:pt x="6" y="26"/>
                    <a:pt x="5" y="26"/>
                  </a:cubicBezTo>
                  <a:cubicBezTo>
                    <a:pt x="3" y="25"/>
                    <a:pt x="2" y="25"/>
                    <a:pt x="1" y="24"/>
                  </a:cubicBezTo>
                  <a:cubicBezTo>
                    <a:pt x="0" y="24"/>
                    <a:pt x="0" y="24"/>
                    <a:pt x="0" y="23"/>
                  </a:cubicBezTo>
                  <a:cubicBezTo>
                    <a:pt x="0" y="18"/>
                    <a:pt x="0" y="13"/>
                    <a:pt x="0" y="8"/>
                  </a:cubicBezTo>
                  <a:cubicBezTo>
                    <a:pt x="0" y="6"/>
                    <a:pt x="1" y="5"/>
                    <a:pt x="2" y="4"/>
                  </a:cubicBezTo>
                  <a:cubicBezTo>
                    <a:pt x="5" y="3"/>
                    <a:pt x="8" y="2"/>
                    <a:pt x="11" y="1"/>
                  </a:cubicBezTo>
                  <a:cubicBezTo>
                    <a:pt x="11" y="0"/>
                    <a:pt x="12" y="0"/>
                    <a:pt x="12" y="1"/>
                  </a:cubicBezTo>
                  <a:cubicBezTo>
                    <a:pt x="15" y="2"/>
                    <a:pt x="18" y="3"/>
                    <a:pt x="20" y="4"/>
                  </a:cubicBezTo>
                  <a:cubicBezTo>
                    <a:pt x="22" y="5"/>
                    <a:pt x="23" y="6"/>
                    <a:pt x="23" y="8"/>
                  </a:cubicBezTo>
                  <a:cubicBezTo>
                    <a:pt x="23" y="13"/>
                    <a:pt x="23" y="19"/>
                    <a:pt x="23" y="24"/>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52" hidden="0"/>
            <p:cNvSpPr/>
            <p:nvPr isPhoto="0" userDrawn="0"/>
          </p:nvSpPr>
          <p:spPr bwMode="auto">
            <a:xfrm>
              <a:off x="7330411" y="3049453"/>
              <a:ext cx="104690" cy="227856"/>
            </a:xfrm>
            <a:custGeom>
              <a:avLst/>
              <a:gdLst>
                <a:gd name="T0" fmla="*/ 15 w 22"/>
                <a:gd name="T1" fmla="*/ 47 h 47"/>
                <a:gd name="T2" fmla="*/ 7 w 22"/>
                <a:gd name="T3" fmla="*/ 47 h 47"/>
                <a:gd name="T4" fmla="*/ 7 w 22"/>
                <a:gd name="T5" fmla="*/ 39 h 47"/>
                <a:gd name="T6" fmla="*/ 6 w 22"/>
                <a:gd name="T7" fmla="*/ 27 h 47"/>
                <a:gd name="T8" fmla="*/ 4 w 22"/>
                <a:gd name="T9" fmla="*/ 26 h 47"/>
                <a:gd name="T10" fmla="*/ 1 w 22"/>
                <a:gd name="T11" fmla="*/ 24 h 47"/>
                <a:gd name="T12" fmla="*/ 0 w 22"/>
                <a:gd name="T13" fmla="*/ 23 h 47"/>
                <a:gd name="T14" fmla="*/ 0 w 22"/>
                <a:gd name="T15" fmla="*/ 8 h 47"/>
                <a:gd name="T16" fmla="*/ 2 w 22"/>
                <a:gd name="T17" fmla="*/ 4 h 47"/>
                <a:gd name="T18" fmla="*/ 11 w 22"/>
                <a:gd name="T19" fmla="*/ 1 h 47"/>
                <a:gd name="T20" fmla="*/ 12 w 22"/>
                <a:gd name="T21" fmla="*/ 1 h 47"/>
                <a:gd name="T22" fmla="*/ 20 w 22"/>
                <a:gd name="T23" fmla="*/ 4 h 47"/>
                <a:gd name="T24" fmla="*/ 22 w 22"/>
                <a:gd name="T25" fmla="*/ 8 h 47"/>
                <a:gd name="T26" fmla="*/ 22 w 22"/>
                <a:gd name="T27" fmla="*/ 23 h 47"/>
                <a:gd name="T28" fmla="*/ 21 w 22"/>
                <a:gd name="T29" fmla="*/ 24 h 47"/>
                <a:gd name="T30" fmla="*/ 18 w 22"/>
                <a:gd name="T31" fmla="*/ 26 h 47"/>
                <a:gd name="T32" fmla="*/ 17 w 22"/>
                <a:gd name="T33" fmla="*/ 27 h 47"/>
                <a:gd name="T34" fmla="*/ 16 w 22"/>
                <a:gd name="T35" fmla="*/ 36 h 47"/>
                <a:gd name="T36" fmla="*/ 15 w 22"/>
                <a:gd name="T3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47" fill="norm" stroke="1" extrusionOk="0">
                  <a:moveTo>
                    <a:pt x="15" y="47"/>
                  </a:moveTo>
                  <a:cubicBezTo>
                    <a:pt x="12" y="47"/>
                    <a:pt x="10" y="47"/>
                    <a:pt x="7" y="47"/>
                  </a:cubicBezTo>
                  <a:cubicBezTo>
                    <a:pt x="7" y="44"/>
                    <a:pt x="7" y="41"/>
                    <a:pt x="7" y="39"/>
                  </a:cubicBezTo>
                  <a:cubicBezTo>
                    <a:pt x="6" y="35"/>
                    <a:pt x="6" y="31"/>
                    <a:pt x="6" y="27"/>
                  </a:cubicBezTo>
                  <a:cubicBezTo>
                    <a:pt x="6" y="26"/>
                    <a:pt x="5" y="26"/>
                    <a:pt x="4" y="26"/>
                  </a:cubicBezTo>
                  <a:cubicBezTo>
                    <a:pt x="3" y="25"/>
                    <a:pt x="2" y="25"/>
                    <a:pt x="1" y="24"/>
                  </a:cubicBezTo>
                  <a:cubicBezTo>
                    <a:pt x="0" y="24"/>
                    <a:pt x="0" y="24"/>
                    <a:pt x="0" y="23"/>
                  </a:cubicBezTo>
                  <a:cubicBezTo>
                    <a:pt x="0" y="18"/>
                    <a:pt x="0" y="13"/>
                    <a:pt x="0" y="8"/>
                  </a:cubicBezTo>
                  <a:cubicBezTo>
                    <a:pt x="0" y="6"/>
                    <a:pt x="1" y="5"/>
                    <a:pt x="2" y="4"/>
                  </a:cubicBezTo>
                  <a:cubicBezTo>
                    <a:pt x="5" y="3"/>
                    <a:pt x="8" y="2"/>
                    <a:pt x="11" y="1"/>
                  </a:cubicBezTo>
                  <a:cubicBezTo>
                    <a:pt x="11" y="1"/>
                    <a:pt x="11" y="0"/>
                    <a:pt x="12" y="1"/>
                  </a:cubicBezTo>
                  <a:cubicBezTo>
                    <a:pt x="14" y="2"/>
                    <a:pt x="17" y="3"/>
                    <a:pt x="20" y="4"/>
                  </a:cubicBezTo>
                  <a:cubicBezTo>
                    <a:pt x="22" y="5"/>
                    <a:pt x="22" y="6"/>
                    <a:pt x="22" y="8"/>
                  </a:cubicBezTo>
                  <a:cubicBezTo>
                    <a:pt x="22" y="13"/>
                    <a:pt x="22" y="18"/>
                    <a:pt x="22" y="23"/>
                  </a:cubicBezTo>
                  <a:cubicBezTo>
                    <a:pt x="22" y="24"/>
                    <a:pt x="22" y="24"/>
                    <a:pt x="21" y="24"/>
                  </a:cubicBezTo>
                  <a:cubicBezTo>
                    <a:pt x="20" y="25"/>
                    <a:pt x="19" y="25"/>
                    <a:pt x="18" y="26"/>
                  </a:cubicBezTo>
                  <a:cubicBezTo>
                    <a:pt x="17" y="26"/>
                    <a:pt x="17" y="26"/>
                    <a:pt x="17" y="27"/>
                  </a:cubicBezTo>
                  <a:cubicBezTo>
                    <a:pt x="16" y="30"/>
                    <a:pt x="16" y="33"/>
                    <a:pt x="16" y="36"/>
                  </a:cubicBezTo>
                  <a:cubicBezTo>
                    <a:pt x="15" y="39"/>
                    <a:pt x="15" y="43"/>
                    <a:pt x="15" y="4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15" name="Freeform 53" hidden="0"/>
            <p:cNvSpPr/>
            <p:nvPr isPhoto="0" userDrawn="0"/>
          </p:nvSpPr>
          <p:spPr bwMode="auto">
            <a:xfrm>
              <a:off x="7037895" y="3292703"/>
              <a:ext cx="110849" cy="221697"/>
            </a:xfrm>
            <a:custGeom>
              <a:avLst/>
              <a:gdLst>
                <a:gd name="T0" fmla="*/ 8 w 23"/>
                <a:gd name="T1" fmla="*/ 46 h 46"/>
                <a:gd name="T2" fmla="*/ 6 w 23"/>
                <a:gd name="T3" fmla="*/ 30 h 46"/>
                <a:gd name="T4" fmla="*/ 6 w 23"/>
                <a:gd name="T5" fmla="*/ 28 h 46"/>
                <a:gd name="T6" fmla="*/ 3 w 23"/>
                <a:gd name="T7" fmla="*/ 24 h 46"/>
                <a:gd name="T8" fmla="*/ 0 w 23"/>
                <a:gd name="T9" fmla="*/ 20 h 46"/>
                <a:gd name="T10" fmla="*/ 0 w 23"/>
                <a:gd name="T11" fmla="*/ 8 h 46"/>
                <a:gd name="T12" fmla="*/ 3 w 23"/>
                <a:gd name="T13" fmla="*/ 3 h 46"/>
                <a:gd name="T14" fmla="*/ 11 w 23"/>
                <a:gd name="T15" fmla="*/ 0 h 46"/>
                <a:gd name="T16" fmla="*/ 12 w 23"/>
                <a:gd name="T17" fmla="*/ 0 h 46"/>
                <a:gd name="T18" fmla="*/ 20 w 23"/>
                <a:gd name="T19" fmla="*/ 3 h 46"/>
                <a:gd name="T20" fmla="*/ 23 w 23"/>
                <a:gd name="T21" fmla="*/ 7 h 46"/>
                <a:gd name="T22" fmla="*/ 23 w 23"/>
                <a:gd name="T23" fmla="*/ 23 h 46"/>
                <a:gd name="T24" fmla="*/ 18 w 23"/>
                <a:gd name="T25" fmla="*/ 25 h 46"/>
                <a:gd name="T26" fmla="*/ 17 w 23"/>
                <a:gd name="T27" fmla="*/ 26 h 46"/>
                <a:gd name="T28" fmla="*/ 16 w 23"/>
                <a:gd name="T29" fmla="*/ 38 h 46"/>
                <a:gd name="T30" fmla="*/ 15 w 23"/>
                <a:gd name="T31" fmla="*/ 46 h 46"/>
                <a:gd name="T32" fmla="*/ 8 w 23"/>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6" fill="norm" stroke="1" extrusionOk="0">
                  <a:moveTo>
                    <a:pt x="8" y="46"/>
                  </a:moveTo>
                  <a:cubicBezTo>
                    <a:pt x="7" y="41"/>
                    <a:pt x="7" y="35"/>
                    <a:pt x="6" y="30"/>
                  </a:cubicBezTo>
                  <a:cubicBezTo>
                    <a:pt x="6" y="29"/>
                    <a:pt x="6" y="29"/>
                    <a:pt x="6" y="28"/>
                  </a:cubicBezTo>
                  <a:cubicBezTo>
                    <a:pt x="7" y="26"/>
                    <a:pt x="5" y="25"/>
                    <a:pt x="3" y="24"/>
                  </a:cubicBezTo>
                  <a:cubicBezTo>
                    <a:pt x="0" y="23"/>
                    <a:pt x="0" y="23"/>
                    <a:pt x="0" y="20"/>
                  </a:cubicBezTo>
                  <a:cubicBezTo>
                    <a:pt x="0" y="16"/>
                    <a:pt x="0" y="12"/>
                    <a:pt x="0" y="8"/>
                  </a:cubicBezTo>
                  <a:cubicBezTo>
                    <a:pt x="0" y="5"/>
                    <a:pt x="1" y="4"/>
                    <a:pt x="3" y="3"/>
                  </a:cubicBezTo>
                  <a:cubicBezTo>
                    <a:pt x="6" y="2"/>
                    <a:pt x="8" y="1"/>
                    <a:pt x="11" y="0"/>
                  </a:cubicBezTo>
                  <a:cubicBezTo>
                    <a:pt x="12" y="0"/>
                    <a:pt x="12" y="0"/>
                    <a:pt x="12" y="0"/>
                  </a:cubicBezTo>
                  <a:cubicBezTo>
                    <a:pt x="15" y="1"/>
                    <a:pt x="18" y="2"/>
                    <a:pt x="20" y="3"/>
                  </a:cubicBezTo>
                  <a:cubicBezTo>
                    <a:pt x="22" y="4"/>
                    <a:pt x="23" y="5"/>
                    <a:pt x="23" y="7"/>
                  </a:cubicBezTo>
                  <a:cubicBezTo>
                    <a:pt x="23" y="13"/>
                    <a:pt x="23" y="18"/>
                    <a:pt x="23" y="23"/>
                  </a:cubicBezTo>
                  <a:cubicBezTo>
                    <a:pt x="21" y="24"/>
                    <a:pt x="20" y="24"/>
                    <a:pt x="18" y="25"/>
                  </a:cubicBezTo>
                  <a:cubicBezTo>
                    <a:pt x="17" y="25"/>
                    <a:pt x="17" y="26"/>
                    <a:pt x="17" y="26"/>
                  </a:cubicBezTo>
                  <a:cubicBezTo>
                    <a:pt x="17" y="30"/>
                    <a:pt x="16" y="34"/>
                    <a:pt x="16" y="38"/>
                  </a:cubicBezTo>
                  <a:cubicBezTo>
                    <a:pt x="16" y="40"/>
                    <a:pt x="16" y="43"/>
                    <a:pt x="15" y="46"/>
                  </a:cubicBezTo>
                  <a:cubicBezTo>
                    <a:pt x="13" y="46"/>
                    <a:pt x="10" y="46"/>
                    <a:pt x="8" y="4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54" hidden="0"/>
            <p:cNvSpPr/>
            <p:nvPr isPhoto="0" userDrawn="0"/>
          </p:nvSpPr>
          <p:spPr bwMode="auto">
            <a:xfrm>
              <a:off x="7238038" y="3292703"/>
              <a:ext cx="110849" cy="221697"/>
            </a:xfrm>
            <a:custGeom>
              <a:avLst/>
              <a:gdLst>
                <a:gd name="T0" fmla="*/ 22 w 23"/>
                <a:gd name="T1" fmla="*/ 23 h 46"/>
                <a:gd name="T2" fmla="*/ 18 w 23"/>
                <a:gd name="T3" fmla="*/ 25 h 46"/>
                <a:gd name="T4" fmla="*/ 17 w 23"/>
                <a:gd name="T5" fmla="*/ 26 h 46"/>
                <a:gd name="T6" fmla="*/ 16 w 23"/>
                <a:gd name="T7" fmla="*/ 38 h 46"/>
                <a:gd name="T8" fmla="*/ 15 w 23"/>
                <a:gd name="T9" fmla="*/ 46 h 46"/>
                <a:gd name="T10" fmla="*/ 8 w 23"/>
                <a:gd name="T11" fmla="*/ 46 h 46"/>
                <a:gd name="T12" fmla="*/ 7 w 23"/>
                <a:gd name="T13" fmla="*/ 38 h 46"/>
                <a:gd name="T14" fmla="*/ 6 w 23"/>
                <a:gd name="T15" fmla="*/ 26 h 46"/>
                <a:gd name="T16" fmla="*/ 4 w 23"/>
                <a:gd name="T17" fmla="*/ 25 h 46"/>
                <a:gd name="T18" fmla="*/ 1 w 23"/>
                <a:gd name="T19" fmla="*/ 24 h 46"/>
                <a:gd name="T20" fmla="*/ 0 w 23"/>
                <a:gd name="T21" fmla="*/ 22 h 46"/>
                <a:gd name="T22" fmla="*/ 0 w 23"/>
                <a:gd name="T23" fmla="*/ 7 h 46"/>
                <a:gd name="T24" fmla="*/ 2 w 23"/>
                <a:gd name="T25" fmla="*/ 3 h 46"/>
                <a:gd name="T26" fmla="*/ 11 w 23"/>
                <a:gd name="T27" fmla="*/ 0 h 46"/>
                <a:gd name="T28" fmla="*/ 12 w 23"/>
                <a:gd name="T29" fmla="*/ 0 h 46"/>
                <a:gd name="T30" fmla="*/ 20 w 23"/>
                <a:gd name="T31" fmla="*/ 4 h 46"/>
                <a:gd name="T32" fmla="*/ 22 w 23"/>
                <a:gd name="T33" fmla="*/ 7 h 46"/>
                <a:gd name="T34" fmla="*/ 22 w 23"/>
                <a:gd name="T3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6" fill="norm" stroke="1" extrusionOk="0">
                  <a:moveTo>
                    <a:pt x="22" y="23"/>
                  </a:moveTo>
                  <a:cubicBezTo>
                    <a:pt x="21" y="24"/>
                    <a:pt x="19" y="24"/>
                    <a:pt x="18" y="25"/>
                  </a:cubicBezTo>
                  <a:cubicBezTo>
                    <a:pt x="17" y="25"/>
                    <a:pt x="17" y="26"/>
                    <a:pt x="17" y="26"/>
                  </a:cubicBezTo>
                  <a:cubicBezTo>
                    <a:pt x="16" y="30"/>
                    <a:pt x="16" y="34"/>
                    <a:pt x="16" y="38"/>
                  </a:cubicBezTo>
                  <a:cubicBezTo>
                    <a:pt x="15" y="40"/>
                    <a:pt x="15" y="43"/>
                    <a:pt x="15" y="46"/>
                  </a:cubicBezTo>
                  <a:cubicBezTo>
                    <a:pt x="12" y="46"/>
                    <a:pt x="10" y="46"/>
                    <a:pt x="8" y="46"/>
                  </a:cubicBezTo>
                  <a:cubicBezTo>
                    <a:pt x="7" y="43"/>
                    <a:pt x="7" y="41"/>
                    <a:pt x="7" y="38"/>
                  </a:cubicBezTo>
                  <a:cubicBezTo>
                    <a:pt x="6" y="34"/>
                    <a:pt x="6" y="30"/>
                    <a:pt x="6" y="26"/>
                  </a:cubicBezTo>
                  <a:cubicBezTo>
                    <a:pt x="6" y="25"/>
                    <a:pt x="5" y="25"/>
                    <a:pt x="4" y="25"/>
                  </a:cubicBezTo>
                  <a:cubicBezTo>
                    <a:pt x="3" y="24"/>
                    <a:pt x="2" y="24"/>
                    <a:pt x="1" y="24"/>
                  </a:cubicBezTo>
                  <a:cubicBezTo>
                    <a:pt x="0" y="23"/>
                    <a:pt x="0" y="23"/>
                    <a:pt x="0" y="22"/>
                  </a:cubicBezTo>
                  <a:cubicBezTo>
                    <a:pt x="0" y="17"/>
                    <a:pt x="0" y="12"/>
                    <a:pt x="0" y="7"/>
                  </a:cubicBezTo>
                  <a:cubicBezTo>
                    <a:pt x="0" y="5"/>
                    <a:pt x="1" y="4"/>
                    <a:pt x="2" y="3"/>
                  </a:cubicBezTo>
                  <a:cubicBezTo>
                    <a:pt x="5" y="2"/>
                    <a:pt x="8" y="1"/>
                    <a:pt x="11" y="0"/>
                  </a:cubicBezTo>
                  <a:cubicBezTo>
                    <a:pt x="11" y="0"/>
                    <a:pt x="11" y="0"/>
                    <a:pt x="12" y="0"/>
                  </a:cubicBezTo>
                  <a:cubicBezTo>
                    <a:pt x="15" y="1"/>
                    <a:pt x="17" y="2"/>
                    <a:pt x="20" y="4"/>
                  </a:cubicBezTo>
                  <a:cubicBezTo>
                    <a:pt x="22" y="4"/>
                    <a:pt x="22" y="5"/>
                    <a:pt x="22" y="7"/>
                  </a:cubicBezTo>
                  <a:cubicBezTo>
                    <a:pt x="23" y="12"/>
                    <a:pt x="22" y="18"/>
                    <a:pt x="22" y="23"/>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17" name="Freeform 55" hidden="0"/>
            <p:cNvSpPr/>
            <p:nvPr isPhoto="0" userDrawn="0"/>
          </p:nvSpPr>
          <p:spPr bwMode="auto">
            <a:xfrm>
              <a:off x="6963996" y="2981712"/>
              <a:ext cx="61583" cy="67741"/>
            </a:xfrm>
            <a:custGeom>
              <a:avLst/>
              <a:gdLst>
                <a:gd name="T0" fmla="*/ 13 w 13"/>
                <a:gd name="T1" fmla="*/ 7 h 14"/>
                <a:gd name="T2" fmla="*/ 8 w 13"/>
                <a:gd name="T3" fmla="*/ 14 h 14"/>
                <a:gd name="T4" fmla="*/ 7 w 13"/>
                <a:gd name="T5" fmla="*/ 14 h 14"/>
                <a:gd name="T6" fmla="*/ 3 w 13"/>
                <a:gd name="T7" fmla="*/ 3 h 14"/>
                <a:gd name="T8" fmla="*/ 9 w 13"/>
                <a:gd name="T9" fmla="*/ 1 h 14"/>
                <a:gd name="T10" fmla="*/ 13 w 13"/>
                <a:gd name="T11" fmla="*/ 6 h 14"/>
                <a:gd name="T12" fmla="*/ 13 w 13"/>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3" h="14" fill="norm" stroke="1" extrusionOk="0">
                  <a:moveTo>
                    <a:pt x="13" y="7"/>
                  </a:moveTo>
                  <a:cubicBezTo>
                    <a:pt x="13" y="11"/>
                    <a:pt x="12" y="13"/>
                    <a:pt x="8" y="14"/>
                  </a:cubicBezTo>
                  <a:cubicBezTo>
                    <a:pt x="8" y="14"/>
                    <a:pt x="8" y="14"/>
                    <a:pt x="7" y="14"/>
                  </a:cubicBezTo>
                  <a:cubicBezTo>
                    <a:pt x="3" y="13"/>
                    <a:pt x="0" y="7"/>
                    <a:pt x="3" y="3"/>
                  </a:cubicBezTo>
                  <a:cubicBezTo>
                    <a:pt x="5" y="1"/>
                    <a:pt x="7" y="0"/>
                    <a:pt x="9" y="1"/>
                  </a:cubicBezTo>
                  <a:cubicBezTo>
                    <a:pt x="12" y="2"/>
                    <a:pt x="13" y="4"/>
                    <a:pt x="13" y="6"/>
                  </a:cubicBezTo>
                  <a:cubicBezTo>
                    <a:pt x="13" y="7"/>
                    <a:pt x="13" y="7"/>
                    <a:pt x="13" y="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18" name="Freeform 56" hidden="0"/>
            <p:cNvSpPr/>
            <p:nvPr isPhoto="0" userDrawn="0"/>
          </p:nvSpPr>
          <p:spPr bwMode="auto">
            <a:xfrm>
              <a:off x="7157980" y="2981712"/>
              <a:ext cx="61583" cy="67741"/>
            </a:xfrm>
            <a:custGeom>
              <a:avLst/>
              <a:gdLst>
                <a:gd name="T0" fmla="*/ 13 w 13"/>
                <a:gd name="T1" fmla="*/ 7 h 14"/>
                <a:gd name="T2" fmla="*/ 8 w 13"/>
                <a:gd name="T3" fmla="*/ 14 h 14"/>
                <a:gd name="T4" fmla="*/ 7 w 13"/>
                <a:gd name="T5" fmla="*/ 14 h 14"/>
                <a:gd name="T6" fmla="*/ 3 w 13"/>
                <a:gd name="T7" fmla="*/ 3 h 14"/>
                <a:gd name="T8" fmla="*/ 9 w 13"/>
                <a:gd name="T9" fmla="*/ 1 h 14"/>
                <a:gd name="T10" fmla="*/ 13 w 13"/>
                <a:gd name="T11" fmla="*/ 6 h 14"/>
                <a:gd name="T12" fmla="*/ 13 w 13"/>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3" h="14" fill="norm" stroke="1" extrusionOk="0">
                  <a:moveTo>
                    <a:pt x="13" y="7"/>
                  </a:moveTo>
                  <a:cubicBezTo>
                    <a:pt x="13" y="11"/>
                    <a:pt x="11" y="13"/>
                    <a:pt x="8" y="14"/>
                  </a:cubicBezTo>
                  <a:cubicBezTo>
                    <a:pt x="7" y="14"/>
                    <a:pt x="7" y="14"/>
                    <a:pt x="7" y="14"/>
                  </a:cubicBezTo>
                  <a:cubicBezTo>
                    <a:pt x="2" y="13"/>
                    <a:pt x="0" y="7"/>
                    <a:pt x="3" y="3"/>
                  </a:cubicBezTo>
                  <a:cubicBezTo>
                    <a:pt x="5" y="1"/>
                    <a:pt x="7" y="0"/>
                    <a:pt x="9" y="1"/>
                  </a:cubicBezTo>
                  <a:cubicBezTo>
                    <a:pt x="11" y="2"/>
                    <a:pt x="13" y="4"/>
                    <a:pt x="13" y="6"/>
                  </a:cubicBezTo>
                  <a:cubicBezTo>
                    <a:pt x="13" y="7"/>
                    <a:pt x="13" y="7"/>
                    <a:pt x="13" y="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19" name="Freeform 57" hidden="0"/>
            <p:cNvSpPr/>
            <p:nvPr isPhoto="0" userDrawn="0"/>
          </p:nvSpPr>
          <p:spPr bwMode="auto">
            <a:xfrm>
              <a:off x="7358125" y="2987870"/>
              <a:ext cx="55424" cy="61583"/>
            </a:xfrm>
            <a:custGeom>
              <a:avLst/>
              <a:gdLst>
                <a:gd name="T0" fmla="*/ 11 w 11"/>
                <a:gd name="T1" fmla="*/ 6 h 13"/>
                <a:gd name="T2" fmla="*/ 5 w 11"/>
                <a:gd name="T3" fmla="*/ 13 h 13"/>
                <a:gd name="T4" fmla="*/ 5 w 11"/>
                <a:gd name="T5" fmla="*/ 13 h 13"/>
                <a:gd name="T6" fmla="*/ 0 w 11"/>
                <a:gd name="T7" fmla="*/ 8 h 13"/>
                <a:gd name="T8" fmla="*/ 0 w 11"/>
                <a:gd name="T9" fmla="*/ 4 h 13"/>
                <a:gd name="T10" fmla="*/ 6 w 11"/>
                <a:gd name="T11" fmla="*/ 0 h 13"/>
                <a:gd name="T12" fmla="*/ 11 w 11"/>
                <a:gd name="T13" fmla="*/ 5 h 13"/>
                <a:gd name="T14" fmla="*/ 11 w 1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fill="norm" stroke="1" extrusionOk="0">
                  <a:moveTo>
                    <a:pt x="11" y="6"/>
                  </a:moveTo>
                  <a:cubicBezTo>
                    <a:pt x="11" y="10"/>
                    <a:pt x="9" y="12"/>
                    <a:pt x="5" y="13"/>
                  </a:cubicBezTo>
                  <a:cubicBezTo>
                    <a:pt x="5" y="13"/>
                    <a:pt x="5" y="13"/>
                    <a:pt x="5" y="13"/>
                  </a:cubicBezTo>
                  <a:cubicBezTo>
                    <a:pt x="3" y="13"/>
                    <a:pt x="0" y="11"/>
                    <a:pt x="0" y="8"/>
                  </a:cubicBezTo>
                  <a:cubicBezTo>
                    <a:pt x="0" y="7"/>
                    <a:pt x="0" y="5"/>
                    <a:pt x="0" y="4"/>
                  </a:cubicBezTo>
                  <a:cubicBezTo>
                    <a:pt x="1" y="1"/>
                    <a:pt x="3" y="0"/>
                    <a:pt x="6" y="0"/>
                  </a:cubicBezTo>
                  <a:cubicBezTo>
                    <a:pt x="9" y="0"/>
                    <a:pt x="11" y="2"/>
                    <a:pt x="11" y="5"/>
                  </a:cubicBezTo>
                  <a:cubicBezTo>
                    <a:pt x="11" y="6"/>
                    <a:pt x="11" y="6"/>
                    <a:pt x="11" y="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20" name="Freeform 58" hidden="0"/>
            <p:cNvSpPr/>
            <p:nvPr isPhoto="0" userDrawn="0"/>
          </p:nvSpPr>
          <p:spPr bwMode="auto">
            <a:xfrm>
              <a:off x="7065606" y="3224962"/>
              <a:ext cx="58504" cy="61583"/>
            </a:xfrm>
            <a:custGeom>
              <a:avLst/>
              <a:gdLst>
                <a:gd name="T0" fmla="*/ 0 w 12"/>
                <a:gd name="T1" fmla="*/ 6 h 13"/>
                <a:gd name="T2" fmla="*/ 6 w 12"/>
                <a:gd name="T3" fmla="*/ 0 h 13"/>
                <a:gd name="T4" fmla="*/ 11 w 12"/>
                <a:gd name="T5" fmla="*/ 5 h 13"/>
                <a:gd name="T6" fmla="*/ 6 w 12"/>
                <a:gd name="T7" fmla="*/ 13 h 13"/>
                <a:gd name="T8" fmla="*/ 5 w 12"/>
                <a:gd name="T9" fmla="*/ 13 h 13"/>
                <a:gd name="T10" fmla="*/ 0 w 12"/>
                <a:gd name="T11" fmla="*/ 6 h 13"/>
              </a:gdLst>
              <a:ahLst/>
              <a:cxnLst>
                <a:cxn ang="0">
                  <a:pos x="T0" y="T1"/>
                </a:cxn>
                <a:cxn ang="0">
                  <a:pos x="T2" y="T3"/>
                </a:cxn>
                <a:cxn ang="0">
                  <a:pos x="T4" y="T5"/>
                </a:cxn>
                <a:cxn ang="0">
                  <a:pos x="T6" y="T7"/>
                </a:cxn>
                <a:cxn ang="0">
                  <a:pos x="T8" y="T9"/>
                </a:cxn>
                <a:cxn ang="0">
                  <a:pos x="T10" y="T11"/>
                </a:cxn>
              </a:cxnLst>
              <a:rect l="0" t="0" r="r" b="b"/>
              <a:pathLst>
                <a:path w="12" h="13" fill="norm" stroke="1" extrusionOk="0">
                  <a:moveTo>
                    <a:pt x="0" y="6"/>
                  </a:moveTo>
                  <a:cubicBezTo>
                    <a:pt x="0" y="2"/>
                    <a:pt x="3" y="0"/>
                    <a:pt x="6" y="0"/>
                  </a:cubicBezTo>
                  <a:cubicBezTo>
                    <a:pt x="9" y="0"/>
                    <a:pt x="11" y="2"/>
                    <a:pt x="11" y="5"/>
                  </a:cubicBezTo>
                  <a:cubicBezTo>
                    <a:pt x="12" y="9"/>
                    <a:pt x="10" y="12"/>
                    <a:pt x="6" y="13"/>
                  </a:cubicBezTo>
                  <a:cubicBezTo>
                    <a:pt x="6" y="13"/>
                    <a:pt x="6" y="13"/>
                    <a:pt x="5" y="13"/>
                  </a:cubicBezTo>
                  <a:cubicBezTo>
                    <a:pt x="2" y="12"/>
                    <a:pt x="0" y="10"/>
                    <a:pt x="0" y="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21" name="Freeform 59" hidden="0"/>
            <p:cNvSpPr/>
            <p:nvPr isPhoto="0" userDrawn="0"/>
          </p:nvSpPr>
          <p:spPr bwMode="auto">
            <a:xfrm>
              <a:off x="7268829" y="3224962"/>
              <a:ext cx="55424" cy="61583"/>
            </a:xfrm>
            <a:custGeom>
              <a:avLst/>
              <a:gdLst>
                <a:gd name="T0" fmla="*/ 0 w 12"/>
                <a:gd name="T1" fmla="*/ 6 h 13"/>
                <a:gd name="T2" fmla="*/ 6 w 12"/>
                <a:gd name="T3" fmla="*/ 0 h 13"/>
                <a:gd name="T4" fmla="*/ 11 w 12"/>
                <a:gd name="T5" fmla="*/ 4 h 13"/>
                <a:gd name="T6" fmla="*/ 6 w 12"/>
                <a:gd name="T7" fmla="*/ 13 h 13"/>
                <a:gd name="T8" fmla="*/ 5 w 12"/>
                <a:gd name="T9" fmla="*/ 13 h 13"/>
                <a:gd name="T10" fmla="*/ 0 w 12"/>
                <a:gd name="T11" fmla="*/ 6 h 13"/>
              </a:gdLst>
              <a:ahLst/>
              <a:cxnLst>
                <a:cxn ang="0">
                  <a:pos x="T0" y="T1"/>
                </a:cxn>
                <a:cxn ang="0">
                  <a:pos x="T2" y="T3"/>
                </a:cxn>
                <a:cxn ang="0">
                  <a:pos x="T4" y="T5"/>
                </a:cxn>
                <a:cxn ang="0">
                  <a:pos x="T6" y="T7"/>
                </a:cxn>
                <a:cxn ang="0">
                  <a:pos x="T8" y="T9"/>
                </a:cxn>
                <a:cxn ang="0">
                  <a:pos x="T10" y="T11"/>
                </a:cxn>
              </a:cxnLst>
              <a:rect l="0" t="0" r="r" b="b"/>
              <a:pathLst>
                <a:path w="12" h="13" fill="norm" stroke="1" extrusionOk="0">
                  <a:moveTo>
                    <a:pt x="0" y="6"/>
                  </a:moveTo>
                  <a:cubicBezTo>
                    <a:pt x="0" y="2"/>
                    <a:pt x="2" y="0"/>
                    <a:pt x="6" y="0"/>
                  </a:cubicBezTo>
                  <a:cubicBezTo>
                    <a:pt x="8" y="0"/>
                    <a:pt x="10" y="2"/>
                    <a:pt x="11" y="4"/>
                  </a:cubicBezTo>
                  <a:cubicBezTo>
                    <a:pt x="12" y="10"/>
                    <a:pt x="10" y="12"/>
                    <a:pt x="6" y="13"/>
                  </a:cubicBezTo>
                  <a:cubicBezTo>
                    <a:pt x="5" y="13"/>
                    <a:pt x="5" y="13"/>
                    <a:pt x="5" y="13"/>
                  </a:cubicBezTo>
                  <a:cubicBezTo>
                    <a:pt x="1" y="12"/>
                    <a:pt x="0" y="10"/>
                    <a:pt x="0" y="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22" name="Groupe 23" hidden="0"/>
          <p:cNvGrpSpPr/>
          <p:nvPr isPhoto="0" userDrawn="0"/>
        </p:nvGrpSpPr>
        <p:grpSpPr bwMode="auto">
          <a:xfrm rot="5400000">
            <a:off x="7232176" y="2632694"/>
            <a:ext cx="3581997" cy="125948"/>
            <a:chOff x="1259632" y="1851670"/>
            <a:chExt cx="6567926" cy="230936"/>
          </a:xfrm>
        </p:grpSpPr>
        <p:grpSp>
          <p:nvGrpSpPr>
            <p:cNvPr id="23" name="Groupe 24" hidden="0"/>
            <p:cNvGrpSpPr/>
            <p:nvPr isPhoto="0" userDrawn="0"/>
          </p:nvGrpSpPr>
          <p:grpSpPr bwMode="auto">
            <a:xfrm>
              <a:off x="3900867" y="1851670"/>
              <a:ext cx="1300128" cy="230936"/>
              <a:chOff x="3900867" y="1851670"/>
              <a:chExt cx="1300128" cy="230936"/>
            </a:xfrm>
          </p:grpSpPr>
          <p:sp>
            <p:nvSpPr>
              <p:cNvPr id="24"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b="1"/>
              </a:p>
            </p:txBody>
          </p:sp>
          <p:sp>
            <p:nvSpPr>
              <p:cNvPr id="25"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26" name="Groupe 25" hidden="0"/>
            <p:cNvGrpSpPr/>
            <p:nvPr isPhoto="0" userDrawn="0"/>
          </p:nvGrpSpPr>
          <p:grpSpPr bwMode="auto">
            <a:xfrm>
              <a:off x="5209721" y="1851670"/>
              <a:ext cx="1302442" cy="230936"/>
              <a:chOff x="5223696" y="1851670"/>
              <a:chExt cx="1302442" cy="230936"/>
            </a:xfrm>
          </p:grpSpPr>
          <p:sp>
            <p:nvSpPr>
              <p:cNvPr id="27"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b="1"/>
              </a:p>
            </p:txBody>
          </p:sp>
          <p:sp>
            <p:nvSpPr>
              <p:cNvPr id="28"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29" name="Groupe 26" hidden="0"/>
            <p:cNvGrpSpPr/>
            <p:nvPr isPhoto="0" userDrawn="0"/>
          </p:nvGrpSpPr>
          <p:grpSpPr bwMode="auto">
            <a:xfrm>
              <a:off x="2579616" y="1851670"/>
              <a:ext cx="1302442" cy="230936"/>
              <a:chOff x="2579616" y="1851670"/>
              <a:chExt cx="1302442" cy="230936"/>
            </a:xfrm>
          </p:grpSpPr>
          <p:sp>
            <p:nvSpPr>
              <p:cNvPr id="30"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b="1"/>
              </a:p>
            </p:txBody>
          </p:sp>
          <p:sp>
            <p:nvSpPr>
              <p:cNvPr id="31"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32" name="Groupe 27" hidden="0"/>
            <p:cNvGrpSpPr/>
            <p:nvPr isPhoto="0" userDrawn="0"/>
          </p:nvGrpSpPr>
          <p:grpSpPr bwMode="auto">
            <a:xfrm>
              <a:off x="1259632" y="1851670"/>
              <a:ext cx="1302443" cy="230936"/>
              <a:chOff x="1259632" y="1851670"/>
              <a:chExt cx="1302443" cy="230936"/>
            </a:xfrm>
          </p:grpSpPr>
          <p:sp>
            <p:nvSpPr>
              <p:cNvPr id="33"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b="1"/>
              </a:p>
            </p:txBody>
          </p:sp>
          <p:sp>
            <p:nvSpPr>
              <p:cNvPr id="34"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35" name="Groupe 28" hidden="0"/>
            <p:cNvGrpSpPr/>
            <p:nvPr isPhoto="0" userDrawn="0"/>
          </p:nvGrpSpPr>
          <p:grpSpPr bwMode="auto">
            <a:xfrm>
              <a:off x="6525116" y="1851670"/>
              <a:ext cx="1302442" cy="230936"/>
              <a:chOff x="6539091" y="1851670"/>
              <a:chExt cx="1302442" cy="230936"/>
            </a:xfrm>
          </p:grpSpPr>
          <p:sp>
            <p:nvSpPr>
              <p:cNvPr id="36"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b="1"/>
              </a:p>
            </p:txBody>
          </p:sp>
          <p:sp>
            <p:nvSpPr>
              <p:cNvPr id="37"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sp>
        <p:nvSpPr>
          <p:cNvPr id="38" name="Rectangle 2" hidden="0"/>
          <p:cNvSpPr/>
          <p:nvPr isPhoto="0" userDrawn="0"/>
        </p:nvSpPr>
        <p:spPr bwMode="auto">
          <a:xfrm>
            <a:off x="0" y="180571"/>
            <a:ext cx="9144000" cy="669414"/>
          </a:xfrm>
          <a:prstGeom prst="rect">
            <a:avLst/>
          </a:prstGeom>
        </p:spPr>
        <p:txBody>
          <a:bodyPr wrap="square">
            <a:spAutoFit/>
          </a:bodyPr>
          <a:lstStyle/>
          <a:p>
            <a:pPr marL="342900" lvl="1" algn="ctr" defTabSz="685800">
              <a:defRPr/>
            </a:pPr>
            <a:r>
              <a:rPr lang="fr-FR" sz="1200" b="1">
                <a:solidFill>
                  <a:srgbClr val="0070C0"/>
                </a:solidFill>
                <a:latin typeface="Arial"/>
                <a:cs typeface="Arial"/>
              </a:rPr>
              <a:t>La Science ouverte : un écosystème d’acteurs</a:t>
            </a:r>
            <a:br>
              <a:rPr lang="fr-FR" sz="1200" b="1">
                <a:solidFill>
                  <a:srgbClr val="0070C0"/>
                </a:solidFill>
                <a:latin typeface="Arial"/>
                <a:cs typeface="Arial"/>
              </a:rPr>
            </a:br>
            <a:r>
              <a:rPr lang="fr-FR" sz="1200" b="1">
                <a:solidFill>
                  <a:srgbClr val="0070C0"/>
                </a:solidFill>
                <a:latin typeface="Arial"/>
                <a:cs typeface="Arial"/>
              </a:rPr>
              <a:t>aux motivations différentes, mais aux objectifs communs</a:t>
            </a:r>
            <a:endParaRPr sz="1350">
              <a:solidFill>
                <a:prstClr val="black"/>
              </a:solidFill>
              <a:latin typeface="Calibri"/>
              <a:cs typeface="Arial"/>
            </a:endParaRPr>
          </a:p>
          <a:p>
            <a:pPr marL="342900" lvl="1" algn="ctr" defTabSz="685800">
              <a:defRPr/>
            </a:pPr>
            <a:endParaRPr sz="1350">
              <a:solidFill>
                <a:prstClr val="black"/>
              </a:solidFill>
              <a:latin typeface="Calibri"/>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0" y="905147"/>
            <a:ext cx="9144000" cy="566822"/>
          </a:xfrm>
          <a:prstGeom prst="rect">
            <a:avLst/>
          </a:prstGeom>
        </p:spPr>
        <p:txBody>
          <a:bodyPr vert="horz" wrap="square" lIns="0" tIns="12700" rIns="0" bIns="0" rtlCol="0">
            <a:spAutoFit/>
          </a:bodyPr>
          <a:lstStyle/>
          <a:p>
            <a:pPr marL="12700" algn="ctr">
              <a:lnSpc>
                <a:spcPct val="100000"/>
              </a:lnSpc>
              <a:spcBef>
                <a:spcPts val="100"/>
              </a:spcBef>
              <a:defRPr/>
            </a:pPr>
            <a:r>
              <a:rPr lang="fr-FR">
                <a:solidFill>
                  <a:srgbClr val="0070C0"/>
                </a:solidFill>
              </a:rPr>
              <a:t>Science ouverte</a:t>
            </a:r>
            <a:br>
              <a:rPr lang="fr-FR">
                <a:solidFill>
                  <a:srgbClr val="0070C0"/>
                </a:solidFill>
              </a:rPr>
            </a:br>
            <a:r>
              <a:rPr lang="fr-FR">
                <a:solidFill>
                  <a:srgbClr val="0070C0"/>
                </a:solidFill>
              </a:rPr>
              <a:t>Mise en œuvre de la science ouverte</a:t>
            </a:r>
            <a:endParaRPr>
              <a:solidFill>
                <a:srgbClr val="0070C0"/>
              </a:solidFill>
            </a:endParaRPr>
          </a:p>
        </p:txBody>
      </p:sp>
      <p:sp>
        <p:nvSpPr>
          <p:cNvPr id="5"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14</a:t>
            </a:fld>
            <a:endParaRPr sz="1600"/>
          </a:p>
        </p:txBody>
      </p:sp>
      <p:sp>
        <p:nvSpPr>
          <p:cNvPr id="6"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7" name="Forme libre : forme 12" hidden="0"/>
          <p:cNvSpPr/>
          <p:nvPr isPhoto="0" userDrawn="0"/>
        </p:nvSpPr>
        <p:spPr bwMode="auto">
          <a:xfrm>
            <a:off x="1927588" y="2005508"/>
            <a:ext cx="24260" cy="605149"/>
          </a:xfrm>
          <a:custGeom>
            <a:avLst/>
            <a:gdLst>
              <a:gd name="connsiteX0" fmla="*/ 24261 w 24260"/>
              <a:gd name="connsiteY0" fmla="*/ 805454 h 805453"/>
              <a:gd name="connsiteX1" fmla="*/ 0 w 24260"/>
              <a:gd name="connsiteY1" fmla="*/ 805454 h 805453"/>
              <a:gd name="connsiteX2" fmla="*/ 0 w 24260"/>
              <a:gd name="connsiteY2" fmla="*/ 0 h 805453"/>
              <a:gd name="connsiteX3" fmla="*/ 24261 w 24260"/>
              <a:gd name="connsiteY3" fmla="*/ 0 h 805453"/>
              <a:gd name="connsiteX4" fmla="*/ 24261 w 24260"/>
              <a:gd name="connsiteY4" fmla="*/ 805454 h 805453"/>
              <a:gd name="connsiteX5" fmla="*/ 24261 w 24260"/>
              <a:gd name="connsiteY5" fmla="*/ 805454 h 80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0" h="805453" fill="norm" stroke="1" extrusionOk="0">
                <a:moveTo>
                  <a:pt x="24261" y="805454"/>
                </a:moveTo>
                <a:lnTo>
                  <a:pt x="0" y="805454"/>
                </a:lnTo>
                <a:lnTo>
                  <a:pt x="0" y="0"/>
                </a:lnTo>
                <a:lnTo>
                  <a:pt x="24261" y="0"/>
                </a:lnTo>
                <a:lnTo>
                  <a:pt x="24261" y="805454"/>
                </a:lnTo>
                <a:lnTo>
                  <a:pt x="24261" y="805454"/>
                </a:lnTo>
                <a:close/>
              </a:path>
            </a:pathLst>
          </a:custGeom>
          <a:solidFill>
            <a:srgbClr val="EC6182"/>
          </a:solidFill>
          <a:ln w="19393" cap="flat">
            <a:noFill/>
            <a:prstDash val="solid"/>
            <a:miter/>
          </a:ln>
        </p:spPr>
        <p:txBody>
          <a:bodyPr rtlCol="0" anchor="ctr"/>
          <a:lstStyle/>
          <a:p>
            <a:pPr>
              <a:defRPr/>
            </a:pPr>
            <a:endParaRPr lang="en-US"/>
          </a:p>
        </p:txBody>
      </p:sp>
      <p:sp>
        <p:nvSpPr>
          <p:cNvPr id="8" name="Forme libre : forme 18" hidden="0"/>
          <p:cNvSpPr/>
          <p:nvPr isPhoto="0" userDrawn="0"/>
        </p:nvSpPr>
        <p:spPr bwMode="auto">
          <a:xfrm>
            <a:off x="3674355" y="2005508"/>
            <a:ext cx="24260" cy="605149"/>
          </a:xfrm>
          <a:custGeom>
            <a:avLst/>
            <a:gdLst>
              <a:gd name="connsiteX0" fmla="*/ 24261 w 24260"/>
              <a:gd name="connsiteY0" fmla="*/ 805454 h 805453"/>
              <a:gd name="connsiteX1" fmla="*/ 0 w 24260"/>
              <a:gd name="connsiteY1" fmla="*/ 805454 h 805453"/>
              <a:gd name="connsiteX2" fmla="*/ 0 w 24260"/>
              <a:gd name="connsiteY2" fmla="*/ 0 h 805453"/>
              <a:gd name="connsiteX3" fmla="*/ 24261 w 24260"/>
              <a:gd name="connsiteY3" fmla="*/ 0 h 805453"/>
              <a:gd name="connsiteX4" fmla="*/ 24261 w 24260"/>
              <a:gd name="connsiteY4" fmla="*/ 805454 h 805453"/>
              <a:gd name="connsiteX5" fmla="*/ 24261 w 24260"/>
              <a:gd name="connsiteY5" fmla="*/ 805454 h 80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0" h="805453" fill="norm" stroke="1" extrusionOk="0">
                <a:moveTo>
                  <a:pt x="24261" y="805454"/>
                </a:moveTo>
                <a:lnTo>
                  <a:pt x="0" y="805454"/>
                </a:lnTo>
                <a:lnTo>
                  <a:pt x="0" y="0"/>
                </a:lnTo>
                <a:lnTo>
                  <a:pt x="24261" y="0"/>
                </a:lnTo>
                <a:lnTo>
                  <a:pt x="24261" y="805454"/>
                </a:lnTo>
                <a:lnTo>
                  <a:pt x="24261" y="805454"/>
                </a:lnTo>
                <a:close/>
              </a:path>
            </a:pathLst>
          </a:custGeom>
          <a:solidFill>
            <a:srgbClr val="B0B2DA"/>
          </a:solidFill>
          <a:ln w="19393" cap="flat">
            <a:noFill/>
            <a:prstDash val="solid"/>
            <a:miter/>
          </a:ln>
        </p:spPr>
        <p:txBody>
          <a:bodyPr rtlCol="0" anchor="ctr"/>
          <a:lstStyle/>
          <a:p>
            <a:pPr>
              <a:defRPr/>
            </a:pPr>
            <a:endParaRPr lang="en-US"/>
          </a:p>
        </p:txBody>
      </p:sp>
      <p:sp>
        <p:nvSpPr>
          <p:cNvPr id="9" name="Forme libre : forme 22" hidden="0"/>
          <p:cNvSpPr/>
          <p:nvPr isPhoto="0" userDrawn="0"/>
        </p:nvSpPr>
        <p:spPr bwMode="auto">
          <a:xfrm>
            <a:off x="3422044" y="2837480"/>
            <a:ext cx="548290" cy="524030"/>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a:defRPr/>
            </a:pPr>
            <a:endParaRPr lang="en-US"/>
          </a:p>
        </p:txBody>
      </p:sp>
      <p:sp>
        <p:nvSpPr>
          <p:cNvPr id="10" name="Forme libre : forme 23" hidden="0"/>
          <p:cNvSpPr/>
          <p:nvPr isPhoto="0" userDrawn="0"/>
        </p:nvSpPr>
        <p:spPr bwMode="auto">
          <a:xfrm>
            <a:off x="3587017" y="2958783"/>
            <a:ext cx="29112" cy="29112"/>
          </a:xfrm>
          <a:custGeom>
            <a:avLst/>
            <a:gdLst>
              <a:gd name="connsiteX0" fmla="*/ -194 w 29112"/>
              <a:gd name="connsiteY0" fmla="*/ 9377 h 29112"/>
              <a:gd name="connsiteX1" fmla="*/ 19214 w 29112"/>
              <a:gd name="connsiteY1" fmla="*/ -328 h 29112"/>
              <a:gd name="connsiteX2" fmla="*/ 28919 w 29112"/>
              <a:gd name="connsiteY2" fmla="*/ 19081 h 29112"/>
              <a:gd name="connsiteX3" fmla="*/ 9510 w 29112"/>
              <a:gd name="connsiteY3" fmla="*/ 28785 h 29112"/>
              <a:gd name="connsiteX4" fmla="*/ -194 w 29112"/>
              <a:gd name="connsiteY4" fmla="*/ 9377 h 2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2" h="29112" fill="norm" stroke="1" extrusionOk="0">
                <a:moveTo>
                  <a:pt x="-194" y="9377"/>
                </a:moveTo>
                <a:cubicBezTo>
                  <a:pt x="7414" y="9222"/>
                  <a:pt x="14537" y="5669"/>
                  <a:pt x="19214" y="-328"/>
                </a:cubicBezTo>
                <a:cubicBezTo>
                  <a:pt x="24319" y="5029"/>
                  <a:pt x="27696" y="11783"/>
                  <a:pt x="28919" y="19081"/>
                </a:cubicBezTo>
                <a:cubicBezTo>
                  <a:pt x="24066" y="23933"/>
                  <a:pt x="19214" y="23933"/>
                  <a:pt x="9510" y="28785"/>
                </a:cubicBezTo>
                <a:cubicBezTo>
                  <a:pt x="9510" y="23933"/>
                  <a:pt x="4658" y="19081"/>
                  <a:pt x="-194" y="9377"/>
                </a:cubicBezTo>
                <a:close/>
              </a:path>
            </a:pathLst>
          </a:custGeom>
          <a:solidFill>
            <a:srgbClr val="B0B2DA"/>
          </a:solidFill>
          <a:ln w="19393" cap="flat">
            <a:noFill/>
            <a:prstDash val="solid"/>
            <a:miter/>
          </a:ln>
        </p:spPr>
        <p:txBody>
          <a:bodyPr rtlCol="0" anchor="ctr"/>
          <a:lstStyle/>
          <a:p>
            <a:pPr>
              <a:defRPr/>
            </a:pPr>
            <a:endParaRPr lang="en-US"/>
          </a:p>
        </p:txBody>
      </p:sp>
      <p:sp>
        <p:nvSpPr>
          <p:cNvPr id="11" name="Forme libre : forme 24" hidden="0"/>
          <p:cNvSpPr/>
          <p:nvPr isPhoto="0" userDrawn="0"/>
        </p:nvSpPr>
        <p:spPr bwMode="auto">
          <a:xfrm>
            <a:off x="3776250" y="2958783"/>
            <a:ext cx="29112" cy="29112"/>
          </a:xfrm>
          <a:custGeom>
            <a:avLst/>
            <a:gdLst>
              <a:gd name="connsiteX0" fmla="*/ 19214 w 29112"/>
              <a:gd name="connsiteY0" fmla="*/ 28785 h 29112"/>
              <a:gd name="connsiteX1" fmla="*/ -194 w 29112"/>
              <a:gd name="connsiteY1" fmla="*/ 19081 h 29112"/>
              <a:gd name="connsiteX2" fmla="*/ 9510 w 29112"/>
              <a:gd name="connsiteY2" fmla="*/ -328 h 29112"/>
              <a:gd name="connsiteX3" fmla="*/ 28919 w 29112"/>
              <a:gd name="connsiteY3" fmla="*/ 9377 h 29112"/>
              <a:gd name="connsiteX4" fmla="*/ 19214 w 29112"/>
              <a:gd name="connsiteY4" fmla="*/ 28785 h 2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2" h="29112" fill="norm" stroke="1" extrusionOk="0">
                <a:moveTo>
                  <a:pt x="19214" y="28785"/>
                </a:moveTo>
                <a:cubicBezTo>
                  <a:pt x="9510" y="23933"/>
                  <a:pt x="4658" y="23933"/>
                  <a:pt x="-194" y="19081"/>
                </a:cubicBezTo>
                <a:cubicBezTo>
                  <a:pt x="1028" y="11783"/>
                  <a:pt x="4406" y="5029"/>
                  <a:pt x="9510" y="-328"/>
                </a:cubicBezTo>
                <a:cubicBezTo>
                  <a:pt x="14362" y="4525"/>
                  <a:pt x="19214" y="4525"/>
                  <a:pt x="28919" y="9377"/>
                </a:cubicBezTo>
                <a:cubicBezTo>
                  <a:pt x="24066" y="19081"/>
                  <a:pt x="19214" y="23933"/>
                  <a:pt x="19214" y="28785"/>
                </a:cubicBezTo>
                <a:close/>
              </a:path>
            </a:pathLst>
          </a:custGeom>
          <a:solidFill>
            <a:srgbClr val="B0B2DA"/>
          </a:solidFill>
          <a:ln w="19393" cap="flat">
            <a:noFill/>
            <a:prstDash val="solid"/>
            <a:miter/>
          </a:ln>
        </p:spPr>
        <p:txBody>
          <a:bodyPr rtlCol="0" anchor="ctr"/>
          <a:lstStyle/>
          <a:p>
            <a:pPr>
              <a:defRPr/>
            </a:pPr>
            <a:endParaRPr lang="en-US"/>
          </a:p>
        </p:txBody>
      </p:sp>
      <p:sp>
        <p:nvSpPr>
          <p:cNvPr id="12" name="Forme libre : forme 25" hidden="0"/>
          <p:cNvSpPr/>
          <p:nvPr isPhoto="0" userDrawn="0"/>
        </p:nvSpPr>
        <p:spPr bwMode="auto">
          <a:xfrm>
            <a:off x="5430827" y="2005508"/>
            <a:ext cx="24260" cy="605149"/>
          </a:xfrm>
          <a:custGeom>
            <a:avLst/>
            <a:gdLst>
              <a:gd name="connsiteX0" fmla="*/ 24261 w 24260"/>
              <a:gd name="connsiteY0" fmla="*/ 805454 h 805453"/>
              <a:gd name="connsiteX1" fmla="*/ 0 w 24260"/>
              <a:gd name="connsiteY1" fmla="*/ 805454 h 805453"/>
              <a:gd name="connsiteX2" fmla="*/ 0 w 24260"/>
              <a:gd name="connsiteY2" fmla="*/ 0 h 805453"/>
              <a:gd name="connsiteX3" fmla="*/ 24261 w 24260"/>
              <a:gd name="connsiteY3" fmla="*/ 0 h 805453"/>
              <a:gd name="connsiteX4" fmla="*/ 24261 w 24260"/>
              <a:gd name="connsiteY4" fmla="*/ 805454 h 805453"/>
              <a:gd name="connsiteX5" fmla="*/ 24261 w 24260"/>
              <a:gd name="connsiteY5" fmla="*/ 805454 h 80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0" h="805453" fill="norm" stroke="1" extrusionOk="0">
                <a:moveTo>
                  <a:pt x="24261" y="805454"/>
                </a:moveTo>
                <a:lnTo>
                  <a:pt x="0" y="805454"/>
                </a:lnTo>
                <a:lnTo>
                  <a:pt x="0" y="0"/>
                </a:lnTo>
                <a:lnTo>
                  <a:pt x="24261" y="0"/>
                </a:lnTo>
                <a:lnTo>
                  <a:pt x="24261" y="805454"/>
                </a:lnTo>
                <a:lnTo>
                  <a:pt x="24261" y="805454"/>
                </a:lnTo>
                <a:close/>
              </a:path>
            </a:pathLst>
          </a:custGeom>
          <a:solidFill>
            <a:srgbClr val="B866A1"/>
          </a:solidFill>
          <a:ln w="19393" cap="flat">
            <a:noFill/>
            <a:prstDash val="solid"/>
            <a:miter/>
          </a:ln>
        </p:spPr>
        <p:txBody>
          <a:bodyPr rtlCol="0" anchor="ctr"/>
          <a:lstStyle/>
          <a:p>
            <a:pPr>
              <a:defRPr/>
            </a:pPr>
            <a:endParaRPr lang="en-US"/>
          </a:p>
        </p:txBody>
      </p:sp>
      <p:grpSp>
        <p:nvGrpSpPr>
          <p:cNvPr id="13" name="Groupe 55" hidden="0"/>
          <p:cNvGrpSpPr/>
          <p:nvPr isPhoto="0" userDrawn="0"/>
        </p:nvGrpSpPr>
        <p:grpSpPr bwMode="auto">
          <a:xfrm>
            <a:off x="4959989" y="2604397"/>
            <a:ext cx="975464" cy="975464"/>
            <a:chOff x="4959989" y="2604397"/>
            <a:chExt cx="975464" cy="975464"/>
          </a:xfrm>
        </p:grpSpPr>
        <p:sp>
          <p:nvSpPr>
            <p:cNvPr id="14" name="Forme libre : forme 28" hidden="0"/>
            <p:cNvSpPr/>
            <p:nvPr isPhoto="0" userDrawn="0"/>
          </p:nvSpPr>
          <p:spPr bwMode="auto">
            <a:xfrm>
              <a:off x="4959989" y="260439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866A1"/>
            </a:solidFill>
            <a:ln w="19393" cap="flat">
              <a:noFill/>
              <a:prstDash val="solid"/>
              <a:miter/>
            </a:ln>
          </p:spPr>
          <p:txBody>
            <a:bodyPr rtlCol="0" anchor="ctr"/>
            <a:lstStyle/>
            <a:p>
              <a:pPr>
                <a:defRPr/>
              </a:pPr>
              <a:endParaRPr lang="en-US"/>
            </a:p>
          </p:txBody>
        </p:sp>
        <p:sp>
          <p:nvSpPr>
            <p:cNvPr id="15" name="Forme libre : forme 29" hidden="0"/>
            <p:cNvSpPr/>
            <p:nvPr isPhoto="0" userDrawn="0"/>
          </p:nvSpPr>
          <p:spPr bwMode="auto">
            <a:xfrm>
              <a:off x="5299602" y="2926925"/>
              <a:ext cx="292879" cy="415445"/>
            </a:xfrm>
            <a:custGeom>
              <a:avLst/>
              <a:gdLst>
                <a:gd name="connsiteX0" fmla="*/ 135883 w 292879"/>
                <a:gd name="connsiteY0" fmla="*/ 414849 h 415445"/>
                <a:gd name="connsiteX1" fmla="*/ 111622 w 292879"/>
                <a:gd name="connsiteY1" fmla="*/ 409997 h 415445"/>
                <a:gd name="connsiteX2" fmla="*/ 92213 w 292879"/>
                <a:gd name="connsiteY2" fmla="*/ 376032 h 415445"/>
                <a:gd name="connsiteX3" fmla="*/ 92213 w 292879"/>
                <a:gd name="connsiteY3" fmla="*/ 376032 h 415445"/>
                <a:gd name="connsiteX4" fmla="*/ 54464 w 292879"/>
                <a:gd name="connsiteY4" fmla="*/ 343736 h 415445"/>
                <a:gd name="connsiteX5" fmla="*/ 63101 w 292879"/>
                <a:gd name="connsiteY5" fmla="*/ 317806 h 415445"/>
                <a:gd name="connsiteX6" fmla="*/ 53396 w 292879"/>
                <a:gd name="connsiteY6" fmla="*/ 293546 h 415445"/>
                <a:gd name="connsiteX7" fmla="*/ 63101 w 292879"/>
                <a:gd name="connsiteY7" fmla="*/ 269285 h 415445"/>
                <a:gd name="connsiteX8" fmla="*/ 23 w 292879"/>
                <a:gd name="connsiteY8" fmla="*/ 143129 h 415445"/>
                <a:gd name="connsiteX9" fmla="*/ 43692 w 292879"/>
                <a:gd name="connsiteY9" fmla="*/ 36383 h 415445"/>
                <a:gd name="connsiteX10" fmla="*/ 257186 w 292879"/>
                <a:gd name="connsiteY10" fmla="*/ 50939 h 415445"/>
                <a:gd name="connsiteX11" fmla="*/ 240921 w 292879"/>
                <a:gd name="connsiteY11" fmla="*/ 259464 h 415445"/>
                <a:gd name="connsiteX12" fmla="*/ 228073 w 292879"/>
                <a:gd name="connsiteY12" fmla="*/ 269285 h 415445"/>
                <a:gd name="connsiteX13" fmla="*/ 228073 w 292879"/>
                <a:gd name="connsiteY13" fmla="*/ 317806 h 415445"/>
                <a:gd name="connsiteX14" fmla="*/ 224211 w 292879"/>
                <a:gd name="connsiteY14" fmla="*/ 367608 h 415445"/>
                <a:gd name="connsiteX15" fmla="*/ 198960 w 292879"/>
                <a:gd name="connsiteY15" fmla="*/ 376032 h 415445"/>
                <a:gd name="connsiteX16" fmla="*/ 189256 w 292879"/>
                <a:gd name="connsiteY16" fmla="*/ 395440 h 415445"/>
                <a:gd name="connsiteX17" fmla="*/ 155291 w 292879"/>
                <a:gd name="connsiteY17" fmla="*/ 414849 h 415445"/>
                <a:gd name="connsiteX18" fmla="*/ 135883 w 292879"/>
                <a:gd name="connsiteY18" fmla="*/ 414849 h 415445"/>
                <a:gd name="connsiteX19" fmla="*/ 169847 w 292879"/>
                <a:gd name="connsiteY19" fmla="*/ 259581 h 415445"/>
                <a:gd name="connsiteX20" fmla="*/ 198960 w 292879"/>
                <a:gd name="connsiteY20" fmla="*/ 259581 h 415445"/>
                <a:gd name="connsiteX21" fmla="*/ 203812 w 292879"/>
                <a:gd name="connsiteY21" fmla="*/ 255116 h 415445"/>
                <a:gd name="connsiteX22" fmla="*/ 203812 w 292879"/>
                <a:gd name="connsiteY22" fmla="*/ 254728 h 415445"/>
                <a:gd name="connsiteX23" fmla="*/ 266890 w 292879"/>
                <a:gd name="connsiteY23" fmla="*/ 123721 h 415445"/>
                <a:gd name="connsiteX24" fmla="*/ 128080 w 292879"/>
                <a:gd name="connsiteY24" fmla="*/ 21515 h 415445"/>
                <a:gd name="connsiteX25" fmla="*/ 126178 w 292879"/>
                <a:gd name="connsiteY25" fmla="*/ 21826 h 415445"/>
                <a:gd name="connsiteX26" fmla="*/ 20984 w 292879"/>
                <a:gd name="connsiteY26" fmla="*/ 164905 h 415445"/>
                <a:gd name="connsiteX27" fmla="*/ 67953 w 292879"/>
                <a:gd name="connsiteY27" fmla="*/ 245024 h 415445"/>
                <a:gd name="connsiteX28" fmla="*/ 116474 w 292879"/>
                <a:gd name="connsiteY28" fmla="*/ 259581 h 415445"/>
                <a:gd name="connsiteX29" fmla="*/ 116474 w 292879"/>
                <a:gd name="connsiteY29" fmla="*/ 254728 h 415445"/>
                <a:gd name="connsiteX30" fmla="*/ 97066 w 292879"/>
                <a:gd name="connsiteY30" fmla="*/ 177094 h 415445"/>
                <a:gd name="connsiteX31" fmla="*/ 106770 w 292879"/>
                <a:gd name="connsiteY31" fmla="*/ 162538 h 415445"/>
                <a:gd name="connsiteX32" fmla="*/ 184404 w 292879"/>
                <a:gd name="connsiteY32" fmla="*/ 162538 h 415445"/>
                <a:gd name="connsiteX33" fmla="*/ 194108 w 292879"/>
                <a:gd name="connsiteY33" fmla="*/ 177094 h 415445"/>
                <a:gd name="connsiteX34" fmla="*/ 179552 w 292879"/>
                <a:gd name="connsiteY34" fmla="*/ 225616 h 415445"/>
                <a:gd name="connsiteX35" fmla="*/ 169847 w 292879"/>
                <a:gd name="connsiteY35" fmla="*/ 259581 h 415445"/>
                <a:gd name="connsiteX36" fmla="*/ 145587 w 292879"/>
                <a:gd name="connsiteY36" fmla="*/ 327510 h 415445"/>
                <a:gd name="connsiteX37" fmla="*/ 92213 w 292879"/>
                <a:gd name="connsiteY37" fmla="*/ 327510 h 415445"/>
                <a:gd name="connsiteX38" fmla="*/ 77657 w 292879"/>
                <a:gd name="connsiteY38" fmla="*/ 338302 h 415445"/>
                <a:gd name="connsiteX39" fmla="*/ 77657 w 292879"/>
                <a:gd name="connsiteY39" fmla="*/ 342067 h 415445"/>
                <a:gd name="connsiteX40" fmla="*/ 92213 w 292879"/>
                <a:gd name="connsiteY40" fmla="*/ 351771 h 415445"/>
                <a:gd name="connsiteX41" fmla="*/ 208665 w 292879"/>
                <a:gd name="connsiteY41" fmla="*/ 351771 h 415445"/>
                <a:gd name="connsiteX42" fmla="*/ 213517 w 292879"/>
                <a:gd name="connsiteY42" fmla="*/ 337215 h 415445"/>
                <a:gd name="connsiteX43" fmla="*/ 198960 w 292879"/>
                <a:gd name="connsiteY43" fmla="*/ 327510 h 415445"/>
                <a:gd name="connsiteX44" fmla="*/ 145587 w 292879"/>
                <a:gd name="connsiteY44" fmla="*/ 278989 h 415445"/>
                <a:gd name="connsiteX45" fmla="*/ 92213 w 292879"/>
                <a:gd name="connsiteY45" fmla="*/ 278989 h 415445"/>
                <a:gd name="connsiteX46" fmla="*/ 77657 w 292879"/>
                <a:gd name="connsiteY46" fmla="*/ 289780 h 415445"/>
                <a:gd name="connsiteX47" fmla="*/ 77657 w 292879"/>
                <a:gd name="connsiteY47" fmla="*/ 293546 h 415445"/>
                <a:gd name="connsiteX48" fmla="*/ 92213 w 292879"/>
                <a:gd name="connsiteY48" fmla="*/ 303250 h 415445"/>
                <a:gd name="connsiteX49" fmla="*/ 198960 w 292879"/>
                <a:gd name="connsiteY49" fmla="*/ 303250 h 415445"/>
                <a:gd name="connsiteX50" fmla="*/ 208665 w 292879"/>
                <a:gd name="connsiteY50" fmla="*/ 303250 h 415445"/>
                <a:gd name="connsiteX51" fmla="*/ 213517 w 292879"/>
                <a:gd name="connsiteY51" fmla="*/ 288693 h 415445"/>
                <a:gd name="connsiteX52" fmla="*/ 203812 w 292879"/>
                <a:gd name="connsiteY52" fmla="*/ 278989 h 415445"/>
                <a:gd name="connsiteX53" fmla="*/ 169847 w 292879"/>
                <a:gd name="connsiteY53" fmla="*/ 181946 h 415445"/>
                <a:gd name="connsiteX54" fmla="*/ 121326 w 292879"/>
                <a:gd name="connsiteY54" fmla="*/ 181946 h 415445"/>
                <a:gd name="connsiteX55" fmla="*/ 140735 w 292879"/>
                <a:gd name="connsiteY55" fmla="*/ 259581 h 415445"/>
                <a:gd name="connsiteX56" fmla="*/ 150439 w 292879"/>
                <a:gd name="connsiteY56" fmla="*/ 259581 h 415445"/>
                <a:gd name="connsiteX57" fmla="*/ 169847 w 292879"/>
                <a:gd name="connsiteY57" fmla="*/ 181946 h 415445"/>
                <a:gd name="connsiteX58" fmla="*/ 116474 w 292879"/>
                <a:gd name="connsiteY58" fmla="*/ 376032 h 415445"/>
                <a:gd name="connsiteX59" fmla="*/ 121326 w 292879"/>
                <a:gd name="connsiteY59" fmla="*/ 390588 h 415445"/>
                <a:gd name="connsiteX60" fmla="*/ 169847 w 292879"/>
                <a:gd name="connsiteY60" fmla="*/ 390588 h 415445"/>
                <a:gd name="connsiteX61" fmla="*/ 174700 w 292879"/>
                <a:gd name="connsiteY61" fmla="*/ 376032 h 41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2879" h="415445" fill="norm" stroke="1" extrusionOk="0">
                  <a:moveTo>
                    <a:pt x="135883" y="414849"/>
                  </a:moveTo>
                  <a:cubicBezTo>
                    <a:pt x="127905" y="412753"/>
                    <a:pt x="119793" y="411142"/>
                    <a:pt x="111622" y="409997"/>
                  </a:cubicBezTo>
                  <a:cubicBezTo>
                    <a:pt x="100734" y="401845"/>
                    <a:pt x="93708" y="389559"/>
                    <a:pt x="92213" y="376032"/>
                  </a:cubicBezTo>
                  <a:lnTo>
                    <a:pt x="92213" y="376032"/>
                  </a:lnTo>
                  <a:cubicBezTo>
                    <a:pt x="72863" y="377546"/>
                    <a:pt x="55958" y="363086"/>
                    <a:pt x="54464" y="343736"/>
                  </a:cubicBezTo>
                  <a:cubicBezTo>
                    <a:pt x="53707" y="334284"/>
                    <a:pt x="56832" y="324929"/>
                    <a:pt x="63101" y="317806"/>
                  </a:cubicBezTo>
                  <a:cubicBezTo>
                    <a:pt x="58248" y="308102"/>
                    <a:pt x="53396" y="303250"/>
                    <a:pt x="53396" y="293546"/>
                  </a:cubicBezTo>
                  <a:cubicBezTo>
                    <a:pt x="53571" y="284540"/>
                    <a:pt x="57026" y="275922"/>
                    <a:pt x="63101" y="269285"/>
                  </a:cubicBezTo>
                  <a:cubicBezTo>
                    <a:pt x="21236" y="241356"/>
                    <a:pt x="-2753" y="193378"/>
                    <a:pt x="23" y="143129"/>
                  </a:cubicBezTo>
                  <a:cubicBezTo>
                    <a:pt x="-152" y="103167"/>
                    <a:pt x="15549" y="64758"/>
                    <a:pt x="43692" y="36383"/>
                  </a:cubicBezTo>
                  <a:cubicBezTo>
                    <a:pt x="106925" y="-17748"/>
                    <a:pt x="201871" y="-11285"/>
                    <a:pt x="257186" y="50939"/>
                  </a:cubicBezTo>
                  <a:cubicBezTo>
                    <a:pt x="310268" y="113007"/>
                    <a:pt x="302990" y="206362"/>
                    <a:pt x="240921" y="259464"/>
                  </a:cubicBezTo>
                  <a:cubicBezTo>
                    <a:pt x="236826" y="262957"/>
                    <a:pt x="232537" y="266237"/>
                    <a:pt x="228073" y="269285"/>
                  </a:cubicBezTo>
                  <a:cubicBezTo>
                    <a:pt x="237835" y="283977"/>
                    <a:pt x="237835" y="303114"/>
                    <a:pt x="228073" y="317806"/>
                  </a:cubicBezTo>
                  <a:cubicBezTo>
                    <a:pt x="240766" y="332615"/>
                    <a:pt x="239039" y="354915"/>
                    <a:pt x="224211" y="367608"/>
                  </a:cubicBezTo>
                  <a:cubicBezTo>
                    <a:pt x="217224" y="373606"/>
                    <a:pt x="208160" y="376634"/>
                    <a:pt x="198960" y="376032"/>
                  </a:cubicBezTo>
                  <a:cubicBezTo>
                    <a:pt x="194108" y="380884"/>
                    <a:pt x="194108" y="390588"/>
                    <a:pt x="189256" y="395440"/>
                  </a:cubicBezTo>
                  <a:cubicBezTo>
                    <a:pt x="183550" y="408774"/>
                    <a:pt x="169673" y="416712"/>
                    <a:pt x="155291" y="414849"/>
                  </a:cubicBezTo>
                  <a:lnTo>
                    <a:pt x="135883" y="414849"/>
                  </a:lnTo>
                  <a:close/>
                  <a:moveTo>
                    <a:pt x="169847" y="259581"/>
                  </a:moveTo>
                  <a:lnTo>
                    <a:pt x="198960" y="259581"/>
                  </a:lnTo>
                  <a:cubicBezTo>
                    <a:pt x="201522" y="259697"/>
                    <a:pt x="203696" y="257698"/>
                    <a:pt x="203812" y="255116"/>
                  </a:cubicBezTo>
                  <a:cubicBezTo>
                    <a:pt x="203812" y="255000"/>
                    <a:pt x="203812" y="254864"/>
                    <a:pt x="203812" y="254728"/>
                  </a:cubicBezTo>
                  <a:cubicBezTo>
                    <a:pt x="251771" y="230079"/>
                    <a:pt x="277546" y="176590"/>
                    <a:pt x="266890" y="123721"/>
                  </a:cubicBezTo>
                  <a:cubicBezTo>
                    <a:pt x="256778" y="57169"/>
                    <a:pt x="194632" y="11403"/>
                    <a:pt x="128080" y="21515"/>
                  </a:cubicBezTo>
                  <a:cubicBezTo>
                    <a:pt x="127440" y="21612"/>
                    <a:pt x="126819" y="21729"/>
                    <a:pt x="126178" y="21826"/>
                  </a:cubicBezTo>
                  <a:cubicBezTo>
                    <a:pt x="57627" y="32287"/>
                    <a:pt x="10523" y="96355"/>
                    <a:pt x="20984" y="164905"/>
                  </a:cubicBezTo>
                  <a:cubicBezTo>
                    <a:pt x="25836" y="196639"/>
                    <a:pt x="42644" y="225305"/>
                    <a:pt x="67953" y="245024"/>
                  </a:cubicBezTo>
                  <a:cubicBezTo>
                    <a:pt x="81053" y="257018"/>
                    <a:pt x="98929" y="262395"/>
                    <a:pt x="116474" y="259581"/>
                  </a:cubicBezTo>
                  <a:lnTo>
                    <a:pt x="116474" y="254728"/>
                  </a:lnTo>
                  <a:cubicBezTo>
                    <a:pt x="112301" y="228333"/>
                    <a:pt x="105800" y="202345"/>
                    <a:pt x="97066" y="177094"/>
                  </a:cubicBezTo>
                  <a:cubicBezTo>
                    <a:pt x="87361" y="167390"/>
                    <a:pt x="97066" y="162538"/>
                    <a:pt x="106770" y="162538"/>
                  </a:cubicBezTo>
                  <a:lnTo>
                    <a:pt x="184404" y="162538"/>
                  </a:lnTo>
                  <a:cubicBezTo>
                    <a:pt x="194108" y="162538"/>
                    <a:pt x="198960" y="167390"/>
                    <a:pt x="194108" y="177094"/>
                  </a:cubicBezTo>
                  <a:cubicBezTo>
                    <a:pt x="189256" y="191651"/>
                    <a:pt x="184404" y="211059"/>
                    <a:pt x="179552" y="225616"/>
                  </a:cubicBezTo>
                  <a:cubicBezTo>
                    <a:pt x="175670" y="236737"/>
                    <a:pt x="172429" y="248091"/>
                    <a:pt x="169847" y="259581"/>
                  </a:cubicBezTo>
                  <a:close/>
                  <a:moveTo>
                    <a:pt x="145587" y="327510"/>
                  </a:moveTo>
                  <a:lnTo>
                    <a:pt x="92213" y="327510"/>
                  </a:lnTo>
                  <a:cubicBezTo>
                    <a:pt x="85207" y="326462"/>
                    <a:pt x="78705" y="331295"/>
                    <a:pt x="77657" y="338302"/>
                  </a:cubicBezTo>
                  <a:cubicBezTo>
                    <a:pt x="77463" y="339544"/>
                    <a:pt x="77463" y="340825"/>
                    <a:pt x="77657" y="342067"/>
                  </a:cubicBezTo>
                  <a:cubicBezTo>
                    <a:pt x="77657" y="346919"/>
                    <a:pt x="82509" y="351771"/>
                    <a:pt x="92213" y="351771"/>
                  </a:cubicBezTo>
                  <a:lnTo>
                    <a:pt x="208665" y="351771"/>
                  </a:lnTo>
                  <a:cubicBezTo>
                    <a:pt x="212391" y="347889"/>
                    <a:pt x="214176" y="342552"/>
                    <a:pt x="213517" y="337215"/>
                  </a:cubicBezTo>
                  <a:cubicBezTo>
                    <a:pt x="213517" y="332363"/>
                    <a:pt x="208665" y="327510"/>
                    <a:pt x="198960" y="327510"/>
                  </a:cubicBezTo>
                  <a:close/>
                  <a:moveTo>
                    <a:pt x="145587" y="278989"/>
                  </a:moveTo>
                  <a:lnTo>
                    <a:pt x="92213" y="278989"/>
                  </a:lnTo>
                  <a:cubicBezTo>
                    <a:pt x="85207" y="277941"/>
                    <a:pt x="78705" y="282774"/>
                    <a:pt x="77657" y="289780"/>
                  </a:cubicBezTo>
                  <a:cubicBezTo>
                    <a:pt x="77463" y="291022"/>
                    <a:pt x="77463" y="292303"/>
                    <a:pt x="77657" y="293546"/>
                  </a:cubicBezTo>
                  <a:cubicBezTo>
                    <a:pt x="77657" y="298398"/>
                    <a:pt x="82509" y="303250"/>
                    <a:pt x="92213" y="303250"/>
                  </a:cubicBezTo>
                  <a:cubicBezTo>
                    <a:pt x="127750" y="305676"/>
                    <a:pt x="163423" y="305676"/>
                    <a:pt x="198960" y="303250"/>
                  </a:cubicBezTo>
                  <a:lnTo>
                    <a:pt x="208665" y="303250"/>
                  </a:lnTo>
                  <a:cubicBezTo>
                    <a:pt x="213517" y="303250"/>
                    <a:pt x="213517" y="293546"/>
                    <a:pt x="213517" y="288693"/>
                  </a:cubicBezTo>
                  <a:cubicBezTo>
                    <a:pt x="213148" y="283492"/>
                    <a:pt x="209014" y="279358"/>
                    <a:pt x="203812" y="278989"/>
                  </a:cubicBezTo>
                  <a:close/>
                  <a:moveTo>
                    <a:pt x="169847" y="181946"/>
                  </a:moveTo>
                  <a:lnTo>
                    <a:pt x="121326" y="181946"/>
                  </a:lnTo>
                  <a:cubicBezTo>
                    <a:pt x="126178" y="206207"/>
                    <a:pt x="135883" y="230468"/>
                    <a:pt x="140735" y="259581"/>
                  </a:cubicBezTo>
                  <a:lnTo>
                    <a:pt x="150439" y="259581"/>
                  </a:lnTo>
                  <a:cubicBezTo>
                    <a:pt x="154612" y="233185"/>
                    <a:pt x="161113" y="207197"/>
                    <a:pt x="169847" y="181946"/>
                  </a:cubicBezTo>
                  <a:close/>
                  <a:moveTo>
                    <a:pt x="116474" y="376032"/>
                  </a:moveTo>
                  <a:cubicBezTo>
                    <a:pt x="111622" y="380884"/>
                    <a:pt x="116474" y="385736"/>
                    <a:pt x="121326" y="390588"/>
                  </a:cubicBezTo>
                  <a:cubicBezTo>
                    <a:pt x="136038" y="400292"/>
                    <a:pt x="155136" y="400292"/>
                    <a:pt x="169847" y="390588"/>
                  </a:cubicBezTo>
                  <a:cubicBezTo>
                    <a:pt x="173574" y="386706"/>
                    <a:pt x="175359" y="381369"/>
                    <a:pt x="174700" y="376032"/>
                  </a:cubicBezTo>
                  <a:close/>
                </a:path>
              </a:pathLst>
            </a:custGeom>
            <a:solidFill>
              <a:srgbClr val="B866A1"/>
            </a:solidFill>
            <a:ln w="19393" cap="flat">
              <a:noFill/>
              <a:prstDash val="solid"/>
              <a:miter/>
            </a:ln>
          </p:spPr>
          <p:txBody>
            <a:bodyPr rtlCol="0" anchor="ctr"/>
            <a:lstStyle/>
            <a:p>
              <a:pPr>
                <a:defRPr/>
              </a:pPr>
              <a:endParaRPr lang="en-US"/>
            </a:p>
          </p:txBody>
        </p:sp>
        <p:sp>
          <p:nvSpPr>
            <p:cNvPr id="16" name="Forme libre : forme 30" hidden="0"/>
            <p:cNvSpPr/>
            <p:nvPr isPhoto="0" userDrawn="0"/>
          </p:nvSpPr>
          <p:spPr bwMode="auto">
            <a:xfrm>
              <a:off x="5435679" y="2827774"/>
              <a:ext cx="19408" cy="67929"/>
            </a:xfrm>
            <a:custGeom>
              <a:avLst/>
              <a:gdLst>
                <a:gd name="connsiteX0" fmla="*/ 19214 w 19408"/>
                <a:gd name="connsiteY0" fmla="*/ 33637 h 67929"/>
                <a:gd name="connsiteX1" fmla="*/ 19214 w 19408"/>
                <a:gd name="connsiteY1" fmla="*/ 57898 h 67929"/>
                <a:gd name="connsiteX2" fmla="*/ 9510 w 19408"/>
                <a:gd name="connsiteY2" fmla="*/ 67602 h 67929"/>
                <a:gd name="connsiteX3" fmla="*/ -194 w 19408"/>
                <a:gd name="connsiteY3" fmla="*/ 62750 h 67929"/>
                <a:gd name="connsiteX4" fmla="*/ -194 w 19408"/>
                <a:gd name="connsiteY4" fmla="*/ 14229 h 67929"/>
                <a:gd name="connsiteX5" fmla="*/ 9510 w 19408"/>
                <a:gd name="connsiteY5" fmla="*/ -328 h 67929"/>
                <a:gd name="connsiteX6" fmla="*/ 19214 w 19408"/>
                <a:gd name="connsiteY6" fmla="*/ 14229 h 67929"/>
                <a:gd name="connsiteX7" fmla="*/ 19214 w 19408"/>
                <a:gd name="connsiteY7" fmla="*/ 33637 h 6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8" h="67929" fill="norm" stroke="1" extrusionOk="0">
                  <a:moveTo>
                    <a:pt x="19214" y="33637"/>
                  </a:moveTo>
                  <a:lnTo>
                    <a:pt x="19214" y="57898"/>
                  </a:lnTo>
                  <a:cubicBezTo>
                    <a:pt x="18845" y="63100"/>
                    <a:pt x="14712" y="67233"/>
                    <a:pt x="9510" y="67602"/>
                  </a:cubicBezTo>
                  <a:cubicBezTo>
                    <a:pt x="4658" y="67602"/>
                    <a:pt x="-194" y="67602"/>
                    <a:pt x="-194" y="62750"/>
                  </a:cubicBezTo>
                  <a:lnTo>
                    <a:pt x="-194" y="14229"/>
                  </a:lnTo>
                  <a:cubicBezTo>
                    <a:pt x="-194" y="4525"/>
                    <a:pt x="4658" y="-328"/>
                    <a:pt x="9510" y="-328"/>
                  </a:cubicBezTo>
                  <a:cubicBezTo>
                    <a:pt x="14362" y="-328"/>
                    <a:pt x="19214" y="4525"/>
                    <a:pt x="19214" y="14229"/>
                  </a:cubicBezTo>
                  <a:lnTo>
                    <a:pt x="19214" y="33637"/>
                  </a:lnTo>
                  <a:close/>
                </a:path>
              </a:pathLst>
            </a:custGeom>
            <a:solidFill>
              <a:srgbClr val="B866A1"/>
            </a:solidFill>
            <a:ln w="19393" cap="flat">
              <a:noFill/>
              <a:prstDash val="solid"/>
              <a:miter/>
            </a:ln>
          </p:spPr>
          <p:txBody>
            <a:bodyPr rtlCol="0" anchor="ctr"/>
            <a:lstStyle/>
            <a:p>
              <a:pPr>
                <a:defRPr/>
              </a:pPr>
              <a:endParaRPr lang="en-US"/>
            </a:p>
          </p:txBody>
        </p:sp>
        <p:sp>
          <p:nvSpPr>
            <p:cNvPr id="17" name="Forme libre : forme 31" hidden="0"/>
            <p:cNvSpPr/>
            <p:nvPr isPhoto="0" userDrawn="0"/>
          </p:nvSpPr>
          <p:spPr bwMode="auto">
            <a:xfrm>
              <a:off x="5265854" y="2898401"/>
              <a:ext cx="53373" cy="52581"/>
            </a:xfrm>
            <a:custGeom>
              <a:avLst/>
              <a:gdLst>
                <a:gd name="connsiteX0" fmla="*/ 53179 w 53373"/>
                <a:gd name="connsiteY0" fmla="*/ 40646 h 52581"/>
                <a:gd name="connsiteX1" fmla="*/ 38623 w 53373"/>
                <a:gd name="connsiteY1" fmla="*/ 50350 h 52581"/>
                <a:gd name="connsiteX2" fmla="*/ 33771 w 53373"/>
                <a:gd name="connsiteY2" fmla="*/ 50350 h 52581"/>
                <a:gd name="connsiteX3" fmla="*/ 4658 w 53373"/>
                <a:gd name="connsiteY3" fmla="*/ 21237 h 52581"/>
                <a:gd name="connsiteX4" fmla="*/ -194 w 53373"/>
                <a:gd name="connsiteY4" fmla="*/ 11533 h 52581"/>
                <a:gd name="connsiteX5" fmla="*/ 4658 w 53373"/>
                <a:gd name="connsiteY5" fmla="*/ 1829 h 52581"/>
                <a:gd name="connsiteX6" fmla="*/ 19214 w 53373"/>
                <a:gd name="connsiteY6" fmla="*/ 1829 h 52581"/>
                <a:gd name="connsiteX7" fmla="*/ 33771 w 53373"/>
                <a:gd name="connsiteY7" fmla="*/ 16385 h 52581"/>
                <a:gd name="connsiteX8" fmla="*/ 48327 w 53373"/>
                <a:gd name="connsiteY8" fmla="*/ 35794 h 52581"/>
                <a:gd name="connsiteX9" fmla="*/ 53179 w 53373"/>
                <a:gd name="connsiteY9" fmla="*/ 40257 h 52581"/>
                <a:gd name="connsiteX10" fmla="*/ 53179 w 53373"/>
                <a:gd name="connsiteY10" fmla="*/ 40646 h 5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73" h="52581" fill="norm" stroke="1" extrusionOk="0">
                  <a:moveTo>
                    <a:pt x="53179" y="40646"/>
                  </a:moveTo>
                  <a:cubicBezTo>
                    <a:pt x="53179" y="50350"/>
                    <a:pt x="43475" y="55202"/>
                    <a:pt x="38623" y="50350"/>
                  </a:cubicBezTo>
                  <a:lnTo>
                    <a:pt x="33771" y="50350"/>
                  </a:lnTo>
                  <a:lnTo>
                    <a:pt x="4658" y="21237"/>
                  </a:lnTo>
                  <a:cubicBezTo>
                    <a:pt x="1882" y="18734"/>
                    <a:pt x="155" y="15259"/>
                    <a:pt x="-194" y="11533"/>
                  </a:cubicBezTo>
                  <a:cubicBezTo>
                    <a:pt x="310" y="7846"/>
                    <a:pt x="2019" y="4449"/>
                    <a:pt x="4658" y="1829"/>
                  </a:cubicBezTo>
                  <a:cubicBezTo>
                    <a:pt x="9510" y="-3023"/>
                    <a:pt x="14362" y="1829"/>
                    <a:pt x="19214" y="1829"/>
                  </a:cubicBezTo>
                  <a:lnTo>
                    <a:pt x="33771" y="16385"/>
                  </a:lnTo>
                  <a:cubicBezTo>
                    <a:pt x="39768" y="21917"/>
                    <a:pt x="44697" y="28496"/>
                    <a:pt x="48327" y="35794"/>
                  </a:cubicBezTo>
                  <a:cubicBezTo>
                    <a:pt x="50889" y="35677"/>
                    <a:pt x="53063" y="37676"/>
                    <a:pt x="53179" y="40257"/>
                  </a:cubicBezTo>
                  <a:cubicBezTo>
                    <a:pt x="53179" y="40374"/>
                    <a:pt x="53179" y="40510"/>
                    <a:pt x="53179" y="40646"/>
                  </a:cubicBezTo>
                  <a:close/>
                </a:path>
              </a:pathLst>
            </a:custGeom>
            <a:solidFill>
              <a:srgbClr val="B866A1"/>
            </a:solidFill>
            <a:ln w="19393" cap="flat">
              <a:noFill/>
              <a:prstDash val="solid"/>
              <a:miter/>
            </a:ln>
          </p:spPr>
          <p:txBody>
            <a:bodyPr rtlCol="0" anchor="ctr"/>
            <a:lstStyle/>
            <a:p>
              <a:pPr>
                <a:defRPr/>
              </a:pPr>
              <a:endParaRPr lang="en-US"/>
            </a:p>
          </p:txBody>
        </p:sp>
        <p:sp>
          <p:nvSpPr>
            <p:cNvPr id="18" name="Forme libre : forme 32" hidden="0"/>
            <p:cNvSpPr/>
            <p:nvPr isPhoto="0" userDrawn="0"/>
          </p:nvSpPr>
          <p:spPr bwMode="auto">
            <a:xfrm>
              <a:off x="5571534" y="2896934"/>
              <a:ext cx="52165" cy="55767"/>
            </a:xfrm>
            <a:custGeom>
              <a:avLst/>
              <a:gdLst>
                <a:gd name="connsiteX0" fmla="*/ -189 w 52165"/>
                <a:gd name="connsiteY0" fmla="*/ 42113 h 55767"/>
                <a:gd name="connsiteX1" fmla="*/ 4275 w 52165"/>
                <a:gd name="connsiteY1" fmla="*/ 37261 h 55767"/>
                <a:gd name="connsiteX2" fmla="*/ 4663 w 52165"/>
                <a:gd name="connsiteY2" fmla="*/ 37261 h 55767"/>
                <a:gd name="connsiteX3" fmla="*/ 33776 w 52165"/>
                <a:gd name="connsiteY3" fmla="*/ 3296 h 55767"/>
                <a:gd name="connsiteX4" fmla="*/ 46546 w 52165"/>
                <a:gd name="connsiteY4" fmla="*/ 1510 h 55767"/>
                <a:gd name="connsiteX5" fmla="*/ 48332 w 52165"/>
                <a:gd name="connsiteY5" fmla="*/ 3296 h 55767"/>
                <a:gd name="connsiteX6" fmla="*/ 48332 w 52165"/>
                <a:gd name="connsiteY6" fmla="*/ 22704 h 55767"/>
                <a:gd name="connsiteX7" fmla="*/ 19219 w 52165"/>
                <a:gd name="connsiteY7" fmla="*/ 51817 h 55767"/>
                <a:gd name="connsiteX8" fmla="*/ 6449 w 52165"/>
                <a:gd name="connsiteY8" fmla="*/ 53602 h 55767"/>
                <a:gd name="connsiteX9" fmla="*/ 4663 w 52165"/>
                <a:gd name="connsiteY9" fmla="*/ 51817 h 55767"/>
                <a:gd name="connsiteX10" fmla="*/ -189 w 52165"/>
                <a:gd name="connsiteY10" fmla="*/ 42113 h 5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55767" fill="norm" stroke="1" extrusionOk="0">
                  <a:moveTo>
                    <a:pt x="-189" y="42113"/>
                  </a:moveTo>
                  <a:cubicBezTo>
                    <a:pt x="-306" y="39550"/>
                    <a:pt x="1693" y="37377"/>
                    <a:pt x="4275" y="37261"/>
                  </a:cubicBezTo>
                  <a:cubicBezTo>
                    <a:pt x="4391" y="37261"/>
                    <a:pt x="4527" y="37261"/>
                    <a:pt x="4663" y="37261"/>
                  </a:cubicBezTo>
                  <a:cubicBezTo>
                    <a:pt x="15551" y="26993"/>
                    <a:pt x="25294" y="15620"/>
                    <a:pt x="33776" y="3296"/>
                  </a:cubicBezTo>
                  <a:cubicBezTo>
                    <a:pt x="36803" y="-722"/>
                    <a:pt x="42529" y="-1518"/>
                    <a:pt x="46546" y="1510"/>
                  </a:cubicBezTo>
                  <a:cubicBezTo>
                    <a:pt x="47226" y="2034"/>
                    <a:pt x="47827" y="2616"/>
                    <a:pt x="48332" y="3296"/>
                  </a:cubicBezTo>
                  <a:cubicBezTo>
                    <a:pt x="53184" y="8148"/>
                    <a:pt x="53184" y="13000"/>
                    <a:pt x="48332" y="22704"/>
                  </a:cubicBezTo>
                  <a:lnTo>
                    <a:pt x="19219" y="51817"/>
                  </a:lnTo>
                  <a:cubicBezTo>
                    <a:pt x="16191" y="55834"/>
                    <a:pt x="10466" y="56630"/>
                    <a:pt x="6449" y="53602"/>
                  </a:cubicBezTo>
                  <a:cubicBezTo>
                    <a:pt x="5769" y="53079"/>
                    <a:pt x="5167" y="52496"/>
                    <a:pt x="4663" y="51817"/>
                  </a:cubicBezTo>
                  <a:cubicBezTo>
                    <a:pt x="-189" y="51817"/>
                    <a:pt x="-189" y="46965"/>
                    <a:pt x="-189" y="42113"/>
                  </a:cubicBezTo>
                  <a:close/>
                </a:path>
              </a:pathLst>
            </a:custGeom>
            <a:solidFill>
              <a:srgbClr val="B866A1"/>
            </a:solidFill>
            <a:ln w="19393" cap="flat">
              <a:noFill/>
              <a:prstDash val="solid"/>
              <a:miter/>
            </a:ln>
          </p:spPr>
          <p:txBody>
            <a:bodyPr rtlCol="0" anchor="ctr"/>
            <a:lstStyle/>
            <a:p>
              <a:pPr>
                <a:defRPr/>
              </a:pPr>
              <a:endParaRPr lang="en-US"/>
            </a:p>
          </p:txBody>
        </p:sp>
        <p:sp>
          <p:nvSpPr>
            <p:cNvPr id="19" name="Forme libre : forme 33" hidden="0"/>
            <p:cNvSpPr/>
            <p:nvPr isPhoto="0" userDrawn="0"/>
          </p:nvSpPr>
          <p:spPr bwMode="auto">
            <a:xfrm>
              <a:off x="5197924" y="3055825"/>
              <a:ext cx="67929" cy="24260"/>
            </a:xfrm>
            <a:custGeom>
              <a:avLst/>
              <a:gdLst>
                <a:gd name="connsiteX0" fmla="*/ 33771 w 67929"/>
                <a:gd name="connsiteY0" fmla="*/ 23933 h 24260"/>
                <a:gd name="connsiteX1" fmla="*/ 9510 w 67929"/>
                <a:gd name="connsiteY1" fmla="*/ 23933 h 24260"/>
                <a:gd name="connsiteX2" fmla="*/ -194 w 67929"/>
                <a:gd name="connsiteY2" fmla="*/ 9377 h 24260"/>
                <a:gd name="connsiteX3" fmla="*/ 9510 w 67929"/>
                <a:gd name="connsiteY3" fmla="*/ -328 h 24260"/>
                <a:gd name="connsiteX4" fmla="*/ 53179 w 67929"/>
                <a:gd name="connsiteY4" fmla="*/ -328 h 24260"/>
                <a:gd name="connsiteX5" fmla="*/ 67736 w 67929"/>
                <a:gd name="connsiteY5" fmla="*/ 9377 h 24260"/>
                <a:gd name="connsiteX6" fmla="*/ 53179 w 67929"/>
                <a:gd name="connsiteY6" fmla="*/ 23933 h 24260"/>
                <a:gd name="connsiteX7" fmla="*/ 33771 w 67929"/>
                <a:gd name="connsiteY7" fmla="*/ 23933 h 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29" h="24260" fill="norm" stroke="1" extrusionOk="0">
                  <a:moveTo>
                    <a:pt x="33771" y="23933"/>
                  </a:moveTo>
                  <a:lnTo>
                    <a:pt x="9510" y="23933"/>
                  </a:lnTo>
                  <a:cubicBezTo>
                    <a:pt x="4658" y="19081"/>
                    <a:pt x="-194" y="19081"/>
                    <a:pt x="-194" y="9377"/>
                  </a:cubicBezTo>
                  <a:cubicBezTo>
                    <a:pt x="175" y="4175"/>
                    <a:pt x="4308" y="41"/>
                    <a:pt x="9510" y="-328"/>
                  </a:cubicBezTo>
                  <a:lnTo>
                    <a:pt x="53179" y="-328"/>
                  </a:lnTo>
                  <a:cubicBezTo>
                    <a:pt x="62883" y="-328"/>
                    <a:pt x="67736" y="4525"/>
                    <a:pt x="67736" y="9377"/>
                  </a:cubicBezTo>
                  <a:cubicBezTo>
                    <a:pt x="67736" y="19081"/>
                    <a:pt x="62883" y="19081"/>
                    <a:pt x="53179" y="23933"/>
                  </a:cubicBezTo>
                  <a:lnTo>
                    <a:pt x="33771" y="23933"/>
                  </a:lnTo>
                  <a:close/>
                </a:path>
              </a:pathLst>
            </a:custGeom>
            <a:solidFill>
              <a:srgbClr val="B866A1"/>
            </a:solidFill>
            <a:ln w="19393" cap="flat">
              <a:noFill/>
              <a:prstDash val="solid"/>
              <a:miter/>
            </a:ln>
          </p:spPr>
          <p:txBody>
            <a:bodyPr rtlCol="0" anchor="ctr"/>
            <a:lstStyle/>
            <a:p>
              <a:pPr>
                <a:defRPr/>
              </a:pPr>
              <a:endParaRPr lang="en-US"/>
            </a:p>
          </p:txBody>
        </p:sp>
        <p:sp>
          <p:nvSpPr>
            <p:cNvPr id="20" name="Forme libre : forme 34" hidden="0"/>
            <p:cNvSpPr/>
            <p:nvPr isPhoto="0" userDrawn="0"/>
          </p:nvSpPr>
          <p:spPr bwMode="auto">
            <a:xfrm>
              <a:off x="5624912" y="3055825"/>
              <a:ext cx="67929" cy="24260"/>
            </a:xfrm>
            <a:custGeom>
              <a:avLst/>
              <a:gdLst>
                <a:gd name="connsiteX0" fmla="*/ 33771 w 67929"/>
                <a:gd name="connsiteY0" fmla="*/ 23933 h 24260"/>
                <a:gd name="connsiteX1" fmla="*/ 14362 w 67929"/>
                <a:gd name="connsiteY1" fmla="*/ 23933 h 24260"/>
                <a:gd name="connsiteX2" fmla="*/ -194 w 67929"/>
                <a:gd name="connsiteY2" fmla="*/ 9377 h 24260"/>
                <a:gd name="connsiteX3" fmla="*/ 14362 w 67929"/>
                <a:gd name="connsiteY3" fmla="*/ -328 h 24260"/>
                <a:gd name="connsiteX4" fmla="*/ 53179 w 67929"/>
                <a:gd name="connsiteY4" fmla="*/ -328 h 24260"/>
                <a:gd name="connsiteX5" fmla="*/ 67736 w 67929"/>
                <a:gd name="connsiteY5" fmla="*/ 9377 h 24260"/>
                <a:gd name="connsiteX6" fmla="*/ 58031 w 67929"/>
                <a:gd name="connsiteY6" fmla="*/ 23933 h 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29" h="24260" fill="norm" stroke="1" extrusionOk="0">
                  <a:moveTo>
                    <a:pt x="33771" y="23933"/>
                  </a:moveTo>
                  <a:lnTo>
                    <a:pt x="14362" y="23933"/>
                  </a:lnTo>
                  <a:cubicBezTo>
                    <a:pt x="4658" y="19081"/>
                    <a:pt x="-194" y="19081"/>
                    <a:pt x="-194" y="9377"/>
                  </a:cubicBezTo>
                  <a:cubicBezTo>
                    <a:pt x="-194" y="4525"/>
                    <a:pt x="4658" y="-328"/>
                    <a:pt x="14362" y="-328"/>
                  </a:cubicBezTo>
                  <a:lnTo>
                    <a:pt x="53179" y="-328"/>
                  </a:lnTo>
                  <a:cubicBezTo>
                    <a:pt x="62883" y="-328"/>
                    <a:pt x="67736" y="4525"/>
                    <a:pt x="67736" y="9377"/>
                  </a:cubicBezTo>
                  <a:cubicBezTo>
                    <a:pt x="67736" y="19081"/>
                    <a:pt x="62883" y="19081"/>
                    <a:pt x="58031" y="23933"/>
                  </a:cubicBezTo>
                  <a:close/>
                </a:path>
              </a:pathLst>
            </a:custGeom>
            <a:solidFill>
              <a:srgbClr val="B866A1"/>
            </a:solidFill>
            <a:ln w="19393" cap="flat">
              <a:noFill/>
              <a:prstDash val="solid"/>
              <a:miter/>
            </a:ln>
          </p:spPr>
          <p:txBody>
            <a:bodyPr rtlCol="0" anchor="ctr"/>
            <a:lstStyle/>
            <a:p>
              <a:pPr>
                <a:defRPr/>
              </a:pPr>
              <a:endParaRPr lang="en-US"/>
            </a:p>
          </p:txBody>
        </p:sp>
      </p:grpSp>
      <p:sp>
        <p:nvSpPr>
          <p:cNvPr id="21" name="Forme libre : forme 35" hidden="0"/>
          <p:cNvSpPr/>
          <p:nvPr isPhoto="0" userDrawn="0"/>
        </p:nvSpPr>
        <p:spPr bwMode="auto">
          <a:xfrm>
            <a:off x="7182446" y="2005508"/>
            <a:ext cx="24260" cy="605149"/>
          </a:xfrm>
          <a:custGeom>
            <a:avLst/>
            <a:gdLst>
              <a:gd name="connsiteX0" fmla="*/ 24261 w 24260"/>
              <a:gd name="connsiteY0" fmla="*/ 805454 h 805453"/>
              <a:gd name="connsiteX1" fmla="*/ 0 w 24260"/>
              <a:gd name="connsiteY1" fmla="*/ 805454 h 805453"/>
              <a:gd name="connsiteX2" fmla="*/ 0 w 24260"/>
              <a:gd name="connsiteY2" fmla="*/ 0 h 805453"/>
              <a:gd name="connsiteX3" fmla="*/ 24261 w 24260"/>
              <a:gd name="connsiteY3" fmla="*/ 0 h 805453"/>
              <a:gd name="connsiteX4" fmla="*/ 24261 w 24260"/>
              <a:gd name="connsiteY4" fmla="*/ 805454 h 805453"/>
              <a:gd name="connsiteX5" fmla="*/ 24261 w 24260"/>
              <a:gd name="connsiteY5" fmla="*/ 805454 h 80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0" h="805453" fill="norm" stroke="1" extrusionOk="0">
                <a:moveTo>
                  <a:pt x="24261" y="805454"/>
                </a:moveTo>
                <a:lnTo>
                  <a:pt x="0" y="805454"/>
                </a:lnTo>
                <a:lnTo>
                  <a:pt x="0" y="0"/>
                </a:lnTo>
                <a:lnTo>
                  <a:pt x="24261" y="0"/>
                </a:lnTo>
                <a:lnTo>
                  <a:pt x="24261" y="805454"/>
                </a:lnTo>
                <a:lnTo>
                  <a:pt x="24261" y="805454"/>
                </a:lnTo>
                <a:close/>
              </a:path>
            </a:pathLst>
          </a:custGeom>
          <a:solidFill>
            <a:srgbClr val="9884BD"/>
          </a:solidFill>
          <a:ln w="19393" cap="flat">
            <a:noFill/>
            <a:prstDash val="solid"/>
            <a:miter/>
          </a:ln>
        </p:spPr>
        <p:txBody>
          <a:bodyPr rtlCol="0" anchor="ctr"/>
          <a:lstStyle/>
          <a:p>
            <a:pPr>
              <a:defRPr/>
            </a:pPr>
            <a:endParaRPr lang="en-US"/>
          </a:p>
        </p:txBody>
      </p:sp>
      <p:grpSp>
        <p:nvGrpSpPr>
          <p:cNvPr id="22" name="Groupe 53" hidden="0"/>
          <p:cNvGrpSpPr/>
          <p:nvPr isPhoto="0" userDrawn="0"/>
        </p:nvGrpSpPr>
        <p:grpSpPr bwMode="auto">
          <a:xfrm>
            <a:off x="1068761" y="1788905"/>
            <a:ext cx="7001625" cy="237754"/>
            <a:chOff x="1068761" y="1788905"/>
            <a:chExt cx="7001625" cy="237754"/>
          </a:xfrm>
        </p:grpSpPr>
        <p:sp>
          <p:nvSpPr>
            <p:cNvPr id="23" name="Forme libre : forme 13"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24" name="Forme libre : forme 14"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25" name="Forme libre : forme 19"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26" name="Forme libre : forme 20"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27" name="Forme libre : forme 26"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866A1"/>
            </a:solidFill>
            <a:ln w="19393" cap="flat">
              <a:noFill/>
              <a:prstDash val="solid"/>
              <a:miter/>
            </a:ln>
          </p:spPr>
          <p:txBody>
            <a:bodyPr rtlCol="0" anchor="ctr"/>
            <a:lstStyle/>
            <a:p>
              <a:pPr>
                <a:defRPr/>
              </a:pPr>
              <a:endParaRPr lang="en-US"/>
            </a:p>
          </p:txBody>
        </p:sp>
        <p:sp>
          <p:nvSpPr>
            <p:cNvPr id="28" name="Forme libre : forme 27"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29" name="Forme libre : forme 36"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9884BD"/>
            </a:solidFill>
            <a:ln w="19393" cap="flat">
              <a:noFill/>
              <a:prstDash val="solid"/>
              <a:miter/>
            </a:ln>
          </p:spPr>
          <p:txBody>
            <a:bodyPr rtlCol="0" anchor="ctr"/>
            <a:lstStyle/>
            <a:p>
              <a:pPr>
                <a:defRPr/>
              </a:pPr>
              <a:endParaRPr lang="en-US"/>
            </a:p>
          </p:txBody>
        </p:sp>
        <p:sp>
          <p:nvSpPr>
            <p:cNvPr id="30" name="Forme libre : forme 37"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31" name="Groupe 56" hidden="0"/>
          <p:cNvGrpSpPr/>
          <p:nvPr isPhoto="0" userDrawn="0"/>
        </p:nvGrpSpPr>
        <p:grpSpPr bwMode="auto">
          <a:xfrm>
            <a:off x="6706756" y="2604396"/>
            <a:ext cx="975459" cy="975466"/>
            <a:chOff x="6706756" y="2604396"/>
            <a:chExt cx="975459" cy="975466"/>
          </a:xfrm>
        </p:grpSpPr>
        <p:sp>
          <p:nvSpPr>
            <p:cNvPr id="32" name="Forme libre : forme 38" hidden="0"/>
            <p:cNvSpPr/>
            <p:nvPr isPhoto="0" userDrawn="0"/>
          </p:nvSpPr>
          <p:spPr bwMode="auto">
            <a:xfrm>
              <a:off x="6706756" y="2604396"/>
              <a:ext cx="975459" cy="975466"/>
            </a:xfrm>
            <a:custGeom>
              <a:avLst/>
              <a:gdLst>
                <a:gd name="connsiteX0" fmla="*/ 490052 w 975459"/>
                <a:gd name="connsiteY0" fmla="*/ 975132 h 975466"/>
                <a:gd name="connsiteX1" fmla="*/ -188 w 975459"/>
                <a:gd name="connsiteY1" fmla="*/ 489919 h 975466"/>
                <a:gd name="connsiteX2" fmla="*/ 485026 w 975459"/>
                <a:gd name="connsiteY2" fmla="*/ -321 h 975466"/>
                <a:gd name="connsiteX3" fmla="*/ 975266 w 975459"/>
                <a:gd name="connsiteY3" fmla="*/ 484892 h 975466"/>
                <a:gd name="connsiteX4" fmla="*/ 975266 w 975459"/>
                <a:gd name="connsiteY4" fmla="*/ 489919 h 975466"/>
                <a:gd name="connsiteX5" fmla="*/ 490052 w 975459"/>
                <a:gd name="connsiteY5" fmla="*/ 975132 h 975466"/>
                <a:gd name="connsiteX6" fmla="*/ 490052 w 975459"/>
                <a:gd name="connsiteY6" fmla="*/ 24115 h 975466"/>
                <a:gd name="connsiteX7" fmla="*/ 24073 w 975459"/>
                <a:gd name="connsiteY7" fmla="*/ 485067 h 975466"/>
                <a:gd name="connsiteX8" fmla="*/ 485026 w 975459"/>
                <a:gd name="connsiteY8" fmla="*/ 951046 h 975466"/>
                <a:gd name="connsiteX9" fmla="*/ 951005 w 975459"/>
                <a:gd name="connsiteY9" fmla="*/ 490094 h 975466"/>
                <a:gd name="connsiteX10" fmla="*/ 951005 w 975459"/>
                <a:gd name="connsiteY10" fmla="*/ 489919 h 975466"/>
                <a:gd name="connsiteX11" fmla="*/ 490052 w 975459"/>
                <a:gd name="connsiteY11" fmla="*/ 24115 h 97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459" h="975466" fill="norm" stroke="1" extrusionOk="0">
                  <a:moveTo>
                    <a:pt x="490052" y="975132"/>
                  </a:moveTo>
                  <a:cubicBezTo>
                    <a:pt x="220682" y="976530"/>
                    <a:pt x="1191" y="759290"/>
                    <a:pt x="-188" y="489919"/>
                  </a:cubicBezTo>
                  <a:cubicBezTo>
                    <a:pt x="-1585" y="220548"/>
                    <a:pt x="215655" y="1057"/>
                    <a:pt x="485026" y="-321"/>
                  </a:cubicBezTo>
                  <a:cubicBezTo>
                    <a:pt x="754378" y="-1718"/>
                    <a:pt x="973868" y="215521"/>
                    <a:pt x="975266" y="484892"/>
                  </a:cubicBezTo>
                  <a:cubicBezTo>
                    <a:pt x="975266" y="486561"/>
                    <a:pt x="975266" y="488250"/>
                    <a:pt x="975266" y="489919"/>
                  </a:cubicBezTo>
                  <a:cubicBezTo>
                    <a:pt x="973888" y="757330"/>
                    <a:pt x="757463" y="973754"/>
                    <a:pt x="490052" y="975132"/>
                  </a:cubicBezTo>
                  <a:close/>
                  <a:moveTo>
                    <a:pt x="490052" y="24115"/>
                  </a:moveTo>
                  <a:cubicBezTo>
                    <a:pt x="234093" y="22717"/>
                    <a:pt x="25451" y="229107"/>
                    <a:pt x="24073" y="485067"/>
                  </a:cubicBezTo>
                  <a:cubicBezTo>
                    <a:pt x="22676" y="741026"/>
                    <a:pt x="229047" y="949668"/>
                    <a:pt x="485026" y="951046"/>
                  </a:cubicBezTo>
                  <a:cubicBezTo>
                    <a:pt x="740986" y="952444"/>
                    <a:pt x="949607" y="746073"/>
                    <a:pt x="951005" y="490094"/>
                  </a:cubicBezTo>
                  <a:cubicBezTo>
                    <a:pt x="951005" y="490035"/>
                    <a:pt x="951005" y="489977"/>
                    <a:pt x="951005" y="489919"/>
                  </a:cubicBezTo>
                  <a:cubicBezTo>
                    <a:pt x="951024" y="234541"/>
                    <a:pt x="745410" y="26773"/>
                    <a:pt x="490052" y="24115"/>
                  </a:cubicBezTo>
                  <a:close/>
                </a:path>
              </a:pathLst>
            </a:custGeom>
            <a:solidFill>
              <a:srgbClr val="9884BD"/>
            </a:solidFill>
            <a:ln w="19393" cap="flat">
              <a:noFill/>
              <a:prstDash val="solid"/>
              <a:miter/>
            </a:ln>
          </p:spPr>
          <p:txBody>
            <a:bodyPr rtlCol="0" anchor="ctr"/>
            <a:lstStyle/>
            <a:p>
              <a:pPr>
                <a:defRPr/>
              </a:pPr>
              <a:endParaRPr lang="en-US"/>
            </a:p>
          </p:txBody>
        </p:sp>
        <p:sp>
          <p:nvSpPr>
            <p:cNvPr id="33" name="Forme libre : forme 39" hidden="0"/>
            <p:cNvSpPr/>
            <p:nvPr isPhoto="0" userDrawn="0"/>
          </p:nvSpPr>
          <p:spPr bwMode="auto">
            <a:xfrm>
              <a:off x="7044675" y="2939342"/>
              <a:ext cx="307987" cy="446427"/>
            </a:xfrm>
            <a:custGeom>
              <a:avLst/>
              <a:gdLst>
                <a:gd name="connsiteX0" fmla="*/ 93907 w 307987"/>
                <a:gd name="connsiteY0" fmla="*/ 184085 h 446427"/>
                <a:gd name="connsiteX1" fmla="*/ 93907 w 307987"/>
                <a:gd name="connsiteY1" fmla="*/ 33669 h 446427"/>
                <a:gd name="connsiteX2" fmla="*/ 123020 w 307987"/>
                <a:gd name="connsiteY2" fmla="*/ -296 h 446427"/>
                <a:gd name="connsiteX3" fmla="*/ 161837 w 307987"/>
                <a:gd name="connsiteY3" fmla="*/ 33669 h 446427"/>
                <a:gd name="connsiteX4" fmla="*/ 161837 w 307987"/>
                <a:gd name="connsiteY4" fmla="*/ 106451 h 446427"/>
                <a:gd name="connsiteX5" fmla="*/ 210359 w 307987"/>
                <a:gd name="connsiteY5" fmla="*/ 125860 h 446427"/>
                <a:gd name="connsiteX6" fmla="*/ 258880 w 307987"/>
                <a:gd name="connsiteY6" fmla="*/ 150120 h 446427"/>
                <a:gd name="connsiteX7" fmla="*/ 283141 w 307987"/>
                <a:gd name="connsiteY7" fmla="*/ 145268 h 446427"/>
                <a:gd name="connsiteX8" fmla="*/ 307401 w 307987"/>
                <a:gd name="connsiteY8" fmla="*/ 174381 h 446427"/>
                <a:gd name="connsiteX9" fmla="*/ 297697 w 307987"/>
                <a:gd name="connsiteY9" fmla="*/ 285980 h 446427"/>
                <a:gd name="connsiteX10" fmla="*/ 283141 w 307987"/>
                <a:gd name="connsiteY10" fmla="*/ 315093 h 446427"/>
                <a:gd name="connsiteX11" fmla="*/ 278288 w 307987"/>
                <a:gd name="connsiteY11" fmla="*/ 358762 h 446427"/>
                <a:gd name="connsiteX12" fmla="*/ 297697 w 307987"/>
                <a:gd name="connsiteY12" fmla="*/ 392727 h 446427"/>
                <a:gd name="connsiteX13" fmla="*/ 297697 w 307987"/>
                <a:gd name="connsiteY13" fmla="*/ 431544 h 446427"/>
                <a:gd name="connsiteX14" fmla="*/ 287993 w 307987"/>
                <a:gd name="connsiteY14" fmla="*/ 446100 h 446427"/>
                <a:gd name="connsiteX15" fmla="*/ 89055 w 307987"/>
                <a:gd name="connsiteY15" fmla="*/ 446100 h 446427"/>
                <a:gd name="connsiteX16" fmla="*/ 79351 w 307987"/>
                <a:gd name="connsiteY16" fmla="*/ 436396 h 446427"/>
                <a:gd name="connsiteX17" fmla="*/ 79351 w 307987"/>
                <a:gd name="connsiteY17" fmla="*/ 387875 h 446427"/>
                <a:gd name="connsiteX18" fmla="*/ 98760 w 307987"/>
                <a:gd name="connsiteY18" fmla="*/ 358762 h 446427"/>
                <a:gd name="connsiteX19" fmla="*/ 98760 w 307987"/>
                <a:gd name="connsiteY19" fmla="*/ 353910 h 446427"/>
                <a:gd name="connsiteX20" fmla="*/ 89055 w 307987"/>
                <a:gd name="connsiteY20" fmla="*/ 324797 h 446427"/>
                <a:gd name="connsiteX21" fmla="*/ 50238 w 307987"/>
                <a:gd name="connsiteY21" fmla="*/ 247163 h 446427"/>
                <a:gd name="connsiteX22" fmla="*/ 30830 w 307987"/>
                <a:gd name="connsiteY22" fmla="*/ 208346 h 446427"/>
                <a:gd name="connsiteX23" fmla="*/ 6569 w 307987"/>
                <a:gd name="connsiteY23" fmla="*/ 179233 h 446427"/>
                <a:gd name="connsiteX24" fmla="*/ 11421 w 307987"/>
                <a:gd name="connsiteY24" fmla="*/ 145268 h 446427"/>
                <a:gd name="connsiteX25" fmla="*/ 74499 w 307987"/>
                <a:gd name="connsiteY25" fmla="*/ 159825 h 446427"/>
                <a:gd name="connsiteX26" fmla="*/ 93907 w 307987"/>
                <a:gd name="connsiteY26" fmla="*/ 184085 h 446427"/>
                <a:gd name="connsiteX27" fmla="*/ 258880 w 307987"/>
                <a:gd name="connsiteY27" fmla="*/ 353910 h 446427"/>
                <a:gd name="connsiteX28" fmla="*/ 258880 w 307987"/>
                <a:gd name="connsiteY28" fmla="*/ 353910 h 446427"/>
                <a:gd name="connsiteX29" fmla="*/ 258880 w 307987"/>
                <a:gd name="connsiteY29" fmla="*/ 349058 h 446427"/>
                <a:gd name="connsiteX30" fmla="*/ 268584 w 307987"/>
                <a:gd name="connsiteY30" fmla="*/ 310241 h 446427"/>
                <a:gd name="connsiteX31" fmla="*/ 278288 w 307987"/>
                <a:gd name="connsiteY31" fmla="*/ 285980 h 446427"/>
                <a:gd name="connsiteX32" fmla="*/ 287993 w 307987"/>
                <a:gd name="connsiteY32" fmla="*/ 232607 h 446427"/>
                <a:gd name="connsiteX33" fmla="*/ 292845 w 307987"/>
                <a:gd name="connsiteY33" fmla="*/ 179233 h 446427"/>
                <a:gd name="connsiteX34" fmla="*/ 273436 w 307987"/>
                <a:gd name="connsiteY34" fmla="*/ 164677 h 446427"/>
                <a:gd name="connsiteX35" fmla="*/ 258880 w 307987"/>
                <a:gd name="connsiteY35" fmla="*/ 175468 h 446427"/>
                <a:gd name="connsiteX36" fmla="*/ 258880 w 307987"/>
                <a:gd name="connsiteY36" fmla="*/ 179233 h 446427"/>
                <a:gd name="connsiteX37" fmla="*/ 258880 w 307987"/>
                <a:gd name="connsiteY37" fmla="*/ 208346 h 446427"/>
                <a:gd name="connsiteX38" fmla="*/ 249176 w 307987"/>
                <a:gd name="connsiteY38" fmla="*/ 218050 h 446427"/>
                <a:gd name="connsiteX39" fmla="*/ 244323 w 307987"/>
                <a:gd name="connsiteY39" fmla="*/ 208346 h 446427"/>
                <a:gd name="connsiteX40" fmla="*/ 244323 w 307987"/>
                <a:gd name="connsiteY40" fmla="*/ 154972 h 446427"/>
                <a:gd name="connsiteX41" fmla="*/ 224915 w 307987"/>
                <a:gd name="connsiteY41" fmla="*/ 135564 h 446427"/>
                <a:gd name="connsiteX42" fmla="*/ 210359 w 307987"/>
                <a:gd name="connsiteY42" fmla="*/ 154972 h 446427"/>
                <a:gd name="connsiteX43" fmla="*/ 210359 w 307987"/>
                <a:gd name="connsiteY43" fmla="*/ 208346 h 446427"/>
                <a:gd name="connsiteX44" fmla="*/ 200654 w 307987"/>
                <a:gd name="connsiteY44" fmla="*/ 218050 h 446427"/>
                <a:gd name="connsiteX45" fmla="*/ 190950 w 307987"/>
                <a:gd name="connsiteY45" fmla="*/ 208346 h 446427"/>
                <a:gd name="connsiteX46" fmla="*/ 190950 w 307987"/>
                <a:gd name="connsiteY46" fmla="*/ 130712 h 446427"/>
                <a:gd name="connsiteX47" fmla="*/ 176394 w 307987"/>
                <a:gd name="connsiteY47" fmla="*/ 121008 h 446427"/>
                <a:gd name="connsiteX48" fmla="*/ 161837 w 307987"/>
                <a:gd name="connsiteY48" fmla="*/ 130712 h 446427"/>
                <a:gd name="connsiteX49" fmla="*/ 161837 w 307987"/>
                <a:gd name="connsiteY49" fmla="*/ 208346 h 446427"/>
                <a:gd name="connsiteX50" fmla="*/ 152133 w 307987"/>
                <a:gd name="connsiteY50" fmla="*/ 218050 h 446427"/>
                <a:gd name="connsiteX51" fmla="*/ 142429 w 307987"/>
                <a:gd name="connsiteY51" fmla="*/ 208346 h 446427"/>
                <a:gd name="connsiteX52" fmla="*/ 142429 w 307987"/>
                <a:gd name="connsiteY52" fmla="*/ 28817 h 446427"/>
                <a:gd name="connsiteX53" fmla="*/ 127872 w 307987"/>
                <a:gd name="connsiteY53" fmla="*/ 19113 h 446427"/>
                <a:gd name="connsiteX54" fmla="*/ 113316 w 307987"/>
                <a:gd name="connsiteY54" fmla="*/ 29904 h 446427"/>
                <a:gd name="connsiteX55" fmla="*/ 113316 w 307987"/>
                <a:gd name="connsiteY55" fmla="*/ 33669 h 446427"/>
                <a:gd name="connsiteX56" fmla="*/ 113316 w 307987"/>
                <a:gd name="connsiteY56" fmla="*/ 203494 h 446427"/>
                <a:gd name="connsiteX57" fmla="*/ 103612 w 307987"/>
                <a:gd name="connsiteY57" fmla="*/ 218050 h 446427"/>
                <a:gd name="connsiteX58" fmla="*/ 93907 w 307987"/>
                <a:gd name="connsiteY58" fmla="*/ 213198 h 446427"/>
                <a:gd name="connsiteX59" fmla="*/ 74499 w 307987"/>
                <a:gd name="connsiteY59" fmla="*/ 184085 h 446427"/>
                <a:gd name="connsiteX60" fmla="*/ 59942 w 307987"/>
                <a:gd name="connsiteY60" fmla="*/ 169529 h 446427"/>
                <a:gd name="connsiteX61" fmla="*/ 16273 w 307987"/>
                <a:gd name="connsiteY61" fmla="*/ 164677 h 446427"/>
                <a:gd name="connsiteX62" fmla="*/ 20737 w 307987"/>
                <a:gd name="connsiteY62" fmla="*/ 169529 h 446427"/>
                <a:gd name="connsiteX63" fmla="*/ 21125 w 307987"/>
                <a:gd name="connsiteY63" fmla="*/ 169529 h 446427"/>
                <a:gd name="connsiteX64" fmla="*/ 45386 w 307987"/>
                <a:gd name="connsiteY64" fmla="*/ 198642 h 446427"/>
                <a:gd name="connsiteX65" fmla="*/ 64795 w 307987"/>
                <a:gd name="connsiteY65" fmla="*/ 247163 h 446427"/>
                <a:gd name="connsiteX66" fmla="*/ 98760 w 307987"/>
                <a:gd name="connsiteY66" fmla="*/ 310241 h 446427"/>
                <a:gd name="connsiteX67" fmla="*/ 118168 w 307987"/>
                <a:gd name="connsiteY67" fmla="*/ 349058 h 446427"/>
                <a:gd name="connsiteX68" fmla="*/ 118168 w 307987"/>
                <a:gd name="connsiteY68" fmla="*/ 353910 h 446427"/>
                <a:gd name="connsiteX69" fmla="*/ 283141 w 307987"/>
                <a:gd name="connsiteY69" fmla="*/ 426692 h 446427"/>
                <a:gd name="connsiteX70" fmla="*/ 283141 w 307987"/>
                <a:gd name="connsiteY70" fmla="*/ 387875 h 446427"/>
                <a:gd name="connsiteX71" fmla="*/ 263732 w 307987"/>
                <a:gd name="connsiteY71" fmla="*/ 373318 h 446427"/>
                <a:gd name="connsiteX72" fmla="*/ 113316 w 307987"/>
                <a:gd name="connsiteY72" fmla="*/ 373318 h 446427"/>
                <a:gd name="connsiteX73" fmla="*/ 98760 w 307987"/>
                <a:gd name="connsiteY73" fmla="*/ 384110 h 446427"/>
                <a:gd name="connsiteX74" fmla="*/ 98760 w 307987"/>
                <a:gd name="connsiteY74" fmla="*/ 387875 h 446427"/>
                <a:gd name="connsiteX75" fmla="*/ 98760 w 307987"/>
                <a:gd name="connsiteY75" fmla="*/ 426692 h 4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07987" h="446427" fill="norm" stroke="1" extrusionOk="0">
                  <a:moveTo>
                    <a:pt x="93907" y="184085"/>
                  </a:moveTo>
                  <a:lnTo>
                    <a:pt x="93907" y="33669"/>
                  </a:lnTo>
                  <a:cubicBezTo>
                    <a:pt x="94373" y="16900"/>
                    <a:pt x="106503" y="2732"/>
                    <a:pt x="123020" y="-296"/>
                  </a:cubicBezTo>
                  <a:cubicBezTo>
                    <a:pt x="142933" y="-1111"/>
                    <a:pt x="159993" y="13814"/>
                    <a:pt x="161837" y="33669"/>
                  </a:cubicBezTo>
                  <a:lnTo>
                    <a:pt x="161837" y="106451"/>
                  </a:lnTo>
                  <a:cubicBezTo>
                    <a:pt x="186098" y="101599"/>
                    <a:pt x="195802" y="101599"/>
                    <a:pt x="210359" y="125860"/>
                  </a:cubicBezTo>
                  <a:cubicBezTo>
                    <a:pt x="229767" y="111303"/>
                    <a:pt x="254028" y="121008"/>
                    <a:pt x="258880" y="150120"/>
                  </a:cubicBezTo>
                  <a:cubicBezTo>
                    <a:pt x="266332" y="146200"/>
                    <a:pt x="274756" y="144511"/>
                    <a:pt x="283141" y="145268"/>
                  </a:cubicBezTo>
                  <a:cubicBezTo>
                    <a:pt x="296979" y="148218"/>
                    <a:pt x="306994" y="160252"/>
                    <a:pt x="307401" y="174381"/>
                  </a:cubicBezTo>
                  <a:cubicBezTo>
                    <a:pt x="308992" y="211839"/>
                    <a:pt x="305732" y="249356"/>
                    <a:pt x="297697" y="285980"/>
                  </a:cubicBezTo>
                  <a:cubicBezTo>
                    <a:pt x="292845" y="295684"/>
                    <a:pt x="292845" y="305389"/>
                    <a:pt x="283141" y="315093"/>
                  </a:cubicBezTo>
                  <a:cubicBezTo>
                    <a:pt x="276774" y="328718"/>
                    <a:pt x="275066" y="344069"/>
                    <a:pt x="278288" y="358762"/>
                  </a:cubicBezTo>
                  <a:cubicBezTo>
                    <a:pt x="291622" y="364468"/>
                    <a:pt x="299560" y="378345"/>
                    <a:pt x="297697" y="392727"/>
                  </a:cubicBezTo>
                  <a:lnTo>
                    <a:pt x="297697" y="431544"/>
                  </a:lnTo>
                  <a:cubicBezTo>
                    <a:pt x="297697" y="441248"/>
                    <a:pt x="297697" y="446100"/>
                    <a:pt x="287993" y="446100"/>
                  </a:cubicBezTo>
                  <a:lnTo>
                    <a:pt x="89055" y="446100"/>
                  </a:lnTo>
                  <a:cubicBezTo>
                    <a:pt x="83854" y="445731"/>
                    <a:pt x="79720" y="441598"/>
                    <a:pt x="79351" y="436396"/>
                  </a:cubicBezTo>
                  <a:lnTo>
                    <a:pt x="79351" y="387875"/>
                  </a:lnTo>
                  <a:cubicBezTo>
                    <a:pt x="77624" y="374677"/>
                    <a:pt x="85911" y="362236"/>
                    <a:pt x="98760" y="358762"/>
                  </a:cubicBezTo>
                  <a:lnTo>
                    <a:pt x="98760" y="353910"/>
                  </a:lnTo>
                  <a:cubicBezTo>
                    <a:pt x="98760" y="344206"/>
                    <a:pt x="98760" y="329649"/>
                    <a:pt x="89055" y="324797"/>
                  </a:cubicBezTo>
                  <a:cubicBezTo>
                    <a:pt x="66871" y="304690"/>
                    <a:pt x="53014" y="276994"/>
                    <a:pt x="50238" y="247163"/>
                  </a:cubicBezTo>
                  <a:cubicBezTo>
                    <a:pt x="45755" y="233324"/>
                    <a:pt x="39214" y="220243"/>
                    <a:pt x="30830" y="208346"/>
                  </a:cubicBezTo>
                  <a:cubicBezTo>
                    <a:pt x="21358" y="199884"/>
                    <a:pt x="13168" y="190082"/>
                    <a:pt x="6569" y="179233"/>
                  </a:cubicBezTo>
                  <a:cubicBezTo>
                    <a:pt x="-3135" y="164677"/>
                    <a:pt x="-3135" y="154972"/>
                    <a:pt x="11421" y="145268"/>
                  </a:cubicBezTo>
                  <a:cubicBezTo>
                    <a:pt x="33353" y="135700"/>
                    <a:pt x="58972" y="141619"/>
                    <a:pt x="74499" y="159825"/>
                  </a:cubicBezTo>
                  <a:cubicBezTo>
                    <a:pt x="79351" y="164677"/>
                    <a:pt x="84203" y="174381"/>
                    <a:pt x="93907" y="184085"/>
                  </a:cubicBezTo>
                  <a:close/>
                  <a:moveTo>
                    <a:pt x="258880" y="353910"/>
                  </a:moveTo>
                  <a:lnTo>
                    <a:pt x="258880" y="353910"/>
                  </a:lnTo>
                  <a:lnTo>
                    <a:pt x="258880" y="349058"/>
                  </a:lnTo>
                  <a:cubicBezTo>
                    <a:pt x="259210" y="335569"/>
                    <a:pt x="262528" y="322312"/>
                    <a:pt x="268584" y="310241"/>
                  </a:cubicBezTo>
                  <a:cubicBezTo>
                    <a:pt x="273436" y="300536"/>
                    <a:pt x="278288" y="295684"/>
                    <a:pt x="278288" y="285980"/>
                  </a:cubicBezTo>
                  <a:cubicBezTo>
                    <a:pt x="283858" y="268687"/>
                    <a:pt x="287120" y="250754"/>
                    <a:pt x="287993" y="232607"/>
                  </a:cubicBezTo>
                  <a:cubicBezTo>
                    <a:pt x="292010" y="215119"/>
                    <a:pt x="293641" y="197166"/>
                    <a:pt x="292845" y="179233"/>
                  </a:cubicBezTo>
                  <a:cubicBezTo>
                    <a:pt x="292845" y="169529"/>
                    <a:pt x="283141" y="159825"/>
                    <a:pt x="273436" y="164677"/>
                  </a:cubicBezTo>
                  <a:cubicBezTo>
                    <a:pt x="266429" y="163628"/>
                    <a:pt x="259928" y="168462"/>
                    <a:pt x="258880" y="175468"/>
                  </a:cubicBezTo>
                  <a:cubicBezTo>
                    <a:pt x="258686" y="176710"/>
                    <a:pt x="258686" y="177991"/>
                    <a:pt x="258880" y="179233"/>
                  </a:cubicBezTo>
                  <a:lnTo>
                    <a:pt x="258880" y="208346"/>
                  </a:lnTo>
                  <a:cubicBezTo>
                    <a:pt x="258511" y="213548"/>
                    <a:pt x="254377" y="217681"/>
                    <a:pt x="249176" y="218050"/>
                  </a:cubicBezTo>
                  <a:cubicBezTo>
                    <a:pt x="244323" y="218050"/>
                    <a:pt x="244323" y="213198"/>
                    <a:pt x="244323" y="208346"/>
                  </a:cubicBezTo>
                  <a:lnTo>
                    <a:pt x="244323" y="154972"/>
                  </a:lnTo>
                  <a:cubicBezTo>
                    <a:pt x="239471" y="145268"/>
                    <a:pt x="234619" y="135564"/>
                    <a:pt x="224915" y="135564"/>
                  </a:cubicBezTo>
                  <a:cubicBezTo>
                    <a:pt x="215211" y="135564"/>
                    <a:pt x="210359" y="145268"/>
                    <a:pt x="210359" y="154972"/>
                  </a:cubicBezTo>
                  <a:lnTo>
                    <a:pt x="210359" y="208346"/>
                  </a:lnTo>
                  <a:cubicBezTo>
                    <a:pt x="209990" y="213548"/>
                    <a:pt x="205856" y="217681"/>
                    <a:pt x="200654" y="218050"/>
                  </a:cubicBezTo>
                  <a:cubicBezTo>
                    <a:pt x="195802" y="218050"/>
                    <a:pt x="195802" y="213198"/>
                    <a:pt x="190950" y="208346"/>
                  </a:cubicBezTo>
                  <a:lnTo>
                    <a:pt x="190950" y="130712"/>
                  </a:lnTo>
                  <a:cubicBezTo>
                    <a:pt x="190950" y="125860"/>
                    <a:pt x="186098" y="121008"/>
                    <a:pt x="176394" y="121008"/>
                  </a:cubicBezTo>
                  <a:cubicBezTo>
                    <a:pt x="171542" y="121008"/>
                    <a:pt x="161837" y="125860"/>
                    <a:pt x="161837" y="130712"/>
                  </a:cubicBezTo>
                  <a:lnTo>
                    <a:pt x="161837" y="208346"/>
                  </a:lnTo>
                  <a:cubicBezTo>
                    <a:pt x="161837" y="213703"/>
                    <a:pt x="157490" y="218050"/>
                    <a:pt x="152133" y="218050"/>
                  </a:cubicBezTo>
                  <a:cubicBezTo>
                    <a:pt x="146776" y="218050"/>
                    <a:pt x="142429" y="213703"/>
                    <a:pt x="142429" y="208346"/>
                  </a:cubicBezTo>
                  <a:lnTo>
                    <a:pt x="142429" y="28817"/>
                  </a:lnTo>
                  <a:cubicBezTo>
                    <a:pt x="142429" y="23965"/>
                    <a:pt x="132724" y="19113"/>
                    <a:pt x="127872" y="19113"/>
                  </a:cubicBezTo>
                  <a:cubicBezTo>
                    <a:pt x="120866" y="18064"/>
                    <a:pt x="114364" y="22898"/>
                    <a:pt x="113316" y="29904"/>
                  </a:cubicBezTo>
                  <a:cubicBezTo>
                    <a:pt x="113122" y="31146"/>
                    <a:pt x="113122" y="32427"/>
                    <a:pt x="113316" y="33669"/>
                  </a:cubicBezTo>
                  <a:lnTo>
                    <a:pt x="113316" y="203494"/>
                  </a:lnTo>
                  <a:cubicBezTo>
                    <a:pt x="113316" y="208346"/>
                    <a:pt x="108464" y="213198"/>
                    <a:pt x="103612" y="218050"/>
                  </a:cubicBezTo>
                  <a:cubicBezTo>
                    <a:pt x="98760" y="218050"/>
                    <a:pt x="98760" y="213198"/>
                    <a:pt x="93907" y="213198"/>
                  </a:cubicBezTo>
                  <a:cubicBezTo>
                    <a:pt x="89055" y="203494"/>
                    <a:pt x="79351" y="193790"/>
                    <a:pt x="74499" y="184085"/>
                  </a:cubicBezTo>
                  <a:lnTo>
                    <a:pt x="59942" y="169529"/>
                  </a:lnTo>
                  <a:cubicBezTo>
                    <a:pt x="49112" y="156331"/>
                    <a:pt x="29723" y="154176"/>
                    <a:pt x="16273" y="164677"/>
                  </a:cubicBezTo>
                  <a:cubicBezTo>
                    <a:pt x="16157" y="167238"/>
                    <a:pt x="18156" y="169412"/>
                    <a:pt x="20737" y="169529"/>
                  </a:cubicBezTo>
                  <a:cubicBezTo>
                    <a:pt x="20854" y="169529"/>
                    <a:pt x="20990" y="169529"/>
                    <a:pt x="21125" y="169529"/>
                  </a:cubicBezTo>
                  <a:cubicBezTo>
                    <a:pt x="27724" y="180378"/>
                    <a:pt x="35915" y="190179"/>
                    <a:pt x="45386" y="198642"/>
                  </a:cubicBezTo>
                  <a:cubicBezTo>
                    <a:pt x="56721" y="212422"/>
                    <a:pt x="63495" y="229366"/>
                    <a:pt x="64795" y="247163"/>
                  </a:cubicBezTo>
                  <a:cubicBezTo>
                    <a:pt x="68075" y="271617"/>
                    <a:pt x="80146" y="294034"/>
                    <a:pt x="98760" y="310241"/>
                  </a:cubicBezTo>
                  <a:cubicBezTo>
                    <a:pt x="111589" y="318878"/>
                    <a:pt x="118964" y="333608"/>
                    <a:pt x="118168" y="349058"/>
                  </a:cubicBezTo>
                  <a:lnTo>
                    <a:pt x="118168" y="353910"/>
                  </a:lnTo>
                  <a:close/>
                  <a:moveTo>
                    <a:pt x="283141" y="426692"/>
                  </a:moveTo>
                  <a:lnTo>
                    <a:pt x="283141" y="387875"/>
                  </a:lnTo>
                  <a:cubicBezTo>
                    <a:pt x="283141" y="378171"/>
                    <a:pt x="273436" y="373318"/>
                    <a:pt x="263732" y="373318"/>
                  </a:cubicBezTo>
                  <a:lnTo>
                    <a:pt x="113316" y="373318"/>
                  </a:lnTo>
                  <a:cubicBezTo>
                    <a:pt x="106310" y="372270"/>
                    <a:pt x="99807" y="377103"/>
                    <a:pt x="98760" y="384110"/>
                  </a:cubicBezTo>
                  <a:cubicBezTo>
                    <a:pt x="98565" y="385352"/>
                    <a:pt x="98565" y="386633"/>
                    <a:pt x="98760" y="387875"/>
                  </a:cubicBezTo>
                  <a:lnTo>
                    <a:pt x="98760" y="426692"/>
                  </a:lnTo>
                  <a:close/>
                </a:path>
              </a:pathLst>
            </a:custGeom>
            <a:solidFill>
              <a:srgbClr val="9884BD"/>
            </a:solidFill>
            <a:ln w="19393" cap="flat">
              <a:noFill/>
              <a:prstDash val="solid"/>
              <a:miter/>
            </a:ln>
          </p:spPr>
          <p:txBody>
            <a:bodyPr rtlCol="0" anchor="ctr"/>
            <a:lstStyle/>
            <a:p>
              <a:pPr>
                <a:defRPr/>
              </a:pPr>
              <a:endParaRPr lang="en-US"/>
            </a:p>
          </p:txBody>
        </p:sp>
        <p:sp>
          <p:nvSpPr>
            <p:cNvPr id="34" name="Forme libre : forme 40" hidden="0"/>
            <p:cNvSpPr/>
            <p:nvPr isPhoto="0" userDrawn="0"/>
          </p:nvSpPr>
          <p:spPr bwMode="auto">
            <a:xfrm>
              <a:off x="6920367" y="2837405"/>
              <a:ext cx="189297" cy="189307"/>
            </a:xfrm>
            <a:custGeom>
              <a:avLst/>
              <a:gdLst>
                <a:gd name="connsiteX0" fmla="*/ 92061 w 189297"/>
                <a:gd name="connsiteY0" fmla="*/ 188980 h 189307"/>
                <a:gd name="connsiteX1" fmla="*/ -188 w 189297"/>
                <a:gd name="connsiteY1" fmla="*/ 94538 h 189307"/>
                <a:gd name="connsiteX2" fmla="*/ -130 w 189297"/>
                <a:gd name="connsiteY2" fmla="*/ 91937 h 189307"/>
                <a:gd name="connsiteX3" fmla="*/ 86141 w 189297"/>
                <a:gd name="connsiteY3" fmla="*/ -253 h 189307"/>
                <a:gd name="connsiteX4" fmla="*/ 92061 w 189297"/>
                <a:gd name="connsiteY4" fmla="*/ -253 h 189307"/>
                <a:gd name="connsiteX5" fmla="*/ 189045 w 189297"/>
                <a:gd name="connsiteY5" fmla="*/ 89337 h 189307"/>
                <a:gd name="connsiteX6" fmla="*/ 189103 w 189297"/>
                <a:gd name="connsiteY6" fmla="*/ 91937 h 189307"/>
                <a:gd name="connsiteX7" fmla="*/ 92061 w 189297"/>
                <a:gd name="connsiteY7" fmla="*/ 188980 h 189307"/>
                <a:gd name="connsiteX8" fmla="*/ 14427 w 189297"/>
                <a:gd name="connsiteY8" fmla="*/ 91937 h 189307"/>
                <a:gd name="connsiteX9" fmla="*/ 92061 w 189297"/>
                <a:gd name="connsiteY9" fmla="*/ 169571 h 189307"/>
                <a:gd name="connsiteX10" fmla="*/ 169695 w 189297"/>
                <a:gd name="connsiteY10" fmla="*/ 96789 h 189307"/>
                <a:gd name="connsiteX11" fmla="*/ 104793 w 189297"/>
                <a:gd name="connsiteY11" fmla="*/ 14788 h 189307"/>
                <a:gd name="connsiteX12" fmla="*/ 96913 w 189297"/>
                <a:gd name="connsiteY12" fmla="*/ 14303 h 189307"/>
                <a:gd name="connsiteX13" fmla="*/ 14427 w 189297"/>
                <a:gd name="connsiteY13" fmla="*/ 91937 h 18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97" h="189307" fill="norm" stroke="1" extrusionOk="0">
                  <a:moveTo>
                    <a:pt x="92061" y="188980"/>
                  </a:moveTo>
                  <a:cubicBezTo>
                    <a:pt x="40512" y="188378"/>
                    <a:pt x="-790" y="146087"/>
                    <a:pt x="-188" y="94538"/>
                  </a:cubicBezTo>
                  <a:cubicBezTo>
                    <a:pt x="-188" y="93664"/>
                    <a:pt x="-169" y="92810"/>
                    <a:pt x="-130" y="91937"/>
                  </a:cubicBezTo>
                  <a:cubicBezTo>
                    <a:pt x="-1760" y="42659"/>
                    <a:pt x="36863" y="1377"/>
                    <a:pt x="86141" y="-253"/>
                  </a:cubicBezTo>
                  <a:cubicBezTo>
                    <a:pt x="88121" y="-312"/>
                    <a:pt x="90081" y="-312"/>
                    <a:pt x="92061" y="-253"/>
                  </a:cubicBezTo>
                  <a:cubicBezTo>
                    <a:pt x="143571" y="-2291"/>
                    <a:pt x="186988" y="37807"/>
                    <a:pt x="189045" y="89337"/>
                  </a:cubicBezTo>
                  <a:cubicBezTo>
                    <a:pt x="189064" y="90210"/>
                    <a:pt x="189084" y="91064"/>
                    <a:pt x="189103" y="91937"/>
                  </a:cubicBezTo>
                  <a:cubicBezTo>
                    <a:pt x="189103" y="145524"/>
                    <a:pt x="145647" y="188980"/>
                    <a:pt x="92061" y="188980"/>
                  </a:cubicBezTo>
                  <a:close/>
                  <a:moveTo>
                    <a:pt x="14427" y="91937"/>
                  </a:moveTo>
                  <a:cubicBezTo>
                    <a:pt x="15553" y="134345"/>
                    <a:pt x="49653" y="168445"/>
                    <a:pt x="92061" y="169571"/>
                  </a:cubicBezTo>
                  <a:cubicBezTo>
                    <a:pt x="133537" y="170774"/>
                    <a:pt x="168220" y="138265"/>
                    <a:pt x="169695" y="96789"/>
                  </a:cubicBezTo>
                  <a:cubicBezTo>
                    <a:pt x="174411" y="56226"/>
                    <a:pt x="145357" y="19505"/>
                    <a:pt x="104793" y="14788"/>
                  </a:cubicBezTo>
                  <a:cubicBezTo>
                    <a:pt x="102173" y="14497"/>
                    <a:pt x="99552" y="14323"/>
                    <a:pt x="96913" y="14303"/>
                  </a:cubicBezTo>
                  <a:cubicBezTo>
                    <a:pt x="53516" y="15079"/>
                    <a:pt x="17823" y="48676"/>
                    <a:pt x="14427" y="91937"/>
                  </a:cubicBezTo>
                  <a:close/>
                </a:path>
              </a:pathLst>
            </a:custGeom>
            <a:solidFill>
              <a:srgbClr val="9884BD"/>
            </a:solidFill>
            <a:ln w="19393" cap="flat">
              <a:noFill/>
              <a:prstDash val="solid"/>
              <a:miter/>
            </a:ln>
          </p:spPr>
          <p:txBody>
            <a:bodyPr rtlCol="0" anchor="ctr"/>
            <a:lstStyle/>
            <a:p>
              <a:pPr>
                <a:defRPr/>
              </a:pPr>
              <a:endParaRPr lang="en-US"/>
            </a:p>
          </p:txBody>
        </p:sp>
        <p:sp>
          <p:nvSpPr>
            <p:cNvPr id="35" name="Forme libre : forme 41" hidden="0"/>
            <p:cNvSpPr/>
            <p:nvPr isPhoto="0" userDrawn="0"/>
          </p:nvSpPr>
          <p:spPr bwMode="auto">
            <a:xfrm>
              <a:off x="6984738" y="2900422"/>
              <a:ext cx="59152" cy="60370"/>
            </a:xfrm>
            <a:custGeom>
              <a:avLst/>
              <a:gdLst>
                <a:gd name="connsiteX0" fmla="*/ 42246 w 59152"/>
                <a:gd name="connsiteY0" fmla="*/ 28920 h 60370"/>
                <a:gd name="connsiteX1" fmla="*/ 56802 w 59152"/>
                <a:gd name="connsiteY1" fmla="*/ 43476 h 60370"/>
                <a:gd name="connsiteX2" fmla="*/ 56802 w 59152"/>
                <a:gd name="connsiteY2" fmla="*/ 58033 h 60370"/>
                <a:gd name="connsiteX3" fmla="*/ 42246 w 59152"/>
                <a:gd name="connsiteY3" fmla="*/ 53181 h 60370"/>
                <a:gd name="connsiteX4" fmla="*/ 27689 w 59152"/>
                <a:gd name="connsiteY4" fmla="*/ 38624 h 60370"/>
                <a:gd name="connsiteX5" fmla="*/ 17985 w 59152"/>
                <a:gd name="connsiteY5" fmla="*/ 53181 h 60370"/>
                <a:gd name="connsiteX6" fmla="*/ 3429 w 59152"/>
                <a:gd name="connsiteY6" fmla="*/ 58033 h 60370"/>
                <a:gd name="connsiteX7" fmla="*/ 8281 w 59152"/>
                <a:gd name="connsiteY7" fmla="*/ 38624 h 60370"/>
                <a:gd name="connsiteX8" fmla="*/ 17985 w 59152"/>
                <a:gd name="connsiteY8" fmla="*/ 28920 h 60370"/>
                <a:gd name="connsiteX9" fmla="*/ 3429 w 59152"/>
                <a:gd name="connsiteY9" fmla="*/ 14364 h 60370"/>
                <a:gd name="connsiteX10" fmla="*/ 1643 w 59152"/>
                <a:gd name="connsiteY10" fmla="*/ 1592 h 60370"/>
                <a:gd name="connsiteX11" fmla="*/ 3429 w 59152"/>
                <a:gd name="connsiteY11" fmla="*/ -193 h 60370"/>
                <a:gd name="connsiteX12" fmla="*/ 13133 w 59152"/>
                <a:gd name="connsiteY12" fmla="*/ 4659 h 60370"/>
                <a:gd name="connsiteX13" fmla="*/ 27689 w 59152"/>
                <a:gd name="connsiteY13" fmla="*/ 19216 h 60370"/>
                <a:gd name="connsiteX14" fmla="*/ 42246 w 59152"/>
                <a:gd name="connsiteY14" fmla="*/ 4659 h 60370"/>
                <a:gd name="connsiteX15" fmla="*/ 56802 w 59152"/>
                <a:gd name="connsiteY15" fmla="*/ -193 h 60370"/>
                <a:gd name="connsiteX16" fmla="*/ 56802 w 59152"/>
                <a:gd name="connsiteY16" fmla="*/ 14364 h 60370"/>
                <a:gd name="connsiteX17" fmla="*/ 42246 w 59152"/>
                <a:gd name="connsiteY17" fmla="*/ 28920 h 6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152" h="60370" fill="norm" stroke="1" extrusionOk="0">
                  <a:moveTo>
                    <a:pt x="42246" y="28920"/>
                  </a:moveTo>
                  <a:lnTo>
                    <a:pt x="56802" y="43476"/>
                  </a:lnTo>
                  <a:cubicBezTo>
                    <a:pt x="56802" y="48329"/>
                    <a:pt x="61654" y="53181"/>
                    <a:pt x="56802" y="58033"/>
                  </a:cubicBezTo>
                  <a:cubicBezTo>
                    <a:pt x="51465" y="58693"/>
                    <a:pt x="46128" y="56907"/>
                    <a:pt x="42246" y="53181"/>
                  </a:cubicBezTo>
                  <a:cubicBezTo>
                    <a:pt x="37452" y="53181"/>
                    <a:pt x="32600" y="48329"/>
                    <a:pt x="27689" y="38624"/>
                  </a:cubicBezTo>
                  <a:cubicBezTo>
                    <a:pt x="22837" y="43476"/>
                    <a:pt x="22837" y="48329"/>
                    <a:pt x="17985" y="53181"/>
                  </a:cubicBezTo>
                  <a:cubicBezTo>
                    <a:pt x="8281" y="58033"/>
                    <a:pt x="3429" y="62885"/>
                    <a:pt x="3429" y="58033"/>
                  </a:cubicBezTo>
                  <a:cubicBezTo>
                    <a:pt x="-1423" y="53181"/>
                    <a:pt x="-1423" y="48329"/>
                    <a:pt x="8281" y="38624"/>
                  </a:cubicBezTo>
                  <a:cubicBezTo>
                    <a:pt x="8281" y="33772"/>
                    <a:pt x="13133" y="33772"/>
                    <a:pt x="17985" y="28920"/>
                  </a:cubicBezTo>
                  <a:lnTo>
                    <a:pt x="3429" y="14364"/>
                  </a:lnTo>
                  <a:cubicBezTo>
                    <a:pt x="-589" y="11336"/>
                    <a:pt x="-1384" y="5610"/>
                    <a:pt x="1643" y="1592"/>
                  </a:cubicBezTo>
                  <a:cubicBezTo>
                    <a:pt x="2167" y="914"/>
                    <a:pt x="2749" y="312"/>
                    <a:pt x="3429" y="-193"/>
                  </a:cubicBezTo>
                  <a:cubicBezTo>
                    <a:pt x="7155" y="157"/>
                    <a:pt x="10629" y="1884"/>
                    <a:pt x="13133" y="4659"/>
                  </a:cubicBezTo>
                  <a:lnTo>
                    <a:pt x="27689" y="19216"/>
                  </a:lnTo>
                  <a:lnTo>
                    <a:pt x="42246" y="4659"/>
                  </a:lnTo>
                  <a:cubicBezTo>
                    <a:pt x="46128" y="933"/>
                    <a:pt x="51465" y="-853"/>
                    <a:pt x="56802" y="-193"/>
                  </a:cubicBezTo>
                  <a:cubicBezTo>
                    <a:pt x="61654" y="4659"/>
                    <a:pt x="56802" y="9512"/>
                    <a:pt x="56802" y="14364"/>
                  </a:cubicBezTo>
                  <a:lnTo>
                    <a:pt x="42246" y="28920"/>
                  </a:lnTo>
                  <a:close/>
                </a:path>
              </a:pathLst>
            </a:custGeom>
            <a:solidFill>
              <a:srgbClr val="9884BD"/>
            </a:solidFill>
            <a:ln w="19393" cap="flat">
              <a:noFill/>
              <a:prstDash val="solid"/>
              <a:miter/>
            </a:ln>
          </p:spPr>
          <p:txBody>
            <a:bodyPr rtlCol="0" anchor="ctr"/>
            <a:lstStyle/>
            <a:p>
              <a:pPr>
                <a:defRPr/>
              </a:pPr>
              <a:endParaRPr lang="en-US"/>
            </a:p>
          </p:txBody>
        </p:sp>
        <p:sp>
          <p:nvSpPr>
            <p:cNvPr id="36" name="Forme libre : forme 42" hidden="0"/>
            <p:cNvSpPr/>
            <p:nvPr isPhoto="0" userDrawn="0"/>
          </p:nvSpPr>
          <p:spPr bwMode="auto">
            <a:xfrm>
              <a:off x="7240672" y="2837414"/>
              <a:ext cx="189233" cy="189298"/>
            </a:xfrm>
            <a:custGeom>
              <a:avLst/>
              <a:gdLst>
                <a:gd name="connsiteX0" fmla="*/ 96848 w 189233"/>
                <a:gd name="connsiteY0" fmla="*/ 188971 h 189298"/>
                <a:gd name="connsiteX1" fmla="*/ -194 w 189233"/>
                <a:gd name="connsiteY1" fmla="*/ 91928 h 189298"/>
                <a:gd name="connsiteX2" fmla="*/ 94248 w 189233"/>
                <a:gd name="connsiteY2" fmla="*/ -321 h 189298"/>
                <a:gd name="connsiteX3" fmla="*/ 96848 w 189233"/>
                <a:gd name="connsiteY3" fmla="*/ -262 h 189298"/>
                <a:gd name="connsiteX4" fmla="*/ 189039 w 189233"/>
                <a:gd name="connsiteY4" fmla="*/ 91928 h 189298"/>
                <a:gd name="connsiteX5" fmla="*/ 96848 w 189233"/>
                <a:gd name="connsiteY5" fmla="*/ 188971 h 189298"/>
                <a:gd name="connsiteX6" fmla="*/ 174482 w 189233"/>
                <a:gd name="connsiteY6" fmla="*/ 96780 h 189298"/>
                <a:gd name="connsiteX7" fmla="*/ 96848 w 189233"/>
                <a:gd name="connsiteY7" fmla="*/ 14294 h 189298"/>
                <a:gd name="connsiteX8" fmla="*/ 19214 w 189233"/>
                <a:gd name="connsiteY8" fmla="*/ 91928 h 189298"/>
                <a:gd name="connsiteX9" fmla="*/ 86581 w 189233"/>
                <a:gd name="connsiteY9" fmla="*/ 169387 h 189298"/>
                <a:gd name="connsiteX10" fmla="*/ 91996 w 189233"/>
                <a:gd name="connsiteY10" fmla="*/ 169562 h 189298"/>
                <a:gd name="connsiteX11" fmla="*/ 174482 w 189233"/>
                <a:gd name="connsiteY11" fmla="*/ 96780 h 1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233" h="189298" fill="norm" stroke="1" extrusionOk="0">
                  <a:moveTo>
                    <a:pt x="96848" y="188971"/>
                  </a:moveTo>
                  <a:cubicBezTo>
                    <a:pt x="43262" y="188971"/>
                    <a:pt x="-194" y="145515"/>
                    <a:pt x="-194" y="91928"/>
                  </a:cubicBezTo>
                  <a:cubicBezTo>
                    <a:pt x="408" y="40379"/>
                    <a:pt x="42699" y="-922"/>
                    <a:pt x="94248" y="-321"/>
                  </a:cubicBezTo>
                  <a:cubicBezTo>
                    <a:pt x="95121" y="-321"/>
                    <a:pt x="95975" y="-302"/>
                    <a:pt x="96848" y="-262"/>
                  </a:cubicBezTo>
                  <a:cubicBezTo>
                    <a:pt x="147757" y="-262"/>
                    <a:pt x="189039" y="41019"/>
                    <a:pt x="189039" y="91928"/>
                  </a:cubicBezTo>
                  <a:cubicBezTo>
                    <a:pt x="189097" y="143690"/>
                    <a:pt x="148534" y="186389"/>
                    <a:pt x="96848" y="188971"/>
                  </a:cubicBezTo>
                  <a:close/>
                  <a:moveTo>
                    <a:pt x="174482" y="96780"/>
                  </a:moveTo>
                  <a:cubicBezTo>
                    <a:pt x="173707" y="53383"/>
                    <a:pt x="140110" y="17690"/>
                    <a:pt x="96848" y="14294"/>
                  </a:cubicBezTo>
                  <a:cubicBezTo>
                    <a:pt x="54441" y="15419"/>
                    <a:pt x="20340" y="49520"/>
                    <a:pt x="19214" y="91928"/>
                  </a:cubicBezTo>
                  <a:cubicBezTo>
                    <a:pt x="16420" y="131929"/>
                    <a:pt x="46580" y="166592"/>
                    <a:pt x="86581" y="169387"/>
                  </a:cubicBezTo>
                  <a:cubicBezTo>
                    <a:pt x="88387" y="169504"/>
                    <a:pt x="90191" y="169562"/>
                    <a:pt x="91996" y="169562"/>
                  </a:cubicBezTo>
                  <a:cubicBezTo>
                    <a:pt x="134462" y="171076"/>
                    <a:pt x="170698" y="139110"/>
                    <a:pt x="174482" y="96780"/>
                  </a:cubicBezTo>
                  <a:close/>
                </a:path>
              </a:pathLst>
            </a:custGeom>
            <a:solidFill>
              <a:srgbClr val="9884BD"/>
            </a:solidFill>
            <a:ln w="19393" cap="flat">
              <a:noFill/>
              <a:prstDash val="solid"/>
              <a:miter/>
            </a:ln>
          </p:spPr>
          <p:txBody>
            <a:bodyPr rtlCol="0" anchor="ctr"/>
            <a:lstStyle/>
            <a:p>
              <a:pPr>
                <a:defRPr/>
              </a:pPr>
              <a:endParaRPr lang="en-US"/>
            </a:p>
          </p:txBody>
        </p:sp>
        <p:sp>
          <p:nvSpPr>
            <p:cNvPr id="37" name="Forme libre : forme 43" hidden="0"/>
            <p:cNvSpPr/>
            <p:nvPr isPhoto="0" userDrawn="0"/>
          </p:nvSpPr>
          <p:spPr bwMode="auto">
            <a:xfrm>
              <a:off x="7295885" y="2900557"/>
              <a:ext cx="79433" cy="56996"/>
            </a:xfrm>
            <a:custGeom>
              <a:avLst/>
              <a:gdLst>
                <a:gd name="connsiteX0" fmla="*/ 27079 w 79433"/>
                <a:gd name="connsiteY0" fmla="*/ 38489 h 56996"/>
                <a:gd name="connsiteX1" fmla="*/ 65896 w 79433"/>
                <a:gd name="connsiteY1" fmla="*/ 4525 h 56996"/>
                <a:gd name="connsiteX2" fmla="*/ 75600 w 79433"/>
                <a:gd name="connsiteY2" fmla="*/ -328 h 56996"/>
                <a:gd name="connsiteX3" fmla="*/ 75600 w 79433"/>
                <a:gd name="connsiteY3" fmla="*/ 14229 h 56996"/>
                <a:gd name="connsiteX4" fmla="*/ 61044 w 79433"/>
                <a:gd name="connsiteY4" fmla="*/ 33637 h 56996"/>
                <a:gd name="connsiteX5" fmla="*/ 36783 w 79433"/>
                <a:gd name="connsiteY5" fmla="*/ 53046 h 56996"/>
                <a:gd name="connsiteX6" fmla="*/ 24012 w 79433"/>
                <a:gd name="connsiteY6" fmla="*/ 54831 h 56996"/>
                <a:gd name="connsiteX7" fmla="*/ 22227 w 79433"/>
                <a:gd name="connsiteY7" fmla="*/ 53046 h 56996"/>
                <a:gd name="connsiteX8" fmla="*/ 2818 w 79433"/>
                <a:gd name="connsiteY8" fmla="*/ 38489 h 56996"/>
                <a:gd name="connsiteX9" fmla="*/ 2818 w 79433"/>
                <a:gd name="connsiteY9" fmla="*/ 23933 h 56996"/>
                <a:gd name="connsiteX10" fmla="*/ 17375 w 79433"/>
                <a:gd name="connsiteY10" fmla="*/ 23933 h 56996"/>
                <a:gd name="connsiteX11" fmla="*/ 27079 w 79433"/>
                <a:gd name="connsiteY11" fmla="*/ 38489 h 5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433" h="56996" fill="norm" stroke="1" extrusionOk="0">
                  <a:moveTo>
                    <a:pt x="27079" y="38489"/>
                  </a:moveTo>
                  <a:cubicBezTo>
                    <a:pt x="38783" y="25815"/>
                    <a:pt x="51786" y="14442"/>
                    <a:pt x="65896" y="4525"/>
                  </a:cubicBezTo>
                  <a:cubicBezTo>
                    <a:pt x="65896" y="-328"/>
                    <a:pt x="70748" y="-328"/>
                    <a:pt x="75600" y="-328"/>
                  </a:cubicBezTo>
                  <a:cubicBezTo>
                    <a:pt x="80453" y="-328"/>
                    <a:pt x="80453" y="9377"/>
                    <a:pt x="75600" y="14229"/>
                  </a:cubicBezTo>
                  <a:cubicBezTo>
                    <a:pt x="69603" y="19760"/>
                    <a:pt x="64674" y="26340"/>
                    <a:pt x="61044" y="33637"/>
                  </a:cubicBezTo>
                  <a:cubicBezTo>
                    <a:pt x="51340" y="38489"/>
                    <a:pt x="46488" y="48194"/>
                    <a:pt x="36783" y="53046"/>
                  </a:cubicBezTo>
                  <a:cubicBezTo>
                    <a:pt x="33756" y="57063"/>
                    <a:pt x="28030" y="57859"/>
                    <a:pt x="24012" y="54831"/>
                  </a:cubicBezTo>
                  <a:cubicBezTo>
                    <a:pt x="23333" y="54307"/>
                    <a:pt x="22732" y="53725"/>
                    <a:pt x="22227" y="53046"/>
                  </a:cubicBezTo>
                  <a:cubicBezTo>
                    <a:pt x="17375" y="48194"/>
                    <a:pt x="7671" y="43342"/>
                    <a:pt x="2818" y="38489"/>
                  </a:cubicBezTo>
                  <a:cubicBezTo>
                    <a:pt x="-1198" y="34472"/>
                    <a:pt x="-1198" y="27951"/>
                    <a:pt x="2818" y="23933"/>
                  </a:cubicBezTo>
                  <a:cubicBezTo>
                    <a:pt x="6835" y="19916"/>
                    <a:pt x="13358" y="19916"/>
                    <a:pt x="17375" y="23933"/>
                  </a:cubicBezTo>
                  <a:cubicBezTo>
                    <a:pt x="22227" y="28785"/>
                    <a:pt x="22227" y="33637"/>
                    <a:pt x="27079" y="38489"/>
                  </a:cubicBezTo>
                  <a:close/>
                </a:path>
              </a:pathLst>
            </a:custGeom>
            <a:solidFill>
              <a:srgbClr val="9884BD"/>
            </a:solidFill>
            <a:ln w="19393" cap="flat">
              <a:noFill/>
              <a:prstDash val="solid"/>
              <a:miter/>
            </a:ln>
          </p:spPr>
          <p:txBody>
            <a:bodyPr rtlCol="0" anchor="ctr"/>
            <a:lstStyle/>
            <a:p>
              <a:pPr>
                <a:defRPr/>
              </a:pPr>
              <a:endParaRPr lang="en-US"/>
            </a:p>
          </p:txBody>
        </p:sp>
      </p:grpSp>
      <p:sp>
        <p:nvSpPr>
          <p:cNvPr id="38" name="ZoneTexte 44" hidden="0"/>
          <p:cNvSpPr/>
          <p:nvPr isPhoto="0" userDrawn="0"/>
        </p:nvSpPr>
        <p:spPr bwMode="auto">
          <a:xfrm>
            <a:off x="937983" y="3622019"/>
            <a:ext cx="1977833" cy="461665"/>
          </a:xfrm>
          <a:prstGeom prst="rect">
            <a:avLst/>
          </a:prstGeom>
          <a:noFill/>
        </p:spPr>
        <p:txBody>
          <a:bodyPr wrap="square" rtlCol="0">
            <a:spAutoFit/>
          </a:bodyPr>
          <a:lstStyle/>
          <a:p>
            <a:pPr algn="ctr">
              <a:defRPr/>
            </a:pPr>
            <a:r>
              <a:rPr lang="fr-FR" sz="1150">
                <a:solidFill>
                  <a:srgbClr val="EC6182"/>
                </a:solidFill>
                <a:latin typeface="Arial"/>
                <a:cs typeface="Arial"/>
              </a:rPr>
              <a:t>Publications scientifiques</a:t>
            </a:r>
            <a:br>
              <a:rPr lang="fr-FR" sz="1150">
                <a:solidFill>
                  <a:srgbClr val="EC6182"/>
                </a:solidFill>
                <a:latin typeface="Arial"/>
                <a:cs typeface="Arial"/>
              </a:rPr>
            </a:br>
            <a:r>
              <a:rPr lang="fr-FR" sz="1150">
                <a:solidFill>
                  <a:srgbClr val="EC6182"/>
                </a:solidFill>
                <a:latin typeface="Arial"/>
                <a:cs typeface="Arial"/>
              </a:rPr>
              <a:t>(Open Access)</a:t>
            </a:r>
            <a:endParaRPr lang="en-US" sz="1150">
              <a:solidFill>
                <a:srgbClr val="EC6182"/>
              </a:solidFill>
            </a:endParaRPr>
          </a:p>
        </p:txBody>
      </p:sp>
      <p:sp>
        <p:nvSpPr>
          <p:cNvPr id="39" name="ZoneTexte 45" hidden="0"/>
          <p:cNvSpPr/>
          <p:nvPr isPhoto="0" userDrawn="0"/>
        </p:nvSpPr>
        <p:spPr bwMode="auto">
          <a:xfrm>
            <a:off x="2502891" y="3622017"/>
            <a:ext cx="2377377" cy="617255"/>
          </a:xfrm>
          <a:prstGeom prst="rect">
            <a:avLst/>
          </a:prstGeom>
          <a:noFill/>
        </p:spPr>
        <p:txBody>
          <a:bodyPr wrap="square" rtlCol="0">
            <a:noAutofit/>
          </a:bodyPr>
          <a:lstStyle/>
          <a:p>
            <a:pPr algn="ctr">
              <a:defRPr/>
            </a:pPr>
            <a:r>
              <a:rPr lang="fr-FR" sz="1150">
                <a:solidFill>
                  <a:srgbClr val="B0B2DA"/>
                </a:solidFill>
                <a:latin typeface="Arial"/>
                <a:cs typeface="Arial"/>
              </a:rPr>
              <a:t>Données</a:t>
            </a:r>
            <a:br>
              <a:rPr lang="fr-FR" sz="1150">
                <a:solidFill>
                  <a:srgbClr val="B0B2DA"/>
                </a:solidFill>
                <a:latin typeface="Arial"/>
                <a:cs typeface="Arial"/>
              </a:rPr>
            </a:br>
            <a:r>
              <a:rPr lang="fr-FR" sz="1150">
                <a:solidFill>
                  <a:srgbClr val="B0B2DA"/>
                </a:solidFill>
                <a:latin typeface="Arial"/>
                <a:cs typeface="Arial"/>
              </a:rPr>
              <a:t>de la recherche</a:t>
            </a:r>
            <a:endParaRPr lang="en-US" sz="1150">
              <a:solidFill>
                <a:srgbClr val="B0B2DA"/>
              </a:solidFill>
            </a:endParaRPr>
          </a:p>
        </p:txBody>
      </p:sp>
      <p:sp>
        <p:nvSpPr>
          <p:cNvPr id="40" name="ZoneTexte 46" hidden="0"/>
          <p:cNvSpPr/>
          <p:nvPr isPhoto="0" userDrawn="0"/>
        </p:nvSpPr>
        <p:spPr bwMode="auto">
          <a:xfrm>
            <a:off x="4434401" y="3622019"/>
            <a:ext cx="1977833" cy="452432"/>
          </a:xfrm>
          <a:prstGeom prst="rect">
            <a:avLst/>
          </a:prstGeom>
          <a:noFill/>
        </p:spPr>
        <p:txBody>
          <a:bodyPr wrap="square" rtlCol="0">
            <a:spAutoFit/>
          </a:bodyPr>
          <a:lstStyle/>
          <a:p>
            <a:pPr algn="ctr">
              <a:defRPr/>
            </a:pPr>
            <a:r>
              <a:rPr lang="fr-FR" sz="1150">
                <a:solidFill>
                  <a:srgbClr val="B866A1"/>
                </a:solidFill>
                <a:latin typeface="Arial"/>
                <a:cs typeface="Arial"/>
              </a:rPr>
              <a:t>Les</a:t>
            </a:r>
            <a:br>
              <a:rPr lang="fr-FR" sz="1150">
                <a:solidFill>
                  <a:srgbClr val="B866A1"/>
                </a:solidFill>
                <a:latin typeface="Arial"/>
                <a:cs typeface="Arial"/>
              </a:rPr>
            </a:br>
            <a:r>
              <a:rPr lang="fr-FR" sz="1150">
                <a:solidFill>
                  <a:srgbClr val="B866A1"/>
                </a:solidFill>
                <a:latin typeface="Arial"/>
                <a:cs typeface="Arial"/>
              </a:rPr>
              <a:t>licences</a:t>
            </a:r>
            <a:endParaRPr lang="en-US" sz="1150">
              <a:solidFill>
                <a:srgbClr val="B866A1"/>
              </a:solidFill>
            </a:endParaRPr>
          </a:p>
        </p:txBody>
      </p:sp>
      <p:sp>
        <p:nvSpPr>
          <p:cNvPr id="41" name="ZoneTexte 47" hidden="0"/>
          <p:cNvSpPr/>
          <p:nvPr isPhoto="0" userDrawn="0"/>
        </p:nvSpPr>
        <p:spPr bwMode="auto">
          <a:xfrm>
            <a:off x="6073993" y="3622018"/>
            <a:ext cx="2265566" cy="441995"/>
          </a:xfrm>
          <a:prstGeom prst="rect">
            <a:avLst/>
          </a:prstGeom>
          <a:noFill/>
        </p:spPr>
        <p:txBody>
          <a:bodyPr wrap="square" rtlCol="0">
            <a:spAutoFit/>
          </a:bodyPr>
          <a:lstStyle/>
          <a:p>
            <a:pPr algn="ctr">
              <a:defRPr/>
            </a:pPr>
            <a:r>
              <a:rPr lang="fr-FR" sz="1150">
                <a:solidFill>
                  <a:srgbClr val="9884BD"/>
                </a:solidFill>
                <a:latin typeface="Arial"/>
                <a:cs typeface="Arial"/>
              </a:rPr>
              <a:t>Évaluation des chercheurs</a:t>
            </a:r>
            <a:br>
              <a:rPr lang="fr-FR" sz="1150">
                <a:solidFill>
                  <a:srgbClr val="9884BD"/>
                </a:solidFill>
                <a:latin typeface="Arial"/>
                <a:cs typeface="Arial"/>
              </a:rPr>
            </a:br>
            <a:r>
              <a:rPr lang="fr-FR" sz="1150">
                <a:solidFill>
                  <a:srgbClr val="9884BD"/>
                </a:solidFill>
                <a:latin typeface="Arial"/>
                <a:cs typeface="Arial"/>
              </a:rPr>
              <a:t>et Science ouverte</a:t>
            </a:r>
            <a:endParaRPr lang="en-US" sz="1150">
              <a:solidFill>
                <a:srgbClr val="9884BD"/>
              </a:solidFill>
            </a:endParaRPr>
          </a:p>
        </p:txBody>
      </p:sp>
      <p:sp>
        <p:nvSpPr>
          <p:cNvPr id="42" name="ZoneTexte 48" hidden="0"/>
          <p:cNvSpPr/>
          <p:nvPr isPhoto="0" userDrawn="0"/>
        </p:nvSpPr>
        <p:spPr bwMode="auto">
          <a:xfrm>
            <a:off x="1217047" y="4069567"/>
            <a:ext cx="1445158" cy="507831"/>
          </a:xfrm>
          <a:prstGeom prst="rect">
            <a:avLst/>
          </a:prstGeom>
          <a:noFill/>
        </p:spPr>
        <p:txBody>
          <a:bodyPr wrap="square" rtlCol="0">
            <a:spAutoFit/>
          </a:bodyPr>
          <a:lstStyle/>
          <a:p>
            <a:pPr algn="ctr">
              <a:defRPr/>
            </a:pPr>
            <a:r>
              <a:rPr lang="fr-FR" sz="900">
                <a:solidFill>
                  <a:srgbClr val="EC6182"/>
                </a:solidFill>
                <a:latin typeface="Arial"/>
                <a:cs typeface="Arial"/>
              </a:rPr>
              <a:t>Auto-archivage</a:t>
            </a:r>
            <a:br>
              <a:rPr lang="fr-FR" sz="900">
                <a:solidFill>
                  <a:srgbClr val="EC6182"/>
                </a:solidFill>
                <a:latin typeface="Arial"/>
                <a:cs typeface="Arial"/>
              </a:rPr>
            </a:br>
            <a:r>
              <a:rPr lang="fr-FR" sz="900">
                <a:solidFill>
                  <a:srgbClr val="EC6182"/>
                </a:solidFill>
                <a:latin typeface="Arial"/>
                <a:cs typeface="Arial"/>
              </a:rPr>
              <a:t>Revues en libre accès</a:t>
            </a:r>
            <a:br>
              <a:rPr lang="fr-FR" sz="900">
                <a:solidFill>
                  <a:srgbClr val="EC6182"/>
                </a:solidFill>
                <a:latin typeface="Arial"/>
                <a:cs typeface="Arial"/>
              </a:rPr>
            </a:br>
            <a:r>
              <a:rPr lang="fr-FR" sz="900">
                <a:solidFill>
                  <a:srgbClr val="EC6182"/>
                </a:solidFill>
                <a:latin typeface="Arial"/>
                <a:cs typeface="Arial"/>
              </a:rPr>
              <a:t>Questions juridiques</a:t>
            </a:r>
            <a:endParaRPr lang="en-US" sz="900">
              <a:solidFill>
                <a:srgbClr val="EC6182"/>
              </a:solidFill>
              <a:latin typeface="Arial"/>
              <a:cs typeface="Arial"/>
            </a:endParaRPr>
          </a:p>
        </p:txBody>
      </p:sp>
      <p:sp>
        <p:nvSpPr>
          <p:cNvPr id="43" name="ZoneTexte 49" hidden="0"/>
          <p:cNvSpPr/>
          <p:nvPr isPhoto="0" userDrawn="0"/>
        </p:nvSpPr>
        <p:spPr bwMode="auto">
          <a:xfrm>
            <a:off x="2800195" y="4083918"/>
            <a:ext cx="1843813" cy="507831"/>
          </a:xfrm>
          <a:prstGeom prst="rect">
            <a:avLst/>
          </a:prstGeom>
          <a:noFill/>
        </p:spPr>
        <p:txBody>
          <a:bodyPr wrap="square" rtlCol="0">
            <a:spAutoFit/>
          </a:bodyPr>
          <a:lstStyle/>
          <a:p>
            <a:pPr algn="ctr">
              <a:defRPr/>
            </a:pPr>
            <a:r>
              <a:rPr lang="fr-FR" sz="900">
                <a:solidFill>
                  <a:srgbClr val="B0B2DA"/>
                </a:solidFill>
                <a:latin typeface="Arial"/>
              </a:rPr>
              <a:t>Évolution des données du projet</a:t>
            </a:r>
            <a:br>
              <a:rPr lang="fr-FR" sz="900">
                <a:solidFill>
                  <a:srgbClr val="B0B2DA"/>
                </a:solidFill>
                <a:latin typeface="Arial"/>
                <a:cs typeface="Arial"/>
              </a:rPr>
            </a:br>
            <a:r>
              <a:rPr lang="fr-FR" sz="900">
                <a:solidFill>
                  <a:srgbClr val="B0B2DA"/>
                </a:solidFill>
                <a:latin typeface="Arial"/>
                <a:cs typeface="Arial"/>
              </a:rPr>
              <a:t>Plan de gestion de données</a:t>
            </a:r>
            <a:br>
              <a:rPr lang="fr-FR" sz="900">
                <a:solidFill>
                  <a:srgbClr val="B0B2DA"/>
                </a:solidFill>
                <a:latin typeface="Arial"/>
                <a:cs typeface="Arial"/>
              </a:rPr>
            </a:br>
            <a:r>
              <a:rPr lang="fr-FR" sz="900">
                <a:solidFill>
                  <a:srgbClr val="B0B2DA"/>
                </a:solidFill>
                <a:latin typeface="Arial"/>
                <a:cs typeface="Arial"/>
              </a:rPr>
              <a:t>Questions juridiques</a:t>
            </a:r>
            <a:endParaRPr lang="en-US" sz="900">
              <a:solidFill>
                <a:srgbClr val="B0B2DA"/>
              </a:solidFill>
              <a:latin typeface="Arial"/>
              <a:cs typeface="Arial"/>
            </a:endParaRPr>
          </a:p>
        </p:txBody>
      </p:sp>
      <p:sp>
        <p:nvSpPr>
          <p:cNvPr id="44" name="Forme libre : forme 50" hidden="0"/>
          <p:cNvSpPr/>
          <p:nvPr isPhoto="0" userDrawn="0"/>
        </p:nvSpPr>
        <p:spPr bwMode="auto">
          <a:xfrm>
            <a:off x="3203848" y="260439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a:defRPr/>
            </a:pPr>
            <a:endParaRPr lang="en-US"/>
          </a:p>
        </p:txBody>
      </p:sp>
      <p:grpSp>
        <p:nvGrpSpPr>
          <p:cNvPr id="45" name="Groupe 54" hidden="0"/>
          <p:cNvGrpSpPr/>
          <p:nvPr isPhoto="0" userDrawn="0"/>
        </p:nvGrpSpPr>
        <p:grpSpPr bwMode="auto">
          <a:xfrm>
            <a:off x="1457081" y="2604396"/>
            <a:ext cx="975464" cy="975464"/>
            <a:chOff x="1457081" y="2604396"/>
            <a:chExt cx="975464" cy="975464"/>
          </a:xfrm>
        </p:grpSpPr>
        <p:sp>
          <p:nvSpPr>
            <p:cNvPr id="46" name="Forme libre : forme 16" hidden="0"/>
            <p:cNvSpPr/>
            <p:nvPr isPhoto="0" userDrawn="0"/>
          </p:nvSpPr>
          <p:spPr bwMode="auto">
            <a:xfrm>
              <a:off x="1864362" y="2933360"/>
              <a:ext cx="300980" cy="123575"/>
            </a:xfrm>
            <a:custGeom>
              <a:avLst/>
              <a:gdLst>
                <a:gd name="connsiteX0" fmla="*/ 300786 w 300980"/>
                <a:gd name="connsiteY0" fmla="*/ 44503 h 123575"/>
                <a:gd name="connsiteX1" fmla="*/ 300786 w 300980"/>
                <a:gd name="connsiteY1" fmla="*/ 117285 h 123575"/>
                <a:gd name="connsiteX2" fmla="*/ 271673 w 300980"/>
                <a:gd name="connsiteY2" fmla="*/ 117285 h 123575"/>
                <a:gd name="connsiteX3" fmla="*/ 271673 w 300980"/>
                <a:gd name="connsiteY3" fmla="*/ 97877 h 123575"/>
                <a:gd name="connsiteX4" fmla="*/ 247413 w 300980"/>
                <a:gd name="connsiteY4" fmla="*/ 97877 h 123575"/>
                <a:gd name="connsiteX5" fmla="*/ 247413 w 300980"/>
                <a:gd name="connsiteY5" fmla="*/ 117285 h 123575"/>
                <a:gd name="connsiteX6" fmla="*/ 218300 w 300980"/>
                <a:gd name="connsiteY6" fmla="*/ 117285 h 123575"/>
                <a:gd name="connsiteX7" fmla="*/ 218300 w 300980"/>
                <a:gd name="connsiteY7" fmla="*/ 78468 h 123575"/>
                <a:gd name="connsiteX8" fmla="*/ 126109 w 300980"/>
                <a:gd name="connsiteY8" fmla="*/ 78468 h 123575"/>
                <a:gd name="connsiteX9" fmla="*/ 121257 w 300980"/>
                <a:gd name="connsiteY9" fmla="*/ 78468 h 123575"/>
                <a:gd name="connsiteX10" fmla="*/ 53327 w 300980"/>
                <a:gd name="connsiteY10" fmla="*/ 122137 h 123575"/>
                <a:gd name="connsiteX11" fmla="*/ -46 w 300980"/>
                <a:gd name="connsiteY11" fmla="*/ 59059 h 123575"/>
                <a:gd name="connsiteX12" fmla="*/ 53327 w 300980"/>
                <a:gd name="connsiteY12" fmla="*/ 834 h 123575"/>
                <a:gd name="connsiteX13" fmla="*/ 121257 w 300980"/>
                <a:gd name="connsiteY13" fmla="*/ 39651 h 123575"/>
                <a:gd name="connsiteX14" fmla="*/ 125721 w 300980"/>
                <a:gd name="connsiteY14" fmla="*/ 44503 h 123575"/>
                <a:gd name="connsiteX15" fmla="*/ 126109 w 300980"/>
                <a:gd name="connsiteY15" fmla="*/ 44503 h 123575"/>
                <a:gd name="connsiteX16" fmla="*/ 300786 w 300980"/>
                <a:gd name="connsiteY16" fmla="*/ 44503 h 123575"/>
                <a:gd name="connsiteX17" fmla="*/ 63032 w 300980"/>
                <a:gd name="connsiteY17" fmla="*/ 29947 h 123575"/>
                <a:gd name="connsiteX18" fmla="*/ 29067 w 300980"/>
                <a:gd name="connsiteY18" fmla="*/ 59059 h 123575"/>
                <a:gd name="connsiteX19" fmla="*/ 61460 w 300980"/>
                <a:gd name="connsiteY19" fmla="*/ 93024 h 123575"/>
                <a:gd name="connsiteX20" fmla="*/ 63032 w 300980"/>
                <a:gd name="connsiteY20" fmla="*/ 93024 h 123575"/>
                <a:gd name="connsiteX21" fmla="*/ 96996 w 300980"/>
                <a:gd name="connsiteY21" fmla="*/ 59059 h 123575"/>
                <a:gd name="connsiteX22" fmla="*/ 63032 w 300980"/>
                <a:gd name="connsiteY22" fmla="*/ 29947 h 12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980" h="123575" fill="norm" stroke="1" extrusionOk="0">
                  <a:moveTo>
                    <a:pt x="300786" y="44503"/>
                  </a:moveTo>
                  <a:lnTo>
                    <a:pt x="300786" y="117285"/>
                  </a:lnTo>
                  <a:lnTo>
                    <a:pt x="271673" y="117285"/>
                  </a:lnTo>
                  <a:lnTo>
                    <a:pt x="271673" y="97877"/>
                  </a:lnTo>
                  <a:lnTo>
                    <a:pt x="247413" y="97877"/>
                  </a:lnTo>
                  <a:lnTo>
                    <a:pt x="247413" y="117285"/>
                  </a:lnTo>
                  <a:lnTo>
                    <a:pt x="218300" y="117285"/>
                  </a:lnTo>
                  <a:lnTo>
                    <a:pt x="218300" y="78468"/>
                  </a:lnTo>
                  <a:lnTo>
                    <a:pt x="126109" y="78468"/>
                  </a:lnTo>
                  <a:cubicBezTo>
                    <a:pt x="126109" y="73616"/>
                    <a:pt x="121257" y="78468"/>
                    <a:pt x="121257" y="78468"/>
                  </a:cubicBezTo>
                  <a:cubicBezTo>
                    <a:pt x="114018" y="108920"/>
                    <a:pt x="84032" y="128192"/>
                    <a:pt x="53327" y="122137"/>
                  </a:cubicBezTo>
                  <a:cubicBezTo>
                    <a:pt x="21381" y="119051"/>
                    <a:pt x="-2298" y="91083"/>
                    <a:pt x="-46" y="59059"/>
                  </a:cubicBezTo>
                  <a:cubicBezTo>
                    <a:pt x="1526" y="29383"/>
                    <a:pt x="23904" y="4968"/>
                    <a:pt x="53327" y="834"/>
                  </a:cubicBezTo>
                  <a:cubicBezTo>
                    <a:pt x="82479" y="-4989"/>
                    <a:pt x="111475" y="11566"/>
                    <a:pt x="121257" y="39651"/>
                  </a:cubicBezTo>
                  <a:cubicBezTo>
                    <a:pt x="121141" y="42213"/>
                    <a:pt x="123140" y="44386"/>
                    <a:pt x="125721" y="44503"/>
                  </a:cubicBezTo>
                  <a:cubicBezTo>
                    <a:pt x="125837" y="44503"/>
                    <a:pt x="125973" y="44503"/>
                    <a:pt x="126109" y="44503"/>
                  </a:cubicBezTo>
                  <a:lnTo>
                    <a:pt x="300786" y="44503"/>
                  </a:lnTo>
                  <a:close/>
                  <a:moveTo>
                    <a:pt x="63032" y="29947"/>
                  </a:moveTo>
                  <a:cubicBezTo>
                    <a:pt x="45758" y="29035"/>
                    <a:pt x="30794" y="41844"/>
                    <a:pt x="29067" y="59059"/>
                  </a:cubicBezTo>
                  <a:cubicBezTo>
                    <a:pt x="28640" y="77381"/>
                    <a:pt x="43138" y="92597"/>
                    <a:pt x="61460" y="93024"/>
                  </a:cubicBezTo>
                  <a:cubicBezTo>
                    <a:pt x="61983" y="93044"/>
                    <a:pt x="62508" y="93044"/>
                    <a:pt x="63032" y="93024"/>
                  </a:cubicBezTo>
                  <a:cubicBezTo>
                    <a:pt x="81256" y="91801"/>
                    <a:pt x="95774" y="77284"/>
                    <a:pt x="96996" y="59059"/>
                  </a:cubicBezTo>
                  <a:cubicBezTo>
                    <a:pt x="96996" y="44503"/>
                    <a:pt x="77588" y="29947"/>
                    <a:pt x="63032" y="29947"/>
                  </a:cubicBezTo>
                  <a:close/>
                </a:path>
              </a:pathLst>
            </a:custGeom>
            <a:solidFill>
              <a:srgbClr val="EC6182"/>
            </a:solidFill>
            <a:ln w="19393" cap="flat">
              <a:noFill/>
              <a:prstDash val="solid"/>
              <a:miter/>
            </a:ln>
          </p:spPr>
          <p:txBody>
            <a:bodyPr rtlCol="0" anchor="ctr"/>
            <a:lstStyle/>
            <a:p>
              <a:pPr>
                <a:defRPr/>
              </a:pPr>
              <a:endParaRPr lang="en-US"/>
            </a:p>
          </p:txBody>
        </p:sp>
        <p:sp>
          <p:nvSpPr>
            <p:cNvPr id="47" name="Forme libre : forme 17" hidden="0"/>
            <p:cNvSpPr/>
            <p:nvPr isPhoto="0" userDrawn="0"/>
          </p:nvSpPr>
          <p:spPr bwMode="auto">
            <a:xfrm>
              <a:off x="1714094" y="3084793"/>
              <a:ext cx="498104" cy="186352"/>
            </a:xfrm>
            <a:custGeom>
              <a:avLst/>
              <a:gdLst>
                <a:gd name="connsiteX0" fmla="*/ 96848 w 498104"/>
                <a:gd name="connsiteY0" fmla="*/ 28931 h 186352"/>
                <a:gd name="connsiteX1" fmla="*/ 130813 w 498104"/>
                <a:gd name="connsiteY1" fmla="*/ 19227 h 186352"/>
                <a:gd name="connsiteX2" fmla="*/ 203595 w 498104"/>
                <a:gd name="connsiteY2" fmla="*/ 28931 h 186352"/>
                <a:gd name="connsiteX3" fmla="*/ 256969 w 498104"/>
                <a:gd name="connsiteY3" fmla="*/ 38635 h 186352"/>
                <a:gd name="connsiteX4" fmla="*/ 310342 w 498104"/>
                <a:gd name="connsiteY4" fmla="*/ 43487 h 186352"/>
                <a:gd name="connsiteX5" fmla="*/ 358864 w 498104"/>
                <a:gd name="connsiteY5" fmla="*/ 67748 h 186352"/>
                <a:gd name="connsiteX6" fmla="*/ 363327 w 498104"/>
                <a:gd name="connsiteY6" fmla="*/ 72600 h 186352"/>
                <a:gd name="connsiteX7" fmla="*/ 363716 w 498104"/>
                <a:gd name="connsiteY7" fmla="*/ 72600 h 186352"/>
                <a:gd name="connsiteX8" fmla="*/ 417089 w 498104"/>
                <a:gd name="connsiteY8" fmla="*/ 48339 h 186352"/>
                <a:gd name="connsiteX9" fmla="*/ 436498 w 498104"/>
                <a:gd name="connsiteY9" fmla="*/ 38635 h 186352"/>
                <a:gd name="connsiteX10" fmla="*/ 494723 w 498104"/>
                <a:gd name="connsiteY10" fmla="*/ 53192 h 186352"/>
                <a:gd name="connsiteX11" fmla="*/ 489871 w 498104"/>
                <a:gd name="connsiteY11" fmla="*/ 67748 h 186352"/>
                <a:gd name="connsiteX12" fmla="*/ 329751 w 498104"/>
                <a:gd name="connsiteY12" fmla="*/ 174495 h 186352"/>
                <a:gd name="connsiteX13" fmla="*/ 261821 w 498104"/>
                <a:gd name="connsiteY13" fmla="*/ 184199 h 186352"/>
                <a:gd name="connsiteX14" fmla="*/ 208447 w 498104"/>
                <a:gd name="connsiteY14" fmla="*/ 174495 h 186352"/>
                <a:gd name="connsiteX15" fmla="*/ 135665 w 498104"/>
                <a:gd name="connsiteY15" fmla="*/ 155086 h 186352"/>
                <a:gd name="connsiteX16" fmla="*/ 111405 w 498104"/>
                <a:gd name="connsiteY16" fmla="*/ 155086 h 186352"/>
                <a:gd name="connsiteX17" fmla="*/ 101701 w 498104"/>
                <a:gd name="connsiteY17" fmla="*/ 159938 h 186352"/>
                <a:gd name="connsiteX18" fmla="*/ 91996 w 498104"/>
                <a:gd name="connsiteY18" fmla="*/ 174495 h 186352"/>
                <a:gd name="connsiteX19" fmla="*/ 82292 w 498104"/>
                <a:gd name="connsiteY19" fmla="*/ 184199 h 186352"/>
                <a:gd name="connsiteX20" fmla="*/ 9510 w 498104"/>
                <a:gd name="connsiteY20" fmla="*/ 179347 h 186352"/>
                <a:gd name="connsiteX21" fmla="*/ -194 w 498104"/>
                <a:gd name="connsiteY21" fmla="*/ 169643 h 186352"/>
                <a:gd name="connsiteX22" fmla="*/ 4658 w 498104"/>
                <a:gd name="connsiteY22" fmla="*/ 82304 h 186352"/>
                <a:gd name="connsiteX23" fmla="*/ 4658 w 498104"/>
                <a:gd name="connsiteY23" fmla="*/ 14375 h 186352"/>
                <a:gd name="connsiteX24" fmla="*/ 15449 w 498104"/>
                <a:gd name="connsiteY24" fmla="*/ -182 h 186352"/>
                <a:gd name="connsiteX25" fmla="*/ 19214 w 498104"/>
                <a:gd name="connsiteY25" fmla="*/ -182 h 186352"/>
                <a:gd name="connsiteX26" fmla="*/ 82292 w 498104"/>
                <a:gd name="connsiteY26" fmla="*/ 4670 h 186352"/>
                <a:gd name="connsiteX27" fmla="*/ 96848 w 498104"/>
                <a:gd name="connsiteY27" fmla="*/ 19227 h 186352"/>
                <a:gd name="connsiteX28" fmla="*/ 96848 w 498104"/>
                <a:gd name="connsiteY28" fmla="*/ 28931 h 186352"/>
                <a:gd name="connsiteX29" fmla="*/ 475315 w 498104"/>
                <a:gd name="connsiteY29" fmla="*/ 58044 h 186352"/>
                <a:gd name="connsiteX30" fmla="*/ 441350 w 498104"/>
                <a:gd name="connsiteY30" fmla="*/ 53192 h 186352"/>
                <a:gd name="connsiteX31" fmla="*/ 373420 w 498104"/>
                <a:gd name="connsiteY31" fmla="*/ 87157 h 186352"/>
                <a:gd name="connsiteX32" fmla="*/ 368568 w 498104"/>
                <a:gd name="connsiteY32" fmla="*/ 96861 h 186352"/>
                <a:gd name="connsiteX33" fmla="*/ 354011 w 498104"/>
                <a:gd name="connsiteY33" fmla="*/ 111417 h 186352"/>
                <a:gd name="connsiteX34" fmla="*/ 256969 w 498104"/>
                <a:gd name="connsiteY34" fmla="*/ 106565 h 186352"/>
                <a:gd name="connsiteX35" fmla="*/ 247264 w 498104"/>
                <a:gd name="connsiteY35" fmla="*/ 106565 h 186352"/>
                <a:gd name="connsiteX36" fmla="*/ 242412 w 498104"/>
                <a:gd name="connsiteY36" fmla="*/ 96861 h 186352"/>
                <a:gd name="connsiteX37" fmla="*/ 247264 w 498104"/>
                <a:gd name="connsiteY37" fmla="*/ 87157 h 186352"/>
                <a:gd name="connsiteX38" fmla="*/ 252117 w 498104"/>
                <a:gd name="connsiteY38" fmla="*/ 87157 h 186352"/>
                <a:gd name="connsiteX39" fmla="*/ 344307 w 498104"/>
                <a:gd name="connsiteY39" fmla="*/ 92009 h 186352"/>
                <a:gd name="connsiteX40" fmla="*/ 349159 w 498104"/>
                <a:gd name="connsiteY40" fmla="*/ 92009 h 186352"/>
                <a:gd name="connsiteX41" fmla="*/ 315194 w 498104"/>
                <a:gd name="connsiteY41" fmla="*/ 58044 h 186352"/>
                <a:gd name="connsiteX42" fmla="*/ 242412 w 498104"/>
                <a:gd name="connsiteY42" fmla="*/ 58044 h 186352"/>
                <a:gd name="connsiteX43" fmla="*/ 193891 w 498104"/>
                <a:gd name="connsiteY43" fmla="*/ 43487 h 186352"/>
                <a:gd name="connsiteX44" fmla="*/ 101701 w 498104"/>
                <a:gd name="connsiteY44" fmla="*/ 48339 h 186352"/>
                <a:gd name="connsiteX45" fmla="*/ 96848 w 498104"/>
                <a:gd name="connsiteY45" fmla="*/ 52803 h 186352"/>
                <a:gd name="connsiteX46" fmla="*/ 96848 w 498104"/>
                <a:gd name="connsiteY46" fmla="*/ 53192 h 186352"/>
                <a:gd name="connsiteX47" fmla="*/ 91996 w 498104"/>
                <a:gd name="connsiteY47" fmla="*/ 140530 h 186352"/>
                <a:gd name="connsiteX48" fmla="*/ 96848 w 498104"/>
                <a:gd name="connsiteY48" fmla="*/ 145382 h 186352"/>
                <a:gd name="connsiteX49" fmla="*/ 101312 w 498104"/>
                <a:gd name="connsiteY49" fmla="*/ 140530 h 186352"/>
                <a:gd name="connsiteX50" fmla="*/ 101701 w 498104"/>
                <a:gd name="connsiteY50" fmla="*/ 140530 h 186352"/>
                <a:gd name="connsiteX51" fmla="*/ 145370 w 498104"/>
                <a:gd name="connsiteY51" fmla="*/ 135678 h 186352"/>
                <a:gd name="connsiteX52" fmla="*/ 198743 w 498104"/>
                <a:gd name="connsiteY52" fmla="*/ 150234 h 186352"/>
                <a:gd name="connsiteX53" fmla="*/ 261821 w 498104"/>
                <a:gd name="connsiteY53" fmla="*/ 169643 h 186352"/>
                <a:gd name="connsiteX54" fmla="*/ 324899 w 498104"/>
                <a:gd name="connsiteY54" fmla="*/ 155086 h 186352"/>
                <a:gd name="connsiteX55" fmla="*/ 412237 w 498104"/>
                <a:gd name="connsiteY55" fmla="*/ 101713 h 186352"/>
                <a:gd name="connsiteX56" fmla="*/ 475315 w 498104"/>
                <a:gd name="connsiteY56" fmla="*/ 58044 h 186352"/>
                <a:gd name="connsiteX57" fmla="*/ 72588 w 498104"/>
                <a:gd name="connsiteY57" fmla="*/ 159938 h 186352"/>
                <a:gd name="connsiteX58" fmla="*/ 77440 w 498104"/>
                <a:gd name="connsiteY58" fmla="*/ 19227 h 186352"/>
                <a:gd name="connsiteX59" fmla="*/ 24066 w 498104"/>
                <a:gd name="connsiteY59" fmla="*/ 19227 h 186352"/>
                <a:gd name="connsiteX60" fmla="*/ 19214 w 498104"/>
                <a:gd name="connsiteY60" fmla="*/ 159938 h 18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8104" h="186352" fill="norm" stroke="1" extrusionOk="0">
                  <a:moveTo>
                    <a:pt x="96848" y="28931"/>
                  </a:moveTo>
                  <a:cubicBezTo>
                    <a:pt x="107154" y="22856"/>
                    <a:pt x="118858" y="19499"/>
                    <a:pt x="130813" y="19227"/>
                  </a:cubicBezTo>
                  <a:cubicBezTo>
                    <a:pt x="155190" y="10337"/>
                    <a:pt x="182382" y="13967"/>
                    <a:pt x="203595" y="28931"/>
                  </a:cubicBezTo>
                  <a:cubicBezTo>
                    <a:pt x="220888" y="34501"/>
                    <a:pt x="238822" y="37762"/>
                    <a:pt x="256969" y="38635"/>
                  </a:cubicBezTo>
                  <a:cubicBezTo>
                    <a:pt x="274902" y="37839"/>
                    <a:pt x="292855" y="39470"/>
                    <a:pt x="310342" y="43487"/>
                  </a:cubicBezTo>
                  <a:cubicBezTo>
                    <a:pt x="329906" y="41139"/>
                    <a:pt x="348985" y="50688"/>
                    <a:pt x="358864" y="67748"/>
                  </a:cubicBezTo>
                  <a:cubicBezTo>
                    <a:pt x="358747" y="70310"/>
                    <a:pt x="360746" y="72483"/>
                    <a:pt x="363327" y="72600"/>
                  </a:cubicBezTo>
                  <a:cubicBezTo>
                    <a:pt x="363444" y="72600"/>
                    <a:pt x="363580" y="72600"/>
                    <a:pt x="363716" y="72600"/>
                  </a:cubicBezTo>
                  <a:cubicBezTo>
                    <a:pt x="380058" y="61634"/>
                    <a:pt x="398088" y="53444"/>
                    <a:pt x="417089" y="48339"/>
                  </a:cubicBezTo>
                  <a:cubicBezTo>
                    <a:pt x="422446" y="43235"/>
                    <a:pt x="429200" y="39858"/>
                    <a:pt x="436498" y="38635"/>
                  </a:cubicBezTo>
                  <a:cubicBezTo>
                    <a:pt x="456857" y="28581"/>
                    <a:pt x="481486" y="34753"/>
                    <a:pt x="494723" y="53192"/>
                  </a:cubicBezTo>
                  <a:cubicBezTo>
                    <a:pt x="499575" y="62896"/>
                    <a:pt x="499575" y="67748"/>
                    <a:pt x="489871" y="67748"/>
                  </a:cubicBezTo>
                  <a:cubicBezTo>
                    <a:pt x="436498" y="106565"/>
                    <a:pt x="383124" y="140530"/>
                    <a:pt x="329751" y="174495"/>
                  </a:cubicBezTo>
                  <a:cubicBezTo>
                    <a:pt x="308789" y="185111"/>
                    <a:pt x="284917" y="188527"/>
                    <a:pt x="261821" y="184199"/>
                  </a:cubicBezTo>
                  <a:cubicBezTo>
                    <a:pt x="243674" y="183325"/>
                    <a:pt x="225741" y="180065"/>
                    <a:pt x="208447" y="174495"/>
                  </a:cubicBezTo>
                  <a:cubicBezTo>
                    <a:pt x="184847" y="165780"/>
                    <a:pt x="160470" y="159279"/>
                    <a:pt x="135665" y="155086"/>
                  </a:cubicBezTo>
                  <a:cubicBezTo>
                    <a:pt x="128329" y="150157"/>
                    <a:pt x="118741" y="150157"/>
                    <a:pt x="111405" y="155086"/>
                  </a:cubicBezTo>
                  <a:cubicBezTo>
                    <a:pt x="106553" y="155086"/>
                    <a:pt x="106553" y="159938"/>
                    <a:pt x="101701" y="159938"/>
                  </a:cubicBezTo>
                  <a:cubicBezTo>
                    <a:pt x="96848" y="164791"/>
                    <a:pt x="91996" y="164791"/>
                    <a:pt x="91996" y="174495"/>
                  </a:cubicBezTo>
                  <a:cubicBezTo>
                    <a:pt x="91628" y="179696"/>
                    <a:pt x="87494" y="183830"/>
                    <a:pt x="82292" y="184199"/>
                  </a:cubicBezTo>
                  <a:cubicBezTo>
                    <a:pt x="58245" y="180162"/>
                    <a:pt x="33868" y="178551"/>
                    <a:pt x="9510" y="179347"/>
                  </a:cubicBezTo>
                  <a:cubicBezTo>
                    <a:pt x="4308" y="178978"/>
                    <a:pt x="174" y="174844"/>
                    <a:pt x="-194" y="169643"/>
                  </a:cubicBezTo>
                  <a:cubicBezTo>
                    <a:pt x="3843" y="140724"/>
                    <a:pt x="5454" y="111495"/>
                    <a:pt x="4658" y="82304"/>
                  </a:cubicBezTo>
                  <a:lnTo>
                    <a:pt x="4658" y="14375"/>
                  </a:lnTo>
                  <a:cubicBezTo>
                    <a:pt x="3610" y="7368"/>
                    <a:pt x="8443" y="866"/>
                    <a:pt x="15449" y="-182"/>
                  </a:cubicBezTo>
                  <a:cubicBezTo>
                    <a:pt x="16691" y="-376"/>
                    <a:pt x="17972" y="-376"/>
                    <a:pt x="19214" y="-182"/>
                  </a:cubicBezTo>
                  <a:cubicBezTo>
                    <a:pt x="38623" y="-182"/>
                    <a:pt x="62883" y="4670"/>
                    <a:pt x="82292" y="4670"/>
                  </a:cubicBezTo>
                  <a:cubicBezTo>
                    <a:pt x="96848" y="4670"/>
                    <a:pt x="96848" y="4670"/>
                    <a:pt x="96848" y="19227"/>
                  </a:cubicBezTo>
                  <a:lnTo>
                    <a:pt x="96848" y="28931"/>
                  </a:lnTo>
                  <a:close/>
                  <a:moveTo>
                    <a:pt x="475315" y="58044"/>
                  </a:moveTo>
                  <a:cubicBezTo>
                    <a:pt x="465164" y="51755"/>
                    <a:pt x="452859" y="49989"/>
                    <a:pt x="441350" y="53192"/>
                  </a:cubicBezTo>
                  <a:cubicBezTo>
                    <a:pt x="419709" y="66428"/>
                    <a:pt x="397001" y="77802"/>
                    <a:pt x="373420" y="87157"/>
                  </a:cubicBezTo>
                  <a:cubicBezTo>
                    <a:pt x="368568" y="87157"/>
                    <a:pt x="368568" y="92009"/>
                    <a:pt x="368568" y="96861"/>
                  </a:cubicBezTo>
                  <a:cubicBezTo>
                    <a:pt x="368568" y="106565"/>
                    <a:pt x="368568" y="111417"/>
                    <a:pt x="354011" y="111417"/>
                  </a:cubicBezTo>
                  <a:cubicBezTo>
                    <a:pt x="324899" y="111417"/>
                    <a:pt x="290934" y="106565"/>
                    <a:pt x="256969" y="106565"/>
                  </a:cubicBezTo>
                  <a:lnTo>
                    <a:pt x="247264" y="106565"/>
                  </a:lnTo>
                  <a:cubicBezTo>
                    <a:pt x="242412" y="106565"/>
                    <a:pt x="242412" y="101713"/>
                    <a:pt x="242412" y="96861"/>
                  </a:cubicBezTo>
                  <a:cubicBezTo>
                    <a:pt x="242412" y="92009"/>
                    <a:pt x="242412" y="92009"/>
                    <a:pt x="247264" y="87157"/>
                  </a:cubicBezTo>
                  <a:lnTo>
                    <a:pt x="252117" y="87157"/>
                  </a:lnTo>
                  <a:cubicBezTo>
                    <a:pt x="282685" y="91077"/>
                    <a:pt x="313506" y="92688"/>
                    <a:pt x="344307" y="92009"/>
                  </a:cubicBezTo>
                  <a:lnTo>
                    <a:pt x="349159" y="92009"/>
                  </a:lnTo>
                  <a:cubicBezTo>
                    <a:pt x="344734" y="75414"/>
                    <a:pt x="331789" y="62469"/>
                    <a:pt x="315194" y="58044"/>
                  </a:cubicBezTo>
                  <a:lnTo>
                    <a:pt x="242412" y="58044"/>
                  </a:lnTo>
                  <a:cubicBezTo>
                    <a:pt x="225507" y="56122"/>
                    <a:pt x="209068" y="51193"/>
                    <a:pt x="193891" y="43487"/>
                  </a:cubicBezTo>
                  <a:cubicBezTo>
                    <a:pt x="164604" y="28038"/>
                    <a:pt x="129203" y="29901"/>
                    <a:pt x="101701" y="48339"/>
                  </a:cubicBezTo>
                  <a:cubicBezTo>
                    <a:pt x="99139" y="48223"/>
                    <a:pt x="96965" y="50222"/>
                    <a:pt x="96848" y="52803"/>
                  </a:cubicBezTo>
                  <a:cubicBezTo>
                    <a:pt x="96848" y="52920"/>
                    <a:pt x="96848" y="53055"/>
                    <a:pt x="96848" y="53192"/>
                  </a:cubicBezTo>
                  <a:cubicBezTo>
                    <a:pt x="97644" y="82382"/>
                    <a:pt x="96033" y="111611"/>
                    <a:pt x="91996" y="140530"/>
                  </a:cubicBezTo>
                  <a:lnTo>
                    <a:pt x="96848" y="145382"/>
                  </a:lnTo>
                  <a:cubicBezTo>
                    <a:pt x="96732" y="142820"/>
                    <a:pt x="98731" y="140646"/>
                    <a:pt x="101312" y="140530"/>
                  </a:cubicBezTo>
                  <a:cubicBezTo>
                    <a:pt x="101429" y="140530"/>
                    <a:pt x="101565" y="140530"/>
                    <a:pt x="101701" y="140530"/>
                  </a:cubicBezTo>
                  <a:cubicBezTo>
                    <a:pt x="114568" y="131815"/>
                    <a:pt x="130910" y="130011"/>
                    <a:pt x="145370" y="135678"/>
                  </a:cubicBezTo>
                  <a:cubicBezTo>
                    <a:pt x="159926" y="140530"/>
                    <a:pt x="179335" y="145382"/>
                    <a:pt x="198743" y="150234"/>
                  </a:cubicBezTo>
                  <a:cubicBezTo>
                    <a:pt x="218152" y="155086"/>
                    <a:pt x="242412" y="164791"/>
                    <a:pt x="261821" y="169643"/>
                  </a:cubicBezTo>
                  <a:cubicBezTo>
                    <a:pt x="283714" y="170011"/>
                    <a:pt x="305374" y="165004"/>
                    <a:pt x="324899" y="155086"/>
                  </a:cubicBezTo>
                  <a:cubicBezTo>
                    <a:pt x="352905" y="135542"/>
                    <a:pt x="382076" y="117725"/>
                    <a:pt x="412237" y="101713"/>
                  </a:cubicBezTo>
                  <a:cubicBezTo>
                    <a:pt x="432461" y="86031"/>
                    <a:pt x="453519" y="71455"/>
                    <a:pt x="475315" y="58044"/>
                  </a:cubicBezTo>
                  <a:close/>
                  <a:moveTo>
                    <a:pt x="72588" y="159938"/>
                  </a:moveTo>
                  <a:cubicBezTo>
                    <a:pt x="76722" y="113164"/>
                    <a:pt x="78333" y="66176"/>
                    <a:pt x="77440" y="19227"/>
                  </a:cubicBezTo>
                  <a:lnTo>
                    <a:pt x="24066" y="19227"/>
                  </a:lnTo>
                  <a:cubicBezTo>
                    <a:pt x="24066" y="67748"/>
                    <a:pt x="19214" y="116269"/>
                    <a:pt x="19214" y="159938"/>
                  </a:cubicBezTo>
                  <a:close/>
                </a:path>
              </a:pathLst>
            </a:custGeom>
            <a:solidFill>
              <a:srgbClr val="EC6182"/>
            </a:solidFill>
            <a:ln w="19393" cap="flat">
              <a:noFill/>
              <a:prstDash val="solid"/>
              <a:miter/>
            </a:ln>
          </p:spPr>
          <p:txBody>
            <a:bodyPr rtlCol="0" anchor="ctr"/>
            <a:lstStyle/>
            <a:p>
              <a:pPr>
                <a:defRPr/>
              </a:pPr>
              <a:endParaRPr lang="en-US"/>
            </a:p>
          </p:txBody>
        </p:sp>
        <p:sp>
          <p:nvSpPr>
            <p:cNvPr id="48" name="Forme libre : forme 51" hidden="0"/>
            <p:cNvSpPr/>
            <p:nvPr isPhoto="0" userDrawn="0"/>
          </p:nvSpPr>
          <p:spPr bwMode="auto">
            <a:xfrm>
              <a:off x="1457081" y="2604396"/>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EC6182"/>
            </a:solidFill>
            <a:ln w="19393" cap="flat">
              <a:noFill/>
              <a:prstDash val="solid"/>
              <a:miter/>
            </a:ln>
          </p:spPr>
          <p:txBody>
            <a:bodyPr rtlCol="0" anchor="ctr"/>
            <a:lstStyle/>
            <a:p>
              <a:pPr>
                <a:defRPr/>
              </a:pPr>
              <a:endParaRPr lang="en-US"/>
            </a:p>
          </p:txBody>
        </p:sp>
      </p:grpSp>
      <p:sp>
        <p:nvSpPr>
          <p:cNvPr id="49" name="ZoneTexte 52" hidden="0"/>
          <p:cNvSpPr/>
          <p:nvPr isPhoto="0" userDrawn="0"/>
        </p:nvSpPr>
        <p:spPr bwMode="auto">
          <a:xfrm>
            <a:off x="4644008" y="4155926"/>
            <a:ext cx="1699797" cy="369332"/>
          </a:xfrm>
          <a:prstGeom prst="rect">
            <a:avLst/>
          </a:prstGeom>
          <a:noFill/>
        </p:spPr>
        <p:txBody>
          <a:bodyPr wrap="square" rtlCol="0">
            <a:spAutoFit/>
          </a:bodyPr>
          <a:lstStyle/>
          <a:p>
            <a:pPr algn="ctr">
              <a:defRPr/>
            </a:pPr>
            <a:r>
              <a:rPr lang="fr-FR" sz="900">
                <a:solidFill>
                  <a:srgbClr val="B866A1"/>
                </a:solidFill>
                <a:latin typeface="Arial"/>
                <a:cs typeface="Arial"/>
              </a:rPr>
              <a:t>≠ droit d’auteur traditionnel</a:t>
            </a:r>
            <a:br>
              <a:rPr lang="fr-FR" sz="900">
                <a:solidFill>
                  <a:srgbClr val="B866A1"/>
                </a:solidFill>
                <a:latin typeface="Arial"/>
                <a:cs typeface="Arial"/>
              </a:rPr>
            </a:br>
            <a:endParaRPr lang="en-US" sz="900">
              <a:solidFill>
                <a:srgbClr val="B866A1"/>
              </a:solidFill>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0" y="382743"/>
            <a:ext cx="9144000" cy="289823"/>
          </a:xfrm>
          <a:prstGeom prst="rect">
            <a:avLst/>
          </a:prstGeom>
        </p:spPr>
        <p:txBody>
          <a:bodyPr vert="horz" wrap="square" lIns="0" tIns="12700" rIns="0" bIns="0" rtlCol="0">
            <a:spAutoFit/>
          </a:bodyPr>
          <a:lstStyle/>
          <a:p>
            <a:pPr marL="12700" algn="ctr">
              <a:lnSpc>
                <a:spcPct val="100000"/>
              </a:lnSpc>
              <a:spcBef>
                <a:spcPts val="100"/>
              </a:spcBef>
              <a:defRPr/>
            </a:pPr>
            <a:r>
              <a:rPr lang="fr-FR"/>
              <a:t>Science ouverte</a:t>
            </a:r>
            <a:endParaRPr/>
          </a:p>
        </p:txBody>
      </p:sp>
      <p:sp>
        <p:nvSpPr>
          <p:cNvPr id="5"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15</a:t>
            </a:fld>
            <a:endParaRPr sz="1600"/>
          </a:p>
        </p:txBody>
      </p:sp>
      <p:sp>
        <p:nvSpPr>
          <p:cNvPr id="6"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grpSp>
        <p:nvGrpSpPr>
          <p:cNvPr id="7" name="Groupe 48" hidden="0"/>
          <p:cNvGrpSpPr/>
          <p:nvPr isPhoto="0" userDrawn="0"/>
        </p:nvGrpSpPr>
        <p:grpSpPr bwMode="auto">
          <a:xfrm>
            <a:off x="3702962" y="2075783"/>
            <a:ext cx="1738075" cy="1738075"/>
            <a:chOff x="1457081" y="2604396"/>
            <a:chExt cx="975464" cy="975464"/>
          </a:xfrm>
        </p:grpSpPr>
        <p:sp>
          <p:nvSpPr>
            <p:cNvPr id="8" name="Forme libre : forme 49" hidden="0"/>
            <p:cNvSpPr/>
            <p:nvPr isPhoto="0" userDrawn="0"/>
          </p:nvSpPr>
          <p:spPr bwMode="auto">
            <a:xfrm>
              <a:off x="1864362" y="2933360"/>
              <a:ext cx="300980" cy="123575"/>
            </a:xfrm>
            <a:custGeom>
              <a:avLst/>
              <a:gdLst>
                <a:gd name="connsiteX0" fmla="*/ 300786 w 300980"/>
                <a:gd name="connsiteY0" fmla="*/ 44503 h 123575"/>
                <a:gd name="connsiteX1" fmla="*/ 300786 w 300980"/>
                <a:gd name="connsiteY1" fmla="*/ 117285 h 123575"/>
                <a:gd name="connsiteX2" fmla="*/ 271673 w 300980"/>
                <a:gd name="connsiteY2" fmla="*/ 117285 h 123575"/>
                <a:gd name="connsiteX3" fmla="*/ 271673 w 300980"/>
                <a:gd name="connsiteY3" fmla="*/ 97877 h 123575"/>
                <a:gd name="connsiteX4" fmla="*/ 247413 w 300980"/>
                <a:gd name="connsiteY4" fmla="*/ 97877 h 123575"/>
                <a:gd name="connsiteX5" fmla="*/ 247413 w 300980"/>
                <a:gd name="connsiteY5" fmla="*/ 117285 h 123575"/>
                <a:gd name="connsiteX6" fmla="*/ 218300 w 300980"/>
                <a:gd name="connsiteY6" fmla="*/ 117285 h 123575"/>
                <a:gd name="connsiteX7" fmla="*/ 218300 w 300980"/>
                <a:gd name="connsiteY7" fmla="*/ 78468 h 123575"/>
                <a:gd name="connsiteX8" fmla="*/ 126109 w 300980"/>
                <a:gd name="connsiteY8" fmla="*/ 78468 h 123575"/>
                <a:gd name="connsiteX9" fmla="*/ 121257 w 300980"/>
                <a:gd name="connsiteY9" fmla="*/ 78468 h 123575"/>
                <a:gd name="connsiteX10" fmla="*/ 53327 w 300980"/>
                <a:gd name="connsiteY10" fmla="*/ 122137 h 123575"/>
                <a:gd name="connsiteX11" fmla="*/ -46 w 300980"/>
                <a:gd name="connsiteY11" fmla="*/ 59059 h 123575"/>
                <a:gd name="connsiteX12" fmla="*/ 53327 w 300980"/>
                <a:gd name="connsiteY12" fmla="*/ 834 h 123575"/>
                <a:gd name="connsiteX13" fmla="*/ 121257 w 300980"/>
                <a:gd name="connsiteY13" fmla="*/ 39651 h 123575"/>
                <a:gd name="connsiteX14" fmla="*/ 125721 w 300980"/>
                <a:gd name="connsiteY14" fmla="*/ 44503 h 123575"/>
                <a:gd name="connsiteX15" fmla="*/ 126109 w 300980"/>
                <a:gd name="connsiteY15" fmla="*/ 44503 h 123575"/>
                <a:gd name="connsiteX16" fmla="*/ 300786 w 300980"/>
                <a:gd name="connsiteY16" fmla="*/ 44503 h 123575"/>
                <a:gd name="connsiteX17" fmla="*/ 63032 w 300980"/>
                <a:gd name="connsiteY17" fmla="*/ 29947 h 123575"/>
                <a:gd name="connsiteX18" fmla="*/ 29067 w 300980"/>
                <a:gd name="connsiteY18" fmla="*/ 59059 h 123575"/>
                <a:gd name="connsiteX19" fmla="*/ 61460 w 300980"/>
                <a:gd name="connsiteY19" fmla="*/ 93024 h 123575"/>
                <a:gd name="connsiteX20" fmla="*/ 63032 w 300980"/>
                <a:gd name="connsiteY20" fmla="*/ 93024 h 123575"/>
                <a:gd name="connsiteX21" fmla="*/ 96996 w 300980"/>
                <a:gd name="connsiteY21" fmla="*/ 59059 h 123575"/>
                <a:gd name="connsiteX22" fmla="*/ 63032 w 300980"/>
                <a:gd name="connsiteY22" fmla="*/ 29947 h 12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980" h="123575" fill="norm" stroke="1" extrusionOk="0">
                  <a:moveTo>
                    <a:pt x="300786" y="44503"/>
                  </a:moveTo>
                  <a:lnTo>
                    <a:pt x="300786" y="117285"/>
                  </a:lnTo>
                  <a:lnTo>
                    <a:pt x="271673" y="117285"/>
                  </a:lnTo>
                  <a:lnTo>
                    <a:pt x="271673" y="97877"/>
                  </a:lnTo>
                  <a:lnTo>
                    <a:pt x="247413" y="97877"/>
                  </a:lnTo>
                  <a:lnTo>
                    <a:pt x="247413" y="117285"/>
                  </a:lnTo>
                  <a:lnTo>
                    <a:pt x="218300" y="117285"/>
                  </a:lnTo>
                  <a:lnTo>
                    <a:pt x="218300" y="78468"/>
                  </a:lnTo>
                  <a:lnTo>
                    <a:pt x="126109" y="78468"/>
                  </a:lnTo>
                  <a:cubicBezTo>
                    <a:pt x="126109" y="73616"/>
                    <a:pt x="121257" y="78468"/>
                    <a:pt x="121257" y="78468"/>
                  </a:cubicBezTo>
                  <a:cubicBezTo>
                    <a:pt x="114018" y="108920"/>
                    <a:pt x="84032" y="128192"/>
                    <a:pt x="53327" y="122137"/>
                  </a:cubicBezTo>
                  <a:cubicBezTo>
                    <a:pt x="21381" y="119051"/>
                    <a:pt x="-2298" y="91083"/>
                    <a:pt x="-46" y="59059"/>
                  </a:cubicBezTo>
                  <a:cubicBezTo>
                    <a:pt x="1526" y="29383"/>
                    <a:pt x="23904" y="4968"/>
                    <a:pt x="53327" y="834"/>
                  </a:cubicBezTo>
                  <a:cubicBezTo>
                    <a:pt x="82479" y="-4989"/>
                    <a:pt x="111475" y="11566"/>
                    <a:pt x="121257" y="39651"/>
                  </a:cubicBezTo>
                  <a:cubicBezTo>
                    <a:pt x="121141" y="42213"/>
                    <a:pt x="123140" y="44386"/>
                    <a:pt x="125721" y="44503"/>
                  </a:cubicBezTo>
                  <a:cubicBezTo>
                    <a:pt x="125837" y="44503"/>
                    <a:pt x="125973" y="44503"/>
                    <a:pt x="126109" y="44503"/>
                  </a:cubicBezTo>
                  <a:lnTo>
                    <a:pt x="300786" y="44503"/>
                  </a:lnTo>
                  <a:close/>
                  <a:moveTo>
                    <a:pt x="63032" y="29947"/>
                  </a:moveTo>
                  <a:cubicBezTo>
                    <a:pt x="45758" y="29035"/>
                    <a:pt x="30794" y="41844"/>
                    <a:pt x="29067" y="59059"/>
                  </a:cubicBezTo>
                  <a:cubicBezTo>
                    <a:pt x="28640" y="77381"/>
                    <a:pt x="43138" y="92597"/>
                    <a:pt x="61460" y="93024"/>
                  </a:cubicBezTo>
                  <a:cubicBezTo>
                    <a:pt x="61983" y="93044"/>
                    <a:pt x="62508" y="93044"/>
                    <a:pt x="63032" y="93024"/>
                  </a:cubicBezTo>
                  <a:cubicBezTo>
                    <a:pt x="81256" y="91801"/>
                    <a:pt x="95774" y="77284"/>
                    <a:pt x="96996" y="59059"/>
                  </a:cubicBezTo>
                  <a:cubicBezTo>
                    <a:pt x="96996" y="44503"/>
                    <a:pt x="77588" y="29947"/>
                    <a:pt x="63032" y="29947"/>
                  </a:cubicBezTo>
                  <a:close/>
                </a:path>
              </a:pathLst>
            </a:custGeom>
            <a:solidFill>
              <a:srgbClr val="EC6182"/>
            </a:solidFill>
            <a:ln w="19393" cap="flat">
              <a:noFill/>
              <a:prstDash val="solid"/>
              <a:miter/>
            </a:ln>
          </p:spPr>
          <p:txBody>
            <a:bodyPr rtlCol="0" anchor="ctr"/>
            <a:lstStyle/>
            <a:p>
              <a:pPr>
                <a:defRPr/>
              </a:pPr>
              <a:endParaRPr lang="en-US"/>
            </a:p>
          </p:txBody>
        </p:sp>
        <p:sp>
          <p:nvSpPr>
            <p:cNvPr id="9" name="Forme libre : forme 50" hidden="0"/>
            <p:cNvSpPr/>
            <p:nvPr isPhoto="0" userDrawn="0"/>
          </p:nvSpPr>
          <p:spPr bwMode="auto">
            <a:xfrm>
              <a:off x="1714094" y="3084793"/>
              <a:ext cx="498104" cy="186352"/>
            </a:xfrm>
            <a:custGeom>
              <a:avLst/>
              <a:gdLst>
                <a:gd name="connsiteX0" fmla="*/ 96848 w 498104"/>
                <a:gd name="connsiteY0" fmla="*/ 28931 h 186352"/>
                <a:gd name="connsiteX1" fmla="*/ 130813 w 498104"/>
                <a:gd name="connsiteY1" fmla="*/ 19227 h 186352"/>
                <a:gd name="connsiteX2" fmla="*/ 203595 w 498104"/>
                <a:gd name="connsiteY2" fmla="*/ 28931 h 186352"/>
                <a:gd name="connsiteX3" fmla="*/ 256969 w 498104"/>
                <a:gd name="connsiteY3" fmla="*/ 38635 h 186352"/>
                <a:gd name="connsiteX4" fmla="*/ 310342 w 498104"/>
                <a:gd name="connsiteY4" fmla="*/ 43487 h 186352"/>
                <a:gd name="connsiteX5" fmla="*/ 358864 w 498104"/>
                <a:gd name="connsiteY5" fmla="*/ 67748 h 186352"/>
                <a:gd name="connsiteX6" fmla="*/ 363327 w 498104"/>
                <a:gd name="connsiteY6" fmla="*/ 72600 h 186352"/>
                <a:gd name="connsiteX7" fmla="*/ 363716 w 498104"/>
                <a:gd name="connsiteY7" fmla="*/ 72600 h 186352"/>
                <a:gd name="connsiteX8" fmla="*/ 417089 w 498104"/>
                <a:gd name="connsiteY8" fmla="*/ 48339 h 186352"/>
                <a:gd name="connsiteX9" fmla="*/ 436498 w 498104"/>
                <a:gd name="connsiteY9" fmla="*/ 38635 h 186352"/>
                <a:gd name="connsiteX10" fmla="*/ 494723 w 498104"/>
                <a:gd name="connsiteY10" fmla="*/ 53192 h 186352"/>
                <a:gd name="connsiteX11" fmla="*/ 489871 w 498104"/>
                <a:gd name="connsiteY11" fmla="*/ 67748 h 186352"/>
                <a:gd name="connsiteX12" fmla="*/ 329751 w 498104"/>
                <a:gd name="connsiteY12" fmla="*/ 174495 h 186352"/>
                <a:gd name="connsiteX13" fmla="*/ 261821 w 498104"/>
                <a:gd name="connsiteY13" fmla="*/ 184199 h 186352"/>
                <a:gd name="connsiteX14" fmla="*/ 208447 w 498104"/>
                <a:gd name="connsiteY14" fmla="*/ 174495 h 186352"/>
                <a:gd name="connsiteX15" fmla="*/ 135665 w 498104"/>
                <a:gd name="connsiteY15" fmla="*/ 155086 h 186352"/>
                <a:gd name="connsiteX16" fmla="*/ 111405 w 498104"/>
                <a:gd name="connsiteY16" fmla="*/ 155086 h 186352"/>
                <a:gd name="connsiteX17" fmla="*/ 101701 w 498104"/>
                <a:gd name="connsiteY17" fmla="*/ 159938 h 186352"/>
                <a:gd name="connsiteX18" fmla="*/ 91996 w 498104"/>
                <a:gd name="connsiteY18" fmla="*/ 174495 h 186352"/>
                <a:gd name="connsiteX19" fmla="*/ 82292 w 498104"/>
                <a:gd name="connsiteY19" fmla="*/ 184199 h 186352"/>
                <a:gd name="connsiteX20" fmla="*/ 9510 w 498104"/>
                <a:gd name="connsiteY20" fmla="*/ 179347 h 186352"/>
                <a:gd name="connsiteX21" fmla="*/ -194 w 498104"/>
                <a:gd name="connsiteY21" fmla="*/ 169643 h 186352"/>
                <a:gd name="connsiteX22" fmla="*/ 4658 w 498104"/>
                <a:gd name="connsiteY22" fmla="*/ 82304 h 186352"/>
                <a:gd name="connsiteX23" fmla="*/ 4658 w 498104"/>
                <a:gd name="connsiteY23" fmla="*/ 14375 h 186352"/>
                <a:gd name="connsiteX24" fmla="*/ 15449 w 498104"/>
                <a:gd name="connsiteY24" fmla="*/ -182 h 186352"/>
                <a:gd name="connsiteX25" fmla="*/ 19214 w 498104"/>
                <a:gd name="connsiteY25" fmla="*/ -182 h 186352"/>
                <a:gd name="connsiteX26" fmla="*/ 82292 w 498104"/>
                <a:gd name="connsiteY26" fmla="*/ 4670 h 186352"/>
                <a:gd name="connsiteX27" fmla="*/ 96848 w 498104"/>
                <a:gd name="connsiteY27" fmla="*/ 19227 h 186352"/>
                <a:gd name="connsiteX28" fmla="*/ 96848 w 498104"/>
                <a:gd name="connsiteY28" fmla="*/ 28931 h 186352"/>
                <a:gd name="connsiteX29" fmla="*/ 475315 w 498104"/>
                <a:gd name="connsiteY29" fmla="*/ 58044 h 186352"/>
                <a:gd name="connsiteX30" fmla="*/ 441350 w 498104"/>
                <a:gd name="connsiteY30" fmla="*/ 53192 h 186352"/>
                <a:gd name="connsiteX31" fmla="*/ 373420 w 498104"/>
                <a:gd name="connsiteY31" fmla="*/ 87157 h 186352"/>
                <a:gd name="connsiteX32" fmla="*/ 368568 w 498104"/>
                <a:gd name="connsiteY32" fmla="*/ 96861 h 186352"/>
                <a:gd name="connsiteX33" fmla="*/ 354011 w 498104"/>
                <a:gd name="connsiteY33" fmla="*/ 111417 h 186352"/>
                <a:gd name="connsiteX34" fmla="*/ 256969 w 498104"/>
                <a:gd name="connsiteY34" fmla="*/ 106565 h 186352"/>
                <a:gd name="connsiteX35" fmla="*/ 247264 w 498104"/>
                <a:gd name="connsiteY35" fmla="*/ 106565 h 186352"/>
                <a:gd name="connsiteX36" fmla="*/ 242412 w 498104"/>
                <a:gd name="connsiteY36" fmla="*/ 96861 h 186352"/>
                <a:gd name="connsiteX37" fmla="*/ 247264 w 498104"/>
                <a:gd name="connsiteY37" fmla="*/ 87157 h 186352"/>
                <a:gd name="connsiteX38" fmla="*/ 252117 w 498104"/>
                <a:gd name="connsiteY38" fmla="*/ 87157 h 186352"/>
                <a:gd name="connsiteX39" fmla="*/ 344307 w 498104"/>
                <a:gd name="connsiteY39" fmla="*/ 92009 h 186352"/>
                <a:gd name="connsiteX40" fmla="*/ 349159 w 498104"/>
                <a:gd name="connsiteY40" fmla="*/ 92009 h 186352"/>
                <a:gd name="connsiteX41" fmla="*/ 315194 w 498104"/>
                <a:gd name="connsiteY41" fmla="*/ 58044 h 186352"/>
                <a:gd name="connsiteX42" fmla="*/ 242412 w 498104"/>
                <a:gd name="connsiteY42" fmla="*/ 58044 h 186352"/>
                <a:gd name="connsiteX43" fmla="*/ 193891 w 498104"/>
                <a:gd name="connsiteY43" fmla="*/ 43487 h 186352"/>
                <a:gd name="connsiteX44" fmla="*/ 101701 w 498104"/>
                <a:gd name="connsiteY44" fmla="*/ 48339 h 186352"/>
                <a:gd name="connsiteX45" fmla="*/ 96848 w 498104"/>
                <a:gd name="connsiteY45" fmla="*/ 52803 h 186352"/>
                <a:gd name="connsiteX46" fmla="*/ 96848 w 498104"/>
                <a:gd name="connsiteY46" fmla="*/ 53192 h 186352"/>
                <a:gd name="connsiteX47" fmla="*/ 91996 w 498104"/>
                <a:gd name="connsiteY47" fmla="*/ 140530 h 186352"/>
                <a:gd name="connsiteX48" fmla="*/ 96848 w 498104"/>
                <a:gd name="connsiteY48" fmla="*/ 145382 h 186352"/>
                <a:gd name="connsiteX49" fmla="*/ 101312 w 498104"/>
                <a:gd name="connsiteY49" fmla="*/ 140530 h 186352"/>
                <a:gd name="connsiteX50" fmla="*/ 101701 w 498104"/>
                <a:gd name="connsiteY50" fmla="*/ 140530 h 186352"/>
                <a:gd name="connsiteX51" fmla="*/ 145370 w 498104"/>
                <a:gd name="connsiteY51" fmla="*/ 135678 h 186352"/>
                <a:gd name="connsiteX52" fmla="*/ 198743 w 498104"/>
                <a:gd name="connsiteY52" fmla="*/ 150234 h 186352"/>
                <a:gd name="connsiteX53" fmla="*/ 261821 w 498104"/>
                <a:gd name="connsiteY53" fmla="*/ 169643 h 186352"/>
                <a:gd name="connsiteX54" fmla="*/ 324899 w 498104"/>
                <a:gd name="connsiteY54" fmla="*/ 155086 h 186352"/>
                <a:gd name="connsiteX55" fmla="*/ 412237 w 498104"/>
                <a:gd name="connsiteY55" fmla="*/ 101713 h 186352"/>
                <a:gd name="connsiteX56" fmla="*/ 475315 w 498104"/>
                <a:gd name="connsiteY56" fmla="*/ 58044 h 186352"/>
                <a:gd name="connsiteX57" fmla="*/ 72588 w 498104"/>
                <a:gd name="connsiteY57" fmla="*/ 159938 h 186352"/>
                <a:gd name="connsiteX58" fmla="*/ 77440 w 498104"/>
                <a:gd name="connsiteY58" fmla="*/ 19227 h 186352"/>
                <a:gd name="connsiteX59" fmla="*/ 24066 w 498104"/>
                <a:gd name="connsiteY59" fmla="*/ 19227 h 186352"/>
                <a:gd name="connsiteX60" fmla="*/ 19214 w 498104"/>
                <a:gd name="connsiteY60" fmla="*/ 159938 h 18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8104" h="186352" fill="norm" stroke="1" extrusionOk="0">
                  <a:moveTo>
                    <a:pt x="96848" y="28931"/>
                  </a:moveTo>
                  <a:cubicBezTo>
                    <a:pt x="107154" y="22856"/>
                    <a:pt x="118858" y="19499"/>
                    <a:pt x="130813" y="19227"/>
                  </a:cubicBezTo>
                  <a:cubicBezTo>
                    <a:pt x="155190" y="10337"/>
                    <a:pt x="182382" y="13967"/>
                    <a:pt x="203595" y="28931"/>
                  </a:cubicBezTo>
                  <a:cubicBezTo>
                    <a:pt x="220888" y="34501"/>
                    <a:pt x="238822" y="37762"/>
                    <a:pt x="256969" y="38635"/>
                  </a:cubicBezTo>
                  <a:cubicBezTo>
                    <a:pt x="274902" y="37839"/>
                    <a:pt x="292855" y="39470"/>
                    <a:pt x="310342" y="43487"/>
                  </a:cubicBezTo>
                  <a:cubicBezTo>
                    <a:pt x="329906" y="41139"/>
                    <a:pt x="348985" y="50688"/>
                    <a:pt x="358864" y="67748"/>
                  </a:cubicBezTo>
                  <a:cubicBezTo>
                    <a:pt x="358747" y="70310"/>
                    <a:pt x="360746" y="72483"/>
                    <a:pt x="363327" y="72600"/>
                  </a:cubicBezTo>
                  <a:cubicBezTo>
                    <a:pt x="363444" y="72600"/>
                    <a:pt x="363580" y="72600"/>
                    <a:pt x="363716" y="72600"/>
                  </a:cubicBezTo>
                  <a:cubicBezTo>
                    <a:pt x="380058" y="61634"/>
                    <a:pt x="398088" y="53444"/>
                    <a:pt x="417089" y="48339"/>
                  </a:cubicBezTo>
                  <a:cubicBezTo>
                    <a:pt x="422446" y="43235"/>
                    <a:pt x="429200" y="39858"/>
                    <a:pt x="436498" y="38635"/>
                  </a:cubicBezTo>
                  <a:cubicBezTo>
                    <a:pt x="456857" y="28581"/>
                    <a:pt x="481486" y="34753"/>
                    <a:pt x="494723" y="53192"/>
                  </a:cubicBezTo>
                  <a:cubicBezTo>
                    <a:pt x="499575" y="62896"/>
                    <a:pt x="499575" y="67748"/>
                    <a:pt x="489871" y="67748"/>
                  </a:cubicBezTo>
                  <a:cubicBezTo>
                    <a:pt x="436498" y="106565"/>
                    <a:pt x="383124" y="140530"/>
                    <a:pt x="329751" y="174495"/>
                  </a:cubicBezTo>
                  <a:cubicBezTo>
                    <a:pt x="308789" y="185111"/>
                    <a:pt x="284917" y="188527"/>
                    <a:pt x="261821" y="184199"/>
                  </a:cubicBezTo>
                  <a:cubicBezTo>
                    <a:pt x="243674" y="183325"/>
                    <a:pt x="225741" y="180065"/>
                    <a:pt x="208447" y="174495"/>
                  </a:cubicBezTo>
                  <a:cubicBezTo>
                    <a:pt x="184847" y="165780"/>
                    <a:pt x="160470" y="159279"/>
                    <a:pt x="135665" y="155086"/>
                  </a:cubicBezTo>
                  <a:cubicBezTo>
                    <a:pt x="128329" y="150157"/>
                    <a:pt x="118741" y="150157"/>
                    <a:pt x="111405" y="155086"/>
                  </a:cubicBezTo>
                  <a:cubicBezTo>
                    <a:pt x="106553" y="155086"/>
                    <a:pt x="106553" y="159938"/>
                    <a:pt x="101701" y="159938"/>
                  </a:cubicBezTo>
                  <a:cubicBezTo>
                    <a:pt x="96848" y="164791"/>
                    <a:pt x="91996" y="164791"/>
                    <a:pt x="91996" y="174495"/>
                  </a:cubicBezTo>
                  <a:cubicBezTo>
                    <a:pt x="91628" y="179696"/>
                    <a:pt x="87494" y="183830"/>
                    <a:pt x="82292" y="184199"/>
                  </a:cubicBezTo>
                  <a:cubicBezTo>
                    <a:pt x="58245" y="180162"/>
                    <a:pt x="33868" y="178551"/>
                    <a:pt x="9510" y="179347"/>
                  </a:cubicBezTo>
                  <a:cubicBezTo>
                    <a:pt x="4308" y="178978"/>
                    <a:pt x="174" y="174844"/>
                    <a:pt x="-194" y="169643"/>
                  </a:cubicBezTo>
                  <a:cubicBezTo>
                    <a:pt x="3843" y="140724"/>
                    <a:pt x="5454" y="111495"/>
                    <a:pt x="4658" y="82304"/>
                  </a:cubicBezTo>
                  <a:lnTo>
                    <a:pt x="4658" y="14375"/>
                  </a:lnTo>
                  <a:cubicBezTo>
                    <a:pt x="3610" y="7368"/>
                    <a:pt x="8443" y="866"/>
                    <a:pt x="15449" y="-182"/>
                  </a:cubicBezTo>
                  <a:cubicBezTo>
                    <a:pt x="16691" y="-376"/>
                    <a:pt x="17972" y="-376"/>
                    <a:pt x="19214" y="-182"/>
                  </a:cubicBezTo>
                  <a:cubicBezTo>
                    <a:pt x="38623" y="-182"/>
                    <a:pt x="62883" y="4670"/>
                    <a:pt x="82292" y="4670"/>
                  </a:cubicBezTo>
                  <a:cubicBezTo>
                    <a:pt x="96848" y="4670"/>
                    <a:pt x="96848" y="4670"/>
                    <a:pt x="96848" y="19227"/>
                  </a:cubicBezTo>
                  <a:lnTo>
                    <a:pt x="96848" y="28931"/>
                  </a:lnTo>
                  <a:close/>
                  <a:moveTo>
                    <a:pt x="475315" y="58044"/>
                  </a:moveTo>
                  <a:cubicBezTo>
                    <a:pt x="465164" y="51755"/>
                    <a:pt x="452859" y="49989"/>
                    <a:pt x="441350" y="53192"/>
                  </a:cubicBezTo>
                  <a:cubicBezTo>
                    <a:pt x="419709" y="66428"/>
                    <a:pt x="397001" y="77802"/>
                    <a:pt x="373420" y="87157"/>
                  </a:cubicBezTo>
                  <a:cubicBezTo>
                    <a:pt x="368568" y="87157"/>
                    <a:pt x="368568" y="92009"/>
                    <a:pt x="368568" y="96861"/>
                  </a:cubicBezTo>
                  <a:cubicBezTo>
                    <a:pt x="368568" y="106565"/>
                    <a:pt x="368568" y="111417"/>
                    <a:pt x="354011" y="111417"/>
                  </a:cubicBezTo>
                  <a:cubicBezTo>
                    <a:pt x="324899" y="111417"/>
                    <a:pt x="290934" y="106565"/>
                    <a:pt x="256969" y="106565"/>
                  </a:cubicBezTo>
                  <a:lnTo>
                    <a:pt x="247264" y="106565"/>
                  </a:lnTo>
                  <a:cubicBezTo>
                    <a:pt x="242412" y="106565"/>
                    <a:pt x="242412" y="101713"/>
                    <a:pt x="242412" y="96861"/>
                  </a:cubicBezTo>
                  <a:cubicBezTo>
                    <a:pt x="242412" y="92009"/>
                    <a:pt x="242412" y="92009"/>
                    <a:pt x="247264" y="87157"/>
                  </a:cubicBezTo>
                  <a:lnTo>
                    <a:pt x="252117" y="87157"/>
                  </a:lnTo>
                  <a:cubicBezTo>
                    <a:pt x="282685" y="91077"/>
                    <a:pt x="313506" y="92688"/>
                    <a:pt x="344307" y="92009"/>
                  </a:cubicBezTo>
                  <a:lnTo>
                    <a:pt x="349159" y="92009"/>
                  </a:lnTo>
                  <a:cubicBezTo>
                    <a:pt x="344734" y="75414"/>
                    <a:pt x="331789" y="62469"/>
                    <a:pt x="315194" y="58044"/>
                  </a:cubicBezTo>
                  <a:lnTo>
                    <a:pt x="242412" y="58044"/>
                  </a:lnTo>
                  <a:cubicBezTo>
                    <a:pt x="225507" y="56122"/>
                    <a:pt x="209068" y="51193"/>
                    <a:pt x="193891" y="43487"/>
                  </a:cubicBezTo>
                  <a:cubicBezTo>
                    <a:pt x="164604" y="28038"/>
                    <a:pt x="129203" y="29901"/>
                    <a:pt x="101701" y="48339"/>
                  </a:cubicBezTo>
                  <a:cubicBezTo>
                    <a:pt x="99139" y="48223"/>
                    <a:pt x="96965" y="50222"/>
                    <a:pt x="96848" y="52803"/>
                  </a:cubicBezTo>
                  <a:cubicBezTo>
                    <a:pt x="96848" y="52920"/>
                    <a:pt x="96848" y="53055"/>
                    <a:pt x="96848" y="53192"/>
                  </a:cubicBezTo>
                  <a:cubicBezTo>
                    <a:pt x="97644" y="82382"/>
                    <a:pt x="96033" y="111611"/>
                    <a:pt x="91996" y="140530"/>
                  </a:cubicBezTo>
                  <a:lnTo>
                    <a:pt x="96848" y="145382"/>
                  </a:lnTo>
                  <a:cubicBezTo>
                    <a:pt x="96732" y="142820"/>
                    <a:pt x="98731" y="140646"/>
                    <a:pt x="101312" y="140530"/>
                  </a:cubicBezTo>
                  <a:cubicBezTo>
                    <a:pt x="101429" y="140530"/>
                    <a:pt x="101565" y="140530"/>
                    <a:pt x="101701" y="140530"/>
                  </a:cubicBezTo>
                  <a:cubicBezTo>
                    <a:pt x="114568" y="131815"/>
                    <a:pt x="130910" y="130011"/>
                    <a:pt x="145370" y="135678"/>
                  </a:cubicBezTo>
                  <a:cubicBezTo>
                    <a:pt x="159926" y="140530"/>
                    <a:pt x="179335" y="145382"/>
                    <a:pt x="198743" y="150234"/>
                  </a:cubicBezTo>
                  <a:cubicBezTo>
                    <a:pt x="218152" y="155086"/>
                    <a:pt x="242412" y="164791"/>
                    <a:pt x="261821" y="169643"/>
                  </a:cubicBezTo>
                  <a:cubicBezTo>
                    <a:pt x="283714" y="170011"/>
                    <a:pt x="305374" y="165004"/>
                    <a:pt x="324899" y="155086"/>
                  </a:cubicBezTo>
                  <a:cubicBezTo>
                    <a:pt x="352905" y="135542"/>
                    <a:pt x="382076" y="117725"/>
                    <a:pt x="412237" y="101713"/>
                  </a:cubicBezTo>
                  <a:cubicBezTo>
                    <a:pt x="432461" y="86031"/>
                    <a:pt x="453519" y="71455"/>
                    <a:pt x="475315" y="58044"/>
                  </a:cubicBezTo>
                  <a:close/>
                  <a:moveTo>
                    <a:pt x="72588" y="159938"/>
                  </a:moveTo>
                  <a:cubicBezTo>
                    <a:pt x="76722" y="113164"/>
                    <a:pt x="78333" y="66176"/>
                    <a:pt x="77440" y="19227"/>
                  </a:cubicBezTo>
                  <a:lnTo>
                    <a:pt x="24066" y="19227"/>
                  </a:lnTo>
                  <a:cubicBezTo>
                    <a:pt x="24066" y="67748"/>
                    <a:pt x="19214" y="116269"/>
                    <a:pt x="19214" y="159938"/>
                  </a:cubicBezTo>
                  <a:close/>
                </a:path>
              </a:pathLst>
            </a:custGeom>
            <a:solidFill>
              <a:srgbClr val="EC6182"/>
            </a:solidFill>
            <a:ln w="19393" cap="flat">
              <a:noFill/>
              <a:prstDash val="solid"/>
              <a:miter/>
            </a:ln>
          </p:spPr>
          <p:txBody>
            <a:bodyPr rtlCol="0" anchor="ctr"/>
            <a:lstStyle/>
            <a:p>
              <a:pPr>
                <a:defRPr/>
              </a:pPr>
              <a:endParaRPr lang="en-US"/>
            </a:p>
          </p:txBody>
        </p:sp>
        <p:sp>
          <p:nvSpPr>
            <p:cNvPr id="10" name="Forme libre : forme 51" hidden="0"/>
            <p:cNvSpPr/>
            <p:nvPr isPhoto="0" userDrawn="0"/>
          </p:nvSpPr>
          <p:spPr bwMode="auto">
            <a:xfrm>
              <a:off x="1457081" y="2604396"/>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EC6182"/>
            </a:solidFill>
            <a:ln w="19393" cap="flat">
              <a:noFill/>
              <a:prstDash val="solid"/>
              <a:miter/>
            </a:ln>
          </p:spPr>
          <p:txBody>
            <a:bodyPr rtlCol="0" anchor="ctr"/>
            <a:lstStyle/>
            <a:p>
              <a:pPr>
                <a:defRPr/>
              </a:pPr>
              <a:endParaRPr lang="en-US"/>
            </a:p>
          </p:txBody>
        </p:sp>
      </p:grpSp>
      <p:grpSp>
        <p:nvGrpSpPr>
          <p:cNvPr id="11" name="Groupe 52" hidden="0"/>
          <p:cNvGrpSpPr/>
          <p:nvPr isPhoto="0" userDrawn="0"/>
        </p:nvGrpSpPr>
        <p:grpSpPr bwMode="auto">
          <a:xfrm rot="5400000" flipV="1">
            <a:off x="7321857" y="2542386"/>
            <a:ext cx="3384376" cy="130736"/>
            <a:chOff x="1068761" y="1788905"/>
            <a:chExt cx="7001625" cy="237754"/>
          </a:xfrm>
        </p:grpSpPr>
        <p:sp>
          <p:nvSpPr>
            <p:cNvPr id="12" name="Forme libre : forme 53"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13" name="Forme libre : forme 54"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55"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5" name="Forme libre : forme 56"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6" name="Forme libre : forme 57"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7" name="Forme libre : forme 58"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8" name="Forme libre : forme 59"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9" name="Forme libre : forme 60"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sp>
        <p:nvSpPr>
          <p:cNvPr id="20" name="ZoneTexte 61" hidden="0"/>
          <p:cNvSpPr/>
          <p:nvPr isPhoto="0" userDrawn="0"/>
        </p:nvSpPr>
        <p:spPr bwMode="auto">
          <a:xfrm>
            <a:off x="0" y="1300807"/>
            <a:ext cx="9144000" cy="369332"/>
          </a:xfrm>
          <a:prstGeom prst="rect">
            <a:avLst/>
          </a:prstGeom>
          <a:noFill/>
        </p:spPr>
        <p:txBody>
          <a:bodyPr wrap="square">
            <a:spAutoFit/>
          </a:bodyPr>
          <a:lstStyle/>
          <a:p>
            <a:pPr algn="ctr">
              <a:defRPr/>
            </a:pPr>
            <a:r>
              <a:rPr lang="fr-FR" sz="1800" b="1">
                <a:solidFill>
                  <a:srgbClr val="EC6182"/>
                </a:solidFill>
              </a:rPr>
              <a:t>Publications scientifiques (Open Access)</a:t>
            </a:r>
            <a:endParaRPr lang="en-US" b="1">
              <a:solidFill>
                <a:srgbClr val="B0B2DA"/>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0" y="322608"/>
            <a:ext cx="9144000" cy="197489"/>
          </a:xfrm>
          <a:prstGeom prst="rect">
            <a:avLst/>
          </a:prstGeom>
        </p:spPr>
        <p:txBody>
          <a:bodyPr vert="horz" wrap="square" lIns="0" tIns="12700" rIns="0" bIns="0" rtlCol="0">
            <a:spAutoFit/>
          </a:bodyPr>
          <a:lstStyle/>
          <a:p>
            <a:pPr marL="12700" algn="ctr">
              <a:lnSpc>
                <a:spcPct val="100000"/>
              </a:lnSpc>
              <a:spcBef>
                <a:spcPts val="100"/>
              </a:spcBef>
              <a:defRPr/>
            </a:pPr>
            <a:r>
              <a:rPr lang="fr-FR" sz="1200">
                <a:solidFill>
                  <a:srgbClr val="EC6182"/>
                </a:solidFill>
              </a:rPr>
              <a:t>Publications scientifiques (Open Access)</a:t>
            </a:r>
            <a:endParaRPr sz="1200">
              <a:solidFill>
                <a:srgbClr val="EC6182"/>
              </a:solidFill>
            </a:endParaRPr>
          </a:p>
        </p:txBody>
      </p:sp>
      <p:sp>
        <p:nvSpPr>
          <p:cNvPr id="5"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16</a:t>
            </a:fld>
            <a:endParaRPr sz="1600"/>
          </a:p>
        </p:txBody>
      </p:sp>
      <p:sp>
        <p:nvSpPr>
          <p:cNvPr id="6"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7" name="ZoneTexte 1" hidden="0"/>
          <p:cNvSpPr/>
          <p:nvPr isPhoto="0" userDrawn="0"/>
        </p:nvSpPr>
        <p:spPr bwMode="auto">
          <a:xfrm>
            <a:off x="1761481" y="1584396"/>
            <a:ext cx="6840901" cy="1107996"/>
          </a:xfrm>
          <a:prstGeom prst="rect">
            <a:avLst/>
          </a:prstGeom>
          <a:noFill/>
        </p:spPr>
        <p:txBody>
          <a:bodyPr wrap="square" rtlCol="0">
            <a:spAutoFit/>
          </a:bodyPr>
          <a:lstStyle/>
          <a:p>
            <a:pPr>
              <a:defRPr/>
            </a:pPr>
            <a:r>
              <a:rPr lang="fr-FR" b="1">
                <a:solidFill>
                  <a:srgbClr val="3A6972"/>
                </a:solidFill>
                <a:latin typeface="Arial"/>
                <a:cs typeface="Arial"/>
              </a:rPr>
              <a:t>Open Access (« libre accès », ou encore « accès ouvert ») </a:t>
            </a:r>
            <a:endParaRPr>
              <a:solidFill>
                <a:srgbClr val="3A6972"/>
              </a:solidFill>
            </a:endParaRPr>
          </a:p>
          <a:p>
            <a:pPr>
              <a:defRPr/>
            </a:pPr>
            <a:endParaRPr lang="fr-FR" sz="1600" b="1">
              <a:latin typeface="Arial"/>
              <a:cs typeface="Arial"/>
            </a:endParaRPr>
          </a:p>
          <a:p>
            <a:pPr>
              <a:defRPr/>
            </a:pPr>
            <a:r>
              <a:rPr lang="fr-FR" sz="1600">
                <a:latin typeface="Arial"/>
                <a:cs typeface="Arial"/>
              </a:rPr>
              <a:t>Mode de diffusion des écrits scientifiques sous forme numérique, gratuite</a:t>
            </a:r>
            <a:r>
              <a:rPr lang="fr-FR" sz="1600">
                <a:solidFill>
                  <a:srgbClr val="FF0000"/>
                </a:solidFill>
                <a:latin typeface="Arial"/>
                <a:cs typeface="Arial"/>
              </a:rPr>
              <a:t> </a:t>
            </a:r>
            <a:r>
              <a:rPr lang="fr-FR" sz="1600">
                <a:latin typeface="Arial"/>
                <a:cs typeface="Arial"/>
              </a:rPr>
              <a:t>et dans le respect du droit d’auteur.</a:t>
            </a:r>
            <a:endParaRPr/>
          </a:p>
        </p:txBody>
      </p:sp>
      <p:grpSp>
        <p:nvGrpSpPr>
          <p:cNvPr id="8" name="Groupe 16" hidden="0"/>
          <p:cNvGrpSpPr/>
          <p:nvPr isPhoto="0" userDrawn="0"/>
        </p:nvGrpSpPr>
        <p:grpSpPr bwMode="auto">
          <a:xfrm rot="5400000" flipV="1">
            <a:off x="7321857" y="2542386"/>
            <a:ext cx="3384376" cy="130736"/>
            <a:chOff x="1068761" y="1788905"/>
            <a:chExt cx="7001625" cy="237754"/>
          </a:xfrm>
        </p:grpSpPr>
        <p:sp>
          <p:nvSpPr>
            <p:cNvPr id="9" name="Forme libre : forme 17"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10" name="Forme libre : forme 18"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1" name="Forme libre : forme 19"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2" name="Forme libre : forme 20"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3" name="Forme libre : forme 21"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4" name="Forme libre : forme 22"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5" name="Forme libre : forme 23"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6" name="Forme libre : forme 24"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7" name="Groupe 25" hidden="0"/>
          <p:cNvGrpSpPr/>
          <p:nvPr isPhoto="0" userDrawn="0"/>
        </p:nvGrpSpPr>
        <p:grpSpPr bwMode="auto">
          <a:xfrm>
            <a:off x="8316416" y="-274302"/>
            <a:ext cx="975464" cy="975464"/>
            <a:chOff x="1457081" y="2604396"/>
            <a:chExt cx="975464" cy="975464"/>
          </a:xfrm>
        </p:grpSpPr>
        <p:sp>
          <p:nvSpPr>
            <p:cNvPr id="18" name="Forme libre : forme 26" hidden="0"/>
            <p:cNvSpPr/>
            <p:nvPr isPhoto="0" userDrawn="0"/>
          </p:nvSpPr>
          <p:spPr bwMode="auto">
            <a:xfrm>
              <a:off x="1864362" y="2933360"/>
              <a:ext cx="300980" cy="123575"/>
            </a:xfrm>
            <a:custGeom>
              <a:avLst/>
              <a:gdLst>
                <a:gd name="connsiteX0" fmla="*/ 300786 w 300980"/>
                <a:gd name="connsiteY0" fmla="*/ 44503 h 123575"/>
                <a:gd name="connsiteX1" fmla="*/ 300786 w 300980"/>
                <a:gd name="connsiteY1" fmla="*/ 117285 h 123575"/>
                <a:gd name="connsiteX2" fmla="*/ 271673 w 300980"/>
                <a:gd name="connsiteY2" fmla="*/ 117285 h 123575"/>
                <a:gd name="connsiteX3" fmla="*/ 271673 w 300980"/>
                <a:gd name="connsiteY3" fmla="*/ 97877 h 123575"/>
                <a:gd name="connsiteX4" fmla="*/ 247413 w 300980"/>
                <a:gd name="connsiteY4" fmla="*/ 97877 h 123575"/>
                <a:gd name="connsiteX5" fmla="*/ 247413 w 300980"/>
                <a:gd name="connsiteY5" fmla="*/ 117285 h 123575"/>
                <a:gd name="connsiteX6" fmla="*/ 218300 w 300980"/>
                <a:gd name="connsiteY6" fmla="*/ 117285 h 123575"/>
                <a:gd name="connsiteX7" fmla="*/ 218300 w 300980"/>
                <a:gd name="connsiteY7" fmla="*/ 78468 h 123575"/>
                <a:gd name="connsiteX8" fmla="*/ 126109 w 300980"/>
                <a:gd name="connsiteY8" fmla="*/ 78468 h 123575"/>
                <a:gd name="connsiteX9" fmla="*/ 121257 w 300980"/>
                <a:gd name="connsiteY9" fmla="*/ 78468 h 123575"/>
                <a:gd name="connsiteX10" fmla="*/ 53327 w 300980"/>
                <a:gd name="connsiteY10" fmla="*/ 122137 h 123575"/>
                <a:gd name="connsiteX11" fmla="*/ -46 w 300980"/>
                <a:gd name="connsiteY11" fmla="*/ 59059 h 123575"/>
                <a:gd name="connsiteX12" fmla="*/ 53327 w 300980"/>
                <a:gd name="connsiteY12" fmla="*/ 834 h 123575"/>
                <a:gd name="connsiteX13" fmla="*/ 121257 w 300980"/>
                <a:gd name="connsiteY13" fmla="*/ 39651 h 123575"/>
                <a:gd name="connsiteX14" fmla="*/ 125721 w 300980"/>
                <a:gd name="connsiteY14" fmla="*/ 44503 h 123575"/>
                <a:gd name="connsiteX15" fmla="*/ 126109 w 300980"/>
                <a:gd name="connsiteY15" fmla="*/ 44503 h 123575"/>
                <a:gd name="connsiteX16" fmla="*/ 300786 w 300980"/>
                <a:gd name="connsiteY16" fmla="*/ 44503 h 123575"/>
                <a:gd name="connsiteX17" fmla="*/ 63032 w 300980"/>
                <a:gd name="connsiteY17" fmla="*/ 29947 h 123575"/>
                <a:gd name="connsiteX18" fmla="*/ 29067 w 300980"/>
                <a:gd name="connsiteY18" fmla="*/ 59059 h 123575"/>
                <a:gd name="connsiteX19" fmla="*/ 61460 w 300980"/>
                <a:gd name="connsiteY19" fmla="*/ 93024 h 123575"/>
                <a:gd name="connsiteX20" fmla="*/ 63032 w 300980"/>
                <a:gd name="connsiteY20" fmla="*/ 93024 h 123575"/>
                <a:gd name="connsiteX21" fmla="*/ 96996 w 300980"/>
                <a:gd name="connsiteY21" fmla="*/ 59059 h 123575"/>
                <a:gd name="connsiteX22" fmla="*/ 63032 w 300980"/>
                <a:gd name="connsiteY22" fmla="*/ 29947 h 12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980" h="123575" fill="norm" stroke="1" extrusionOk="0">
                  <a:moveTo>
                    <a:pt x="300786" y="44503"/>
                  </a:moveTo>
                  <a:lnTo>
                    <a:pt x="300786" y="117285"/>
                  </a:lnTo>
                  <a:lnTo>
                    <a:pt x="271673" y="117285"/>
                  </a:lnTo>
                  <a:lnTo>
                    <a:pt x="271673" y="97877"/>
                  </a:lnTo>
                  <a:lnTo>
                    <a:pt x="247413" y="97877"/>
                  </a:lnTo>
                  <a:lnTo>
                    <a:pt x="247413" y="117285"/>
                  </a:lnTo>
                  <a:lnTo>
                    <a:pt x="218300" y="117285"/>
                  </a:lnTo>
                  <a:lnTo>
                    <a:pt x="218300" y="78468"/>
                  </a:lnTo>
                  <a:lnTo>
                    <a:pt x="126109" y="78468"/>
                  </a:lnTo>
                  <a:cubicBezTo>
                    <a:pt x="126109" y="73616"/>
                    <a:pt x="121257" y="78468"/>
                    <a:pt x="121257" y="78468"/>
                  </a:cubicBezTo>
                  <a:cubicBezTo>
                    <a:pt x="114018" y="108920"/>
                    <a:pt x="84032" y="128192"/>
                    <a:pt x="53327" y="122137"/>
                  </a:cubicBezTo>
                  <a:cubicBezTo>
                    <a:pt x="21381" y="119051"/>
                    <a:pt x="-2298" y="91083"/>
                    <a:pt x="-46" y="59059"/>
                  </a:cubicBezTo>
                  <a:cubicBezTo>
                    <a:pt x="1526" y="29383"/>
                    <a:pt x="23904" y="4968"/>
                    <a:pt x="53327" y="834"/>
                  </a:cubicBezTo>
                  <a:cubicBezTo>
                    <a:pt x="82479" y="-4989"/>
                    <a:pt x="111475" y="11566"/>
                    <a:pt x="121257" y="39651"/>
                  </a:cubicBezTo>
                  <a:cubicBezTo>
                    <a:pt x="121141" y="42213"/>
                    <a:pt x="123140" y="44386"/>
                    <a:pt x="125721" y="44503"/>
                  </a:cubicBezTo>
                  <a:cubicBezTo>
                    <a:pt x="125837" y="44503"/>
                    <a:pt x="125973" y="44503"/>
                    <a:pt x="126109" y="44503"/>
                  </a:cubicBezTo>
                  <a:lnTo>
                    <a:pt x="300786" y="44503"/>
                  </a:lnTo>
                  <a:close/>
                  <a:moveTo>
                    <a:pt x="63032" y="29947"/>
                  </a:moveTo>
                  <a:cubicBezTo>
                    <a:pt x="45758" y="29035"/>
                    <a:pt x="30794" y="41844"/>
                    <a:pt x="29067" y="59059"/>
                  </a:cubicBezTo>
                  <a:cubicBezTo>
                    <a:pt x="28640" y="77381"/>
                    <a:pt x="43138" y="92597"/>
                    <a:pt x="61460" y="93024"/>
                  </a:cubicBezTo>
                  <a:cubicBezTo>
                    <a:pt x="61983" y="93044"/>
                    <a:pt x="62508" y="93044"/>
                    <a:pt x="63032" y="93024"/>
                  </a:cubicBezTo>
                  <a:cubicBezTo>
                    <a:pt x="81256" y="91801"/>
                    <a:pt x="95774" y="77284"/>
                    <a:pt x="96996" y="59059"/>
                  </a:cubicBezTo>
                  <a:cubicBezTo>
                    <a:pt x="96996" y="44503"/>
                    <a:pt x="77588" y="29947"/>
                    <a:pt x="63032" y="29947"/>
                  </a:cubicBezTo>
                  <a:close/>
                </a:path>
              </a:pathLst>
            </a:custGeom>
            <a:solidFill>
              <a:srgbClr val="EC6182"/>
            </a:solidFill>
            <a:ln w="19393" cap="flat">
              <a:noFill/>
              <a:prstDash val="solid"/>
              <a:miter/>
            </a:ln>
          </p:spPr>
          <p:txBody>
            <a:bodyPr rtlCol="0" anchor="ctr"/>
            <a:lstStyle/>
            <a:p>
              <a:pPr>
                <a:defRPr/>
              </a:pPr>
              <a:endParaRPr lang="en-US"/>
            </a:p>
          </p:txBody>
        </p:sp>
        <p:sp>
          <p:nvSpPr>
            <p:cNvPr id="19" name="Forme libre : forme 27" hidden="0"/>
            <p:cNvSpPr/>
            <p:nvPr isPhoto="0" userDrawn="0"/>
          </p:nvSpPr>
          <p:spPr bwMode="auto">
            <a:xfrm>
              <a:off x="1714094" y="3084793"/>
              <a:ext cx="498104" cy="186352"/>
            </a:xfrm>
            <a:custGeom>
              <a:avLst/>
              <a:gdLst>
                <a:gd name="connsiteX0" fmla="*/ 96848 w 498104"/>
                <a:gd name="connsiteY0" fmla="*/ 28931 h 186352"/>
                <a:gd name="connsiteX1" fmla="*/ 130813 w 498104"/>
                <a:gd name="connsiteY1" fmla="*/ 19227 h 186352"/>
                <a:gd name="connsiteX2" fmla="*/ 203595 w 498104"/>
                <a:gd name="connsiteY2" fmla="*/ 28931 h 186352"/>
                <a:gd name="connsiteX3" fmla="*/ 256969 w 498104"/>
                <a:gd name="connsiteY3" fmla="*/ 38635 h 186352"/>
                <a:gd name="connsiteX4" fmla="*/ 310342 w 498104"/>
                <a:gd name="connsiteY4" fmla="*/ 43487 h 186352"/>
                <a:gd name="connsiteX5" fmla="*/ 358864 w 498104"/>
                <a:gd name="connsiteY5" fmla="*/ 67748 h 186352"/>
                <a:gd name="connsiteX6" fmla="*/ 363327 w 498104"/>
                <a:gd name="connsiteY6" fmla="*/ 72600 h 186352"/>
                <a:gd name="connsiteX7" fmla="*/ 363716 w 498104"/>
                <a:gd name="connsiteY7" fmla="*/ 72600 h 186352"/>
                <a:gd name="connsiteX8" fmla="*/ 417089 w 498104"/>
                <a:gd name="connsiteY8" fmla="*/ 48339 h 186352"/>
                <a:gd name="connsiteX9" fmla="*/ 436498 w 498104"/>
                <a:gd name="connsiteY9" fmla="*/ 38635 h 186352"/>
                <a:gd name="connsiteX10" fmla="*/ 494723 w 498104"/>
                <a:gd name="connsiteY10" fmla="*/ 53192 h 186352"/>
                <a:gd name="connsiteX11" fmla="*/ 489871 w 498104"/>
                <a:gd name="connsiteY11" fmla="*/ 67748 h 186352"/>
                <a:gd name="connsiteX12" fmla="*/ 329751 w 498104"/>
                <a:gd name="connsiteY12" fmla="*/ 174495 h 186352"/>
                <a:gd name="connsiteX13" fmla="*/ 261821 w 498104"/>
                <a:gd name="connsiteY13" fmla="*/ 184199 h 186352"/>
                <a:gd name="connsiteX14" fmla="*/ 208447 w 498104"/>
                <a:gd name="connsiteY14" fmla="*/ 174495 h 186352"/>
                <a:gd name="connsiteX15" fmla="*/ 135665 w 498104"/>
                <a:gd name="connsiteY15" fmla="*/ 155086 h 186352"/>
                <a:gd name="connsiteX16" fmla="*/ 111405 w 498104"/>
                <a:gd name="connsiteY16" fmla="*/ 155086 h 186352"/>
                <a:gd name="connsiteX17" fmla="*/ 101701 w 498104"/>
                <a:gd name="connsiteY17" fmla="*/ 159938 h 186352"/>
                <a:gd name="connsiteX18" fmla="*/ 91996 w 498104"/>
                <a:gd name="connsiteY18" fmla="*/ 174495 h 186352"/>
                <a:gd name="connsiteX19" fmla="*/ 82292 w 498104"/>
                <a:gd name="connsiteY19" fmla="*/ 184199 h 186352"/>
                <a:gd name="connsiteX20" fmla="*/ 9510 w 498104"/>
                <a:gd name="connsiteY20" fmla="*/ 179347 h 186352"/>
                <a:gd name="connsiteX21" fmla="*/ -194 w 498104"/>
                <a:gd name="connsiteY21" fmla="*/ 169643 h 186352"/>
                <a:gd name="connsiteX22" fmla="*/ 4658 w 498104"/>
                <a:gd name="connsiteY22" fmla="*/ 82304 h 186352"/>
                <a:gd name="connsiteX23" fmla="*/ 4658 w 498104"/>
                <a:gd name="connsiteY23" fmla="*/ 14375 h 186352"/>
                <a:gd name="connsiteX24" fmla="*/ 15449 w 498104"/>
                <a:gd name="connsiteY24" fmla="*/ -182 h 186352"/>
                <a:gd name="connsiteX25" fmla="*/ 19214 w 498104"/>
                <a:gd name="connsiteY25" fmla="*/ -182 h 186352"/>
                <a:gd name="connsiteX26" fmla="*/ 82292 w 498104"/>
                <a:gd name="connsiteY26" fmla="*/ 4670 h 186352"/>
                <a:gd name="connsiteX27" fmla="*/ 96848 w 498104"/>
                <a:gd name="connsiteY27" fmla="*/ 19227 h 186352"/>
                <a:gd name="connsiteX28" fmla="*/ 96848 w 498104"/>
                <a:gd name="connsiteY28" fmla="*/ 28931 h 186352"/>
                <a:gd name="connsiteX29" fmla="*/ 475315 w 498104"/>
                <a:gd name="connsiteY29" fmla="*/ 58044 h 186352"/>
                <a:gd name="connsiteX30" fmla="*/ 441350 w 498104"/>
                <a:gd name="connsiteY30" fmla="*/ 53192 h 186352"/>
                <a:gd name="connsiteX31" fmla="*/ 373420 w 498104"/>
                <a:gd name="connsiteY31" fmla="*/ 87157 h 186352"/>
                <a:gd name="connsiteX32" fmla="*/ 368568 w 498104"/>
                <a:gd name="connsiteY32" fmla="*/ 96861 h 186352"/>
                <a:gd name="connsiteX33" fmla="*/ 354011 w 498104"/>
                <a:gd name="connsiteY33" fmla="*/ 111417 h 186352"/>
                <a:gd name="connsiteX34" fmla="*/ 256969 w 498104"/>
                <a:gd name="connsiteY34" fmla="*/ 106565 h 186352"/>
                <a:gd name="connsiteX35" fmla="*/ 247264 w 498104"/>
                <a:gd name="connsiteY35" fmla="*/ 106565 h 186352"/>
                <a:gd name="connsiteX36" fmla="*/ 242412 w 498104"/>
                <a:gd name="connsiteY36" fmla="*/ 96861 h 186352"/>
                <a:gd name="connsiteX37" fmla="*/ 247264 w 498104"/>
                <a:gd name="connsiteY37" fmla="*/ 87157 h 186352"/>
                <a:gd name="connsiteX38" fmla="*/ 252117 w 498104"/>
                <a:gd name="connsiteY38" fmla="*/ 87157 h 186352"/>
                <a:gd name="connsiteX39" fmla="*/ 344307 w 498104"/>
                <a:gd name="connsiteY39" fmla="*/ 92009 h 186352"/>
                <a:gd name="connsiteX40" fmla="*/ 349159 w 498104"/>
                <a:gd name="connsiteY40" fmla="*/ 92009 h 186352"/>
                <a:gd name="connsiteX41" fmla="*/ 315194 w 498104"/>
                <a:gd name="connsiteY41" fmla="*/ 58044 h 186352"/>
                <a:gd name="connsiteX42" fmla="*/ 242412 w 498104"/>
                <a:gd name="connsiteY42" fmla="*/ 58044 h 186352"/>
                <a:gd name="connsiteX43" fmla="*/ 193891 w 498104"/>
                <a:gd name="connsiteY43" fmla="*/ 43487 h 186352"/>
                <a:gd name="connsiteX44" fmla="*/ 101701 w 498104"/>
                <a:gd name="connsiteY44" fmla="*/ 48339 h 186352"/>
                <a:gd name="connsiteX45" fmla="*/ 96848 w 498104"/>
                <a:gd name="connsiteY45" fmla="*/ 52803 h 186352"/>
                <a:gd name="connsiteX46" fmla="*/ 96848 w 498104"/>
                <a:gd name="connsiteY46" fmla="*/ 53192 h 186352"/>
                <a:gd name="connsiteX47" fmla="*/ 91996 w 498104"/>
                <a:gd name="connsiteY47" fmla="*/ 140530 h 186352"/>
                <a:gd name="connsiteX48" fmla="*/ 96848 w 498104"/>
                <a:gd name="connsiteY48" fmla="*/ 145382 h 186352"/>
                <a:gd name="connsiteX49" fmla="*/ 101312 w 498104"/>
                <a:gd name="connsiteY49" fmla="*/ 140530 h 186352"/>
                <a:gd name="connsiteX50" fmla="*/ 101701 w 498104"/>
                <a:gd name="connsiteY50" fmla="*/ 140530 h 186352"/>
                <a:gd name="connsiteX51" fmla="*/ 145370 w 498104"/>
                <a:gd name="connsiteY51" fmla="*/ 135678 h 186352"/>
                <a:gd name="connsiteX52" fmla="*/ 198743 w 498104"/>
                <a:gd name="connsiteY52" fmla="*/ 150234 h 186352"/>
                <a:gd name="connsiteX53" fmla="*/ 261821 w 498104"/>
                <a:gd name="connsiteY53" fmla="*/ 169643 h 186352"/>
                <a:gd name="connsiteX54" fmla="*/ 324899 w 498104"/>
                <a:gd name="connsiteY54" fmla="*/ 155086 h 186352"/>
                <a:gd name="connsiteX55" fmla="*/ 412237 w 498104"/>
                <a:gd name="connsiteY55" fmla="*/ 101713 h 186352"/>
                <a:gd name="connsiteX56" fmla="*/ 475315 w 498104"/>
                <a:gd name="connsiteY56" fmla="*/ 58044 h 186352"/>
                <a:gd name="connsiteX57" fmla="*/ 72588 w 498104"/>
                <a:gd name="connsiteY57" fmla="*/ 159938 h 186352"/>
                <a:gd name="connsiteX58" fmla="*/ 77440 w 498104"/>
                <a:gd name="connsiteY58" fmla="*/ 19227 h 186352"/>
                <a:gd name="connsiteX59" fmla="*/ 24066 w 498104"/>
                <a:gd name="connsiteY59" fmla="*/ 19227 h 186352"/>
                <a:gd name="connsiteX60" fmla="*/ 19214 w 498104"/>
                <a:gd name="connsiteY60" fmla="*/ 159938 h 18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8104" h="186352" fill="norm" stroke="1" extrusionOk="0">
                  <a:moveTo>
                    <a:pt x="96848" y="28931"/>
                  </a:moveTo>
                  <a:cubicBezTo>
                    <a:pt x="107154" y="22856"/>
                    <a:pt x="118858" y="19499"/>
                    <a:pt x="130813" y="19227"/>
                  </a:cubicBezTo>
                  <a:cubicBezTo>
                    <a:pt x="155190" y="10337"/>
                    <a:pt x="182382" y="13967"/>
                    <a:pt x="203595" y="28931"/>
                  </a:cubicBezTo>
                  <a:cubicBezTo>
                    <a:pt x="220888" y="34501"/>
                    <a:pt x="238822" y="37762"/>
                    <a:pt x="256969" y="38635"/>
                  </a:cubicBezTo>
                  <a:cubicBezTo>
                    <a:pt x="274902" y="37839"/>
                    <a:pt x="292855" y="39470"/>
                    <a:pt x="310342" y="43487"/>
                  </a:cubicBezTo>
                  <a:cubicBezTo>
                    <a:pt x="329906" y="41139"/>
                    <a:pt x="348985" y="50688"/>
                    <a:pt x="358864" y="67748"/>
                  </a:cubicBezTo>
                  <a:cubicBezTo>
                    <a:pt x="358747" y="70310"/>
                    <a:pt x="360746" y="72483"/>
                    <a:pt x="363327" y="72600"/>
                  </a:cubicBezTo>
                  <a:cubicBezTo>
                    <a:pt x="363444" y="72600"/>
                    <a:pt x="363580" y="72600"/>
                    <a:pt x="363716" y="72600"/>
                  </a:cubicBezTo>
                  <a:cubicBezTo>
                    <a:pt x="380058" y="61634"/>
                    <a:pt x="398088" y="53444"/>
                    <a:pt x="417089" y="48339"/>
                  </a:cubicBezTo>
                  <a:cubicBezTo>
                    <a:pt x="422446" y="43235"/>
                    <a:pt x="429200" y="39858"/>
                    <a:pt x="436498" y="38635"/>
                  </a:cubicBezTo>
                  <a:cubicBezTo>
                    <a:pt x="456857" y="28581"/>
                    <a:pt x="481486" y="34753"/>
                    <a:pt x="494723" y="53192"/>
                  </a:cubicBezTo>
                  <a:cubicBezTo>
                    <a:pt x="499575" y="62896"/>
                    <a:pt x="499575" y="67748"/>
                    <a:pt x="489871" y="67748"/>
                  </a:cubicBezTo>
                  <a:cubicBezTo>
                    <a:pt x="436498" y="106565"/>
                    <a:pt x="383124" y="140530"/>
                    <a:pt x="329751" y="174495"/>
                  </a:cubicBezTo>
                  <a:cubicBezTo>
                    <a:pt x="308789" y="185111"/>
                    <a:pt x="284917" y="188527"/>
                    <a:pt x="261821" y="184199"/>
                  </a:cubicBezTo>
                  <a:cubicBezTo>
                    <a:pt x="243674" y="183325"/>
                    <a:pt x="225741" y="180065"/>
                    <a:pt x="208447" y="174495"/>
                  </a:cubicBezTo>
                  <a:cubicBezTo>
                    <a:pt x="184847" y="165780"/>
                    <a:pt x="160470" y="159279"/>
                    <a:pt x="135665" y="155086"/>
                  </a:cubicBezTo>
                  <a:cubicBezTo>
                    <a:pt x="128329" y="150157"/>
                    <a:pt x="118741" y="150157"/>
                    <a:pt x="111405" y="155086"/>
                  </a:cubicBezTo>
                  <a:cubicBezTo>
                    <a:pt x="106553" y="155086"/>
                    <a:pt x="106553" y="159938"/>
                    <a:pt x="101701" y="159938"/>
                  </a:cubicBezTo>
                  <a:cubicBezTo>
                    <a:pt x="96848" y="164791"/>
                    <a:pt x="91996" y="164791"/>
                    <a:pt x="91996" y="174495"/>
                  </a:cubicBezTo>
                  <a:cubicBezTo>
                    <a:pt x="91628" y="179696"/>
                    <a:pt x="87494" y="183830"/>
                    <a:pt x="82292" y="184199"/>
                  </a:cubicBezTo>
                  <a:cubicBezTo>
                    <a:pt x="58245" y="180162"/>
                    <a:pt x="33868" y="178551"/>
                    <a:pt x="9510" y="179347"/>
                  </a:cubicBezTo>
                  <a:cubicBezTo>
                    <a:pt x="4308" y="178978"/>
                    <a:pt x="174" y="174844"/>
                    <a:pt x="-194" y="169643"/>
                  </a:cubicBezTo>
                  <a:cubicBezTo>
                    <a:pt x="3843" y="140724"/>
                    <a:pt x="5454" y="111495"/>
                    <a:pt x="4658" y="82304"/>
                  </a:cubicBezTo>
                  <a:lnTo>
                    <a:pt x="4658" y="14375"/>
                  </a:lnTo>
                  <a:cubicBezTo>
                    <a:pt x="3610" y="7368"/>
                    <a:pt x="8443" y="866"/>
                    <a:pt x="15449" y="-182"/>
                  </a:cubicBezTo>
                  <a:cubicBezTo>
                    <a:pt x="16691" y="-376"/>
                    <a:pt x="17972" y="-376"/>
                    <a:pt x="19214" y="-182"/>
                  </a:cubicBezTo>
                  <a:cubicBezTo>
                    <a:pt x="38623" y="-182"/>
                    <a:pt x="62883" y="4670"/>
                    <a:pt x="82292" y="4670"/>
                  </a:cubicBezTo>
                  <a:cubicBezTo>
                    <a:pt x="96848" y="4670"/>
                    <a:pt x="96848" y="4670"/>
                    <a:pt x="96848" y="19227"/>
                  </a:cubicBezTo>
                  <a:lnTo>
                    <a:pt x="96848" y="28931"/>
                  </a:lnTo>
                  <a:close/>
                  <a:moveTo>
                    <a:pt x="475315" y="58044"/>
                  </a:moveTo>
                  <a:cubicBezTo>
                    <a:pt x="465164" y="51755"/>
                    <a:pt x="452859" y="49989"/>
                    <a:pt x="441350" y="53192"/>
                  </a:cubicBezTo>
                  <a:cubicBezTo>
                    <a:pt x="419709" y="66428"/>
                    <a:pt x="397001" y="77802"/>
                    <a:pt x="373420" y="87157"/>
                  </a:cubicBezTo>
                  <a:cubicBezTo>
                    <a:pt x="368568" y="87157"/>
                    <a:pt x="368568" y="92009"/>
                    <a:pt x="368568" y="96861"/>
                  </a:cubicBezTo>
                  <a:cubicBezTo>
                    <a:pt x="368568" y="106565"/>
                    <a:pt x="368568" y="111417"/>
                    <a:pt x="354011" y="111417"/>
                  </a:cubicBezTo>
                  <a:cubicBezTo>
                    <a:pt x="324899" y="111417"/>
                    <a:pt x="290934" y="106565"/>
                    <a:pt x="256969" y="106565"/>
                  </a:cubicBezTo>
                  <a:lnTo>
                    <a:pt x="247264" y="106565"/>
                  </a:lnTo>
                  <a:cubicBezTo>
                    <a:pt x="242412" y="106565"/>
                    <a:pt x="242412" y="101713"/>
                    <a:pt x="242412" y="96861"/>
                  </a:cubicBezTo>
                  <a:cubicBezTo>
                    <a:pt x="242412" y="92009"/>
                    <a:pt x="242412" y="92009"/>
                    <a:pt x="247264" y="87157"/>
                  </a:cubicBezTo>
                  <a:lnTo>
                    <a:pt x="252117" y="87157"/>
                  </a:lnTo>
                  <a:cubicBezTo>
                    <a:pt x="282685" y="91077"/>
                    <a:pt x="313506" y="92688"/>
                    <a:pt x="344307" y="92009"/>
                  </a:cubicBezTo>
                  <a:lnTo>
                    <a:pt x="349159" y="92009"/>
                  </a:lnTo>
                  <a:cubicBezTo>
                    <a:pt x="344734" y="75414"/>
                    <a:pt x="331789" y="62469"/>
                    <a:pt x="315194" y="58044"/>
                  </a:cubicBezTo>
                  <a:lnTo>
                    <a:pt x="242412" y="58044"/>
                  </a:lnTo>
                  <a:cubicBezTo>
                    <a:pt x="225507" y="56122"/>
                    <a:pt x="209068" y="51193"/>
                    <a:pt x="193891" y="43487"/>
                  </a:cubicBezTo>
                  <a:cubicBezTo>
                    <a:pt x="164604" y="28038"/>
                    <a:pt x="129203" y="29901"/>
                    <a:pt x="101701" y="48339"/>
                  </a:cubicBezTo>
                  <a:cubicBezTo>
                    <a:pt x="99139" y="48223"/>
                    <a:pt x="96965" y="50222"/>
                    <a:pt x="96848" y="52803"/>
                  </a:cubicBezTo>
                  <a:cubicBezTo>
                    <a:pt x="96848" y="52920"/>
                    <a:pt x="96848" y="53055"/>
                    <a:pt x="96848" y="53192"/>
                  </a:cubicBezTo>
                  <a:cubicBezTo>
                    <a:pt x="97644" y="82382"/>
                    <a:pt x="96033" y="111611"/>
                    <a:pt x="91996" y="140530"/>
                  </a:cubicBezTo>
                  <a:lnTo>
                    <a:pt x="96848" y="145382"/>
                  </a:lnTo>
                  <a:cubicBezTo>
                    <a:pt x="96732" y="142820"/>
                    <a:pt x="98731" y="140646"/>
                    <a:pt x="101312" y="140530"/>
                  </a:cubicBezTo>
                  <a:cubicBezTo>
                    <a:pt x="101429" y="140530"/>
                    <a:pt x="101565" y="140530"/>
                    <a:pt x="101701" y="140530"/>
                  </a:cubicBezTo>
                  <a:cubicBezTo>
                    <a:pt x="114568" y="131815"/>
                    <a:pt x="130910" y="130011"/>
                    <a:pt x="145370" y="135678"/>
                  </a:cubicBezTo>
                  <a:cubicBezTo>
                    <a:pt x="159926" y="140530"/>
                    <a:pt x="179335" y="145382"/>
                    <a:pt x="198743" y="150234"/>
                  </a:cubicBezTo>
                  <a:cubicBezTo>
                    <a:pt x="218152" y="155086"/>
                    <a:pt x="242412" y="164791"/>
                    <a:pt x="261821" y="169643"/>
                  </a:cubicBezTo>
                  <a:cubicBezTo>
                    <a:pt x="283714" y="170011"/>
                    <a:pt x="305374" y="165004"/>
                    <a:pt x="324899" y="155086"/>
                  </a:cubicBezTo>
                  <a:cubicBezTo>
                    <a:pt x="352905" y="135542"/>
                    <a:pt x="382076" y="117725"/>
                    <a:pt x="412237" y="101713"/>
                  </a:cubicBezTo>
                  <a:cubicBezTo>
                    <a:pt x="432461" y="86031"/>
                    <a:pt x="453519" y="71455"/>
                    <a:pt x="475315" y="58044"/>
                  </a:cubicBezTo>
                  <a:close/>
                  <a:moveTo>
                    <a:pt x="72588" y="159938"/>
                  </a:moveTo>
                  <a:cubicBezTo>
                    <a:pt x="76722" y="113164"/>
                    <a:pt x="78333" y="66176"/>
                    <a:pt x="77440" y="19227"/>
                  </a:cubicBezTo>
                  <a:lnTo>
                    <a:pt x="24066" y="19227"/>
                  </a:lnTo>
                  <a:cubicBezTo>
                    <a:pt x="24066" y="67748"/>
                    <a:pt x="19214" y="116269"/>
                    <a:pt x="19214" y="159938"/>
                  </a:cubicBezTo>
                  <a:close/>
                </a:path>
              </a:pathLst>
            </a:custGeom>
            <a:solidFill>
              <a:srgbClr val="EC6182"/>
            </a:solidFill>
            <a:ln w="19393" cap="flat">
              <a:noFill/>
              <a:prstDash val="solid"/>
              <a:miter/>
            </a:ln>
          </p:spPr>
          <p:txBody>
            <a:bodyPr rtlCol="0" anchor="ctr"/>
            <a:lstStyle/>
            <a:p>
              <a:pPr>
                <a:defRPr/>
              </a:pPr>
              <a:endParaRPr lang="en-US"/>
            </a:p>
          </p:txBody>
        </p:sp>
        <p:sp>
          <p:nvSpPr>
            <p:cNvPr id="20" name="Forme libre : forme 28" hidden="0"/>
            <p:cNvSpPr/>
            <p:nvPr isPhoto="0" userDrawn="0"/>
          </p:nvSpPr>
          <p:spPr bwMode="auto">
            <a:xfrm>
              <a:off x="1457081" y="2604396"/>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EC6182"/>
            </a:solidFill>
            <a:ln w="19393" cap="flat">
              <a:noFill/>
              <a:prstDash val="solid"/>
              <a:miter/>
            </a:ln>
          </p:spPr>
          <p:txBody>
            <a:bodyPr rtlCol="0" anchor="ctr"/>
            <a:lstStyle/>
            <a:p>
              <a:pPr>
                <a:defRPr/>
              </a:pPr>
              <a:endParaRPr lang="en-US"/>
            </a:p>
          </p:txBody>
        </p:sp>
      </p:grpSp>
      <p:pic>
        <p:nvPicPr>
          <p:cNvPr id="21" name="Image 2" hidden="0"/>
          <p:cNvPicPr>
            <a:picLocks noChangeAspect="1"/>
          </p:cNvPicPr>
          <p:nvPr isPhoto="0" userDrawn="0"/>
        </p:nvPicPr>
        <p:blipFill>
          <a:blip r:embed="rId2"/>
          <a:stretch/>
        </p:blipFill>
        <p:spPr bwMode="auto">
          <a:xfrm>
            <a:off x="572144" y="1604651"/>
            <a:ext cx="1081831" cy="1085837"/>
          </a:xfrm>
          <a:prstGeom prst="rect">
            <a:avLst/>
          </a:prstGeom>
        </p:spPr>
      </p:pic>
      <p:sp>
        <p:nvSpPr>
          <p:cNvPr id="22" name="Rectangle 1" hidden="0"/>
          <p:cNvSpPr/>
          <p:nvPr isPhoto="0" userDrawn="0"/>
        </p:nvSpPr>
        <p:spPr bwMode="auto">
          <a:xfrm>
            <a:off x="1619672" y="3139103"/>
            <a:ext cx="6768752" cy="584775"/>
          </a:xfrm>
          <a:prstGeom prst="rect">
            <a:avLst/>
          </a:prstGeom>
        </p:spPr>
        <p:txBody>
          <a:bodyPr wrap="square">
            <a:spAutoFit/>
          </a:bodyPr>
          <a:lstStyle/>
          <a:p>
            <a:pPr marL="285750" indent="-285750" algn="just">
              <a:buFont typeface="Wingdings"/>
              <a:buChar char="Ø"/>
              <a:defRPr/>
            </a:pPr>
            <a:r>
              <a:rPr lang="fr-FR" sz="1600">
                <a:latin typeface="Arial"/>
                <a:cs typeface="Arial"/>
              </a:rPr>
              <a:t>L’ accès est gratuit pour le lecteur, mais il y a toujours un coût financée souvent par les institution.</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17</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6" name="ZoneTexte 1" hidden="0"/>
          <p:cNvSpPr/>
          <p:nvPr isPhoto="0" userDrawn="0"/>
        </p:nvSpPr>
        <p:spPr bwMode="auto">
          <a:xfrm>
            <a:off x="1547664" y="2022901"/>
            <a:ext cx="6841046" cy="1815882"/>
          </a:xfrm>
          <a:prstGeom prst="rect">
            <a:avLst/>
          </a:prstGeom>
          <a:noFill/>
        </p:spPr>
        <p:txBody>
          <a:bodyPr wrap="square" rtlCol="0">
            <a:spAutoFit/>
          </a:bodyPr>
          <a:lstStyle/>
          <a:p>
            <a:pPr marL="285750" indent="-285750">
              <a:buFont typeface="Arial"/>
              <a:buChar char="•"/>
              <a:defRPr/>
            </a:pPr>
            <a:r>
              <a:rPr lang="fr-FR" sz="1600">
                <a:latin typeface="Arial"/>
                <a:cs typeface="Arial"/>
              </a:rPr>
              <a:t>accélérer le partage et la diffusion des connaissances</a:t>
            </a:r>
            <a:br>
              <a:rPr lang="fr-FR" sz="1600">
                <a:latin typeface="Arial"/>
                <a:cs typeface="Arial"/>
              </a:rPr>
            </a:br>
            <a:endParaRPr lang="fr-FR" sz="1600">
              <a:latin typeface="Arial"/>
              <a:cs typeface="Arial"/>
            </a:endParaRPr>
          </a:p>
          <a:p>
            <a:pPr marL="285750" indent="-285750">
              <a:buFont typeface="Arial"/>
              <a:buChar char="•"/>
              <a:defRPr/>
            </a:pPr>
            <a:r>
              <a:rPr lang="fr-FR" sz="1600">
                <a:latin typeface="Arial"/>
                <a:cs typeface="Arial"/>
              </a:rPr>
              <a:t>valoriser les productions scientifiques</a:t>
            </a:r>
            <a:br>
              <a:rPr lang="fr-FR" sz="1600">
                <a:latin typeface="Arial"/>
                <a:cs typeface="Arial"/>
              </a:rPr>
            </a:br>
            <a:endParaRPr lang="fr-FR" sz="1600">
              <a:latin typeface="Arial"/>
              <a:cs typeface="Arial"/>
            </a:endParaRPr>
          </a:p>
          <a:p>
            <a:pPr marL="285750" indent="-285750">
              <a:buFont typeface="Arial"/>
              <a:buChar char="•"/>
              <a:defRPr/>
            </a:pPr>
            <a:r>
              <a:rPr lang="fr-FR" sz="1600">
                <a:latin typeface="Arial"/>
                <a:cs typeface="Arial"/>
              </a:rPr>
              <a:t>garantir la conservation pour une durée illimitée</a:t>
            </a:r>
            <a:br>
              <a:rPr lang="fr-FR" sz="1600">
                <a:latin typeface="Arial"/>
                <a:cs typeface="Arial"/>
              </a:rPr>
            </a:br>
            <a:endParaRPr lang="fr-FR" sz="1600">
              <a:latin typeface="Arial"/>
              <a:cs typeface="Arial"/>
            </a:endParaRPr>
          </a:p>
          <a:p>
            <a:pPr marL="285750" indent="-285750">
              <a:buFont typeface="Arial"/>
              <a:buChar char="•"/>
              <a:defRPr/>
            </a:pPr>
            <a:r>
              <a:rPr lang="fr-FR" sz="1600">
                <a:latin typeface="Arial"/>
                <a:cs typeface="Arial"/>
              </a:rPr>
              <a:t>garder les droits de diffusion de sa publication </a:t>
            </a:r>
            <a:endParaRPr/>
          </a:p>
        </p:txBody>
      </p:sp>
      <p:grpSp>
        <p:nvGrpSpPr>
          <p:cNvPr id="7" name="Groupe 16" hidden="0"/>
          <p:cNvGrpSpPr/>
          <p:nvPr isPhoto="0" userDrawn="0"/>
        </p:nvGrpSpPr>
        <p:grpSpPr bwMode="auto">
          <a:xfrm rot="5400000" flipV="1">
            <a:off x="7321857" y="2542386"/>
            <a:ext cx="3384376" cy="130736"/>
            <a:chOff x="1068761" y="1788905"/>
            <a:chExt cx="7001625" cy="237754"/>
          </a:xfrm>
        </p:grpSpPr>
        <p:sp>
          <p:nvSpPr>
            <p:cNvPr id="8" name="Forme libre : forme 17"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9" name="Forme libre : forme 18"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0" name="Forme libre : forme 19"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1" name="Forme libre : forme 20"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2" name="Forme libre : forme 21"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3" name="Forme libre : forme 22"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23"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5" name="Forme libre : forme 24"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6" name="Groupe 25" hidden="0"/>
          <p:cNvGrpSpPr/>
          <p:nvPr isPhoto="0" userDrawn="0"/>
        </p:nvGrpSpPr>
        <p:grpSpPr bwMode="auto">
          <a:xfrm>
            <a:off x="8316416" y="-274302"/>
            <a:ext cx="975464" cy="975464"/>
            <a:chOff x="1457081" y="2604396"/>
            <a:chExt cx="975464" cy="975464"/>
          </a:xfrm>
        </p:grpSpPr>
        <p:sp>
          <p:nvSpPr>
            <p:cNvPr id="17" name="Forme libre : forme 26" hidden="0"/>
            <p:cNvSpPr/>
            <p:nvPr isPhoto="0" userDrawn="0"/>
          </p:nvSpPr>
          <p:spPr bwMode="auto">
            <a:xfrm>
              <a:off x="1864362" y="2933360"/>
              <a:ext cx="300980" cy="123575"/>
            </a:xfrm>
            <a:custGeom>
              <a:avLst/>
              <a:gdLst>
                <a:gd name="connsiteX0" fmla="*/ 300786 w 300980"/>
                <a:gd name="connsiteY0" fmla="*/ 44503 h 123575"/>
                <a:gd name="connsiteX1" fmla="*/ 300786 w 300980"/>
                <a:gd name="connsiteY1" fmla="*/ 117285 h 123575"/>
                <a:gd name="connsiteX2" fmla="*/ 271673 w 300980"/>
                <a:gd name="connsiteY2" fmla="*/ 117285 h 123575"/>
                <a:gd name="connsiteX3" fmla="*/ 271673 w 300980"/>
                <a:gd name="connsiteY3" fmla="*/ 97877 h 123575"/>
                <a:gd name="connsiteX4" fmla="*/ 247413 w 300980"/>
                <a:gd name="connsiteY4" fmla="*/ 97877 h 123575"/>
                <a:gd name="connsiteX5" fmla="*/ 247413 w 300980"/>
                <a:gd name="connsiteY5" fmla="*/ 117285 h 123575"/>
                <a:gd name="connsiteX6" fmla="*/ 218300 w 300980"/>
                <a:gd name="connsiteY6" fmla="*/ 117285 h 123575"/>
                <a:gd name="connsiteX7" fmla="*/ 218300 w 300980"/>
                <a:gd name="connsiteY7" fmla="*/ 78468 h 123575"/>
                <a:gd name="connsiteX8" fmla="*/ 126109 w 300980"/>
                <a:gd name="connsiteY8" fmla="*/ 78468 h 123575"/>
                <a:gd name="connsiteX9" fmla="*/ 121257 w 300980"/>
                <a:gd name="connsiteY9" fmla="*/ 78468 h 123575"/>
                <a:gd name="connsiteX10" fmla="*/ 53327 w 300980"/>
                <a:gd name="connsiteY10" fmla="*/ 122137 h 123575"/>
                <a:gd name="connsiteX11" fmla="*/ -46 w 300980"/>
                <a:gd name="connsiteY11" fmla="*/ 59059 h 123575"/>
                <a:gd name="connsiteX12" fmla="*/ 53327 w 300980"/>
                <a:gd name="connsiteY12" fmla="*/ 834 h 123575"/>
                <a:gd name="connsiteX13" fmla="*/ 121257 w 300980"/>
                <a:gd name="connsiteY13" fmla="*/ 39651 h 123575"/>
                <a:gd name="connsiteX14" fmla="*/ 125721 w 300980"/>
                <a:gd name="connsiteY14" fmla="*/ 44503 h 123575"/>
                <a:gd name="connsiteX15" fmla="*/ 126109 w 300980"/>
                <a:gd name="connsiteY15" fmla="*/ 44503 h 123575"/>
                <a:gd name="connsiteX16" fmla="*/ 300786 w 300980"/>
                <a:gd name="connsiteY16" fmla="*/ 44503 h 123575"/>
                <a:gd name="connsiteX17" fmla="*/ 63032 w 300980"/>
                <a:gd name="connsiteY17" fmla="*/ 29947 h 123575"/>
                <a:gd name="connsiteX18" fmla="*/ 29067 w 300980"/>
                <a:gd name="connsiteY18" fmla="*/ 59059 h 123575"/>
                <a:gd name="connsiteX19" fmla="*/ 61460 w 300980"/>
                <a:gd name="connsiteY19" fmla="*/ 93024 h 123575"/>
                <a:gd name="connsiteX20" fmla="*/ 63032 w 300980"/>
                <a:gd name="connsiteY20" fmla="*/ 93024 h 123575"/>
                <a:gd name="connsiteX21" fmla="*/ 96996 w 300980"/>
                <a:gd name="connsiteY21" fmla="*/ 59059 h 123575"/>
                <a:gd name="connsiteX22" fmla="*/ 63032 w 300980"/>
                <a:gd name="connsiteY22" fmla="*/ 29947 h 12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980" h="123575" fill="norm" stroke="1" extrusionOk="0">
                  <a:moveTo>
                    <a:pt x="300786" y="44503"/>
                  </a:moveTo>
                  <a:lnTo>
                    <a:pt x="300786" y="117285"/>
                  </a:lnTo>
                  <a:lnTo>
                    <a:pt x="271673" y="117285"/>
                  </a:lnTo>
                  <a:lnTo>
                    <a:pt x="271673" y="97877"/>
                  </a:lnTo>
                  <a:lnTo>
                    <a:pt x="247413" y="97877"/>
                  </a:lnTo>
                  <a:lnTo>
                    <a:pt x="247413" y="117285"/>
                  </a:lnTo>
                  <a:lnTo>
                    <a:pt x="218300" y="117285"/>
                  </a:lnTo>
                  <a:lnTo>
                    <a:pt x="218300" y="78468"/>
                  </a:lnTo>
                  <a:lnTo>
                    <a:pt x="126109" y="78468"/>
                  </a:lnTo>
                  <a:cubicBezTo>
                    <a:pt x="126109" y="73616"/>
                    <a:pt x="121257" y="78468"/>
                    <a:pt x="121257" y="78468"/>
                  </a:cubicBezTo>
                  <a:cubicBezTo>
                    <a:pt x="114018" y="108920"/>
                    <a:pt x="84032" y="128192"/>
                    <a:pt x="53327" y="122137"/>
                  </a:cubicBezTo>
                  <a:cubicBezTo>
                    <a:pt x="21381" y="119051"/>
                    <a:pt x="-2298" y="91083"/>
                    <a:pt x="-46" y="59059"/>
                  </a:cubicBezTo>
                  <a:cubicBezTo>
                    <a:pt x="1526" y="29383"/>
                    <a:pt x="23904" y="4968"/>
                    <a:pt x="53327" y="834"/>
                  </a:cubicBezTo>
                  <a:cubicBezTo>
                    <a:pt x="82479" y="-4989"/>
                    <a:pt x="111475" y="11566"/>
                    <a:pt x="121257" y="39651"/>
                  </a:cubicBezTo>
                  <a:cubicBezTo>
                    <a:pt x="121141" y="42213"/>
                    <a:pt x="123140" y="44386"/>
                    <a:pt x="125721" y="44503"/>
                  </a:cubicBezTo>
                  <a:cubicBezTo>
                    <a:pt x="125837" y="44503"/>
                    <a:pt x="125973" y="44503"/>
                    <a:pt x="126109" y="44503"/>
                  </a:cubicBezTo>
                  <a:lnTo>
                    <a:pt x="300786" y="44503"/>
                  </a:lnTo>
                  <a:close/>
                  <a:moveTo>
                    <a:pt x="63032" y="29947"/>
                  </a:moveTo>
                  <a:cubicBezTo>
                    <a:pt x="45758" y="29035"/>
                    <a:pt x="30794" y="41844"/>
                    <a:pt x="29067" y="59059"/>
                  </a:cubicBezTo>
                  <a:cubicBezTo>
                    <a:pt x="28640" y="77381"/>
                    <a:pt x="43138" y="92597"/>
                    <a:pt x="61460" y="93024"/>
                  </a:cubicBezTo>
                  <a:cubicBezTo>
                    <a:pt x="61983" y="93044"/>
                    <a:pt x="62508" y="93044"/>
                    <a:pt x="63032" y="93024"/>
                  </a:cubicBezTo>
                  <a:cubicBezTo>
                    <a:pt x="81256" y="91801"/>
                    <a:pt x="95774" y="77284"/>
                    <a:pt x="96996" y="59059"/>
                  </a:cubicBezTo>
                  <a:cubicBezTo>
                    <a:pt x="96996" y="44503"/>
                    <a:pt x="77588" y="29947"/>
                    <a:pt x="63032" y="29947"/>
                  </a:cubicBezTo>
                  <a:close/>
                </a:path>
              </a:pathLst>
            </a:custGeom>
            <a:solidFill>
              <a:srgbClr val="EC6182"/>
            </a:solidFill>
            <a:ln w="19393" cap="flat">
              <a:noFill/>
              <a:prstDash val="solid"/>
              <a:miter/>
            </a:ln>
          </p:spPr>
          <p:txBody>
            <a:bodyPr rtlCol="0" anchor="ctr"/>
            <a:lstStyle/>
            <a:p>
              <a:pPr>
                <a:defRPr/>
              </a:pPr>
              <a:endParaRPr lang="en-US"/>
            </a:p>
          </p:txBody>
        </p:sp>
        <p:sp>
          <p:nvSpPr>
            <p:cNvPr id="18" name="Forme libre : forme 27" hidden="0"/>
            <p:cNvSpPr/>
            <p:nvPr isPhoto="0" userDrawn="0"/>
          </p:nvSpPr>
          <p:spPr bwMode="auto">
            <a:xfrm>
              <a:off x="1714094" y="3084793"/>
              <a:ext cx="498104" cy="186352"/>
            </a:xfrm>
            <a:custGeom>
              <a:avLst/>
              <a:gdLst>
                <a:gd name="connsiteX0" fmla="*/ 96848 w 498104"/>
                <a:gd name="connsiteY0" fmla="*/ 28931 h 186352"/>
                <a:gd name="connsiteX1" fmla="*/ 130813 w 498104"/>
                <a:gd name="connsiteY1" fmla="*/ 19227 h 186352"/>
                <a:gd name="connsiteX2" fmla="*/ 203595 w 498104"/>
                <a:gd name="connsiteY2" fmla="*/ 28931 h 186352"/>
                <a:gd name="connsiteX3" fmla="*/ 256969 w 498104"/>
                <a:gd name="connsiteY3" fmla="*/ 38635 h 186352"/>
                <a:gd name="connsiteX4" fmla="*/ 310342 w 498104"/>
                <a:gd name="connsiteY4" fmla="*/ 43487 h 186352"/>
                <a:gd name="connsiteX5" fmla="*/ 358864 w 498104"/>
                <a:gd name="connsiteY5" fmla="*/ 67748 h 186352"/>
                <a:gd name="connsiteX6" fmla="*/ 363327 w 498104"/>
                <a:gd name="connsiteY6" fmla="*/ 72600 h 186352"/>
                <a:gd name="connsiteX7" fmla="*/ 363716 w 498104"/>
                <a:gd name="connsiteY7" fmla="*/ 72600 h 186352"/>
                <a:gd name="connsiteX8" fmla="*/ 417089 w 498104"/>
                <a:gd name="connsiteY8" fmla="*/ 48339 h 186352"/>
                <a:gd name="connsiteX9" fmla="*/ 436498 w 498104"/>
                <a:gd name="connsiteY9" fmla="*/ 38635 h 186352"/>
                <a:gd name="connsiteX10" fmla="*/ 494723 w 498104"/>
                <a:gd name="connsiteY10" fmla="*/ 53192 h 186352"/>
                <a:gd name="connsiteX11" fmla="*/ 489871 w 498104"/>
                <a:gd name="connsiteY11" fmla="*/ 67748 h 186352"/>
                <a:gd name="connsiteX12" fmla="*/ 329751 w 498104"/>
                <a:gd name="connsiteY12" fmla="*/ 174495 h 186352"/>
                <a:gd name="connsiteX13" fmla="*/ 261821 w 498104"/>
                <a:gd name="connsiteY13" fmla="*/ 184199 h 186352"/>
                <a:gd name="connsiteX14" fmla="*/ 208447 w 498104"/>
                <a:gd name="connsiteY14" fmla="*/ 174495 h 186352"/>
                <a:gd name="connsiteX15" fmla="*/ 135665 w 498104"/>
                <a:gd name="connsiteY15" fmla="*/ 155086 h 186352"/>
                <a:gd name="connsiteX16" fmla="*/ 111405 w 498104"/>
                <a:gd name="connsiteY16" fmla="*/ 155086 h 186352"/>
                <a:gd name="connsiteX17" fmla="*/ 101701 w 498104"/>
                <a:gd name="connsiteY17" fmla="*/ 159938 h 186352"/>
                <a:gd name="connsiteX18" fmla="*/ 91996 w 498104"/>
                <a:gd name="connsiteY18" fmla="*/ 174495 h 186352"/>
                <a:gd name="connsiteX19" fmla="*/ 82292 w 498104"/>
                <a:gd name="connsiteY19" fmla="*/ 184199 h 186352"/>
                <a:gd name="connsiteX20" fmla="*/ 9510 w 498104"/>
                <a:gd name="connsiteY20" fmla="*/ 179347 h 186352"/>
                <a:gd name="connsiteX21" fmla="*/ -194 w 498104"/>
                <a:gd name="connsiteY21" fmla="*/ 169643 h 186352"/>
                <a:gd name="connsiteX22" fmla="*/ 4658 w 498104"/>
                <a:gd name="connsiteY22" fmla="*/ 82304 h 186352"/>
                <a:gd name="connsiteX23" fmla="*/ 4658 w 498104"/>
                <a:gd name="connsiteY23" fmla="*/ 14375 h 186352"/>
                <a:gd name="connsiteX24" fmla="*/ 15449 w 498104"/>
                <a:gd name="connsiteY24" fmla="*/ -182 h 186352"/>
                <a:gd name="connsiteX25" fmla="*/ 19214 w 498104"/>
                <a:gd name="connsiteY25" fmla="*/ -182 h 186352"/>
                <a:gd name="connsiteX26" fmla="*/ 82292 w 498104"/>
                <a:gd name="connsiteY26" fmla="*/ 4670 h 186352"/>
                <a:gd name="connsiteX27" fmla="*/ 96848 w 498104"/>
                <a:gd name="connsiteY27" fmla="*/ 19227 h 186352"/>
                <a:gd name="connsiteX28" fmla="*/ 96848 w 498104"/>
                <a:gd name="connsiteY28" fmla="*/ 28931 h 186352"/>
                <a:gd name="connsiteX29" fmla="*/ 475315 w 498104"/>
                <a:gd name="connsiteY29" fmla="*/ 58044 h 186352"/>
                <a:gd name="connsiteX30" fmla="*/ 441350 w 498104"/>
                <a:gd name="connsiteY30" fmla="*/ 53192 h 186352"/>
                <a:gd name="connsiteX31" fmla="*/ 373420 w 498104"/>
                <a:gd name="connsiteY31" fmla="*/ 87157 h 186352"/>
                <a:gd name="connsiteX32" fmla="*/ 368568 w 498104"/>
                <a:gd name="connsiteY32" fmla="*/ 96861 h 186352"/>
                <a:gd name="connsiteX33" fmla="*/ 354011 w 498104"/>
                <a:gd name="connsiteY33" fmla="*/ 111417 h 186352"/>
                <a:gd name="connsiteX34" fmla="*/ 256969 w 498104"/>
                <a:gd name="connsiteY34" fmla="*/ 106565 h 186352"/>
                <a:gd name="connsiteX35" fmla="*/ 247264 w 498104"/>
                <a:gd name="connsiteY35" fmla="*/ 106565 h 186352"/>
                <a:gd name="connsiteX36" fmla="*/ 242412 w 498104"/>
                <a:gd name="connsiteY36" fmla="*/ 96861 h 186352"/>
                <a:gd name="connsiteX37" fmla="*/ 247264 w 498104"/>
                <a:gd name="connsiteY37" fmla="*/ 87157 h 186352"/>
                <a:gd name="connsiteX38" fmla="*/ 252117 w 498104"/>
                <a:gd name="connsiteY38" fmla="*/ 87157 h 186352"/>
                <a:gd name="connsiteX39" fmla="*/ 344307 w 498104"/>
                <a:gd name="connsiteY39" fmla="*/ 92009 h 186352"/>
                <a:gd name="connsiteX40" fmla="*/ 349159 w 498104"/>
                <a:gd name="connsiteY40" fmla="*/ 92009 h 186352"/>
                <a:gd name="connsiteX41" fmla="*/ 315194 w 498104"/>
                <a:gd name="connsiteY41" fmla="*/ 58044 h 186352"/>
                <a:gd name="connsiteX42" fmla="*/ 242412 w 498104"/>
                <a:gd name="connsiteY42" fmla="*/ 58044 h 186352"/>
                <a:gd name="connsiteX43" fmla="*/ 193891 w 498104"/>
                <a:gd name="connsiteY43" fmla="*/ 43487 h 186352"/>
                <a:gd name="connsiteX44" fmla="*/ 101701 w 498104"/>
                <a:gd name="connsiteY44" fmla="*/ 48339 h 186352"/>
                <a:gd name="connsiteX45" fmla="*/ 96848 w 498104"/>
                <a:gd name="connsiteY45" fmla="*/ 52803 h 186352"/>
                <a:gd name="connsiteX46" fmla="*/ 96848 w 498104"/>
                <a:gd name="connsiteY46" fmla="*/ 53192 h 186352"/>
                <a:gd name="connsiteX47" fmla="*/ 91996 w 498104"/>
                <a:gd name="connsiteY47" fmla="*/ 140530 h 186352"/>
                <a:gd name="connsiteX48" fmla="*/ 96848 w 498104"/>
                <a:gd name="connsiteY48" fmla="*/ 145382 h 186352"/>
                <a:gd name="connsiteX49" fmla="*/ 101312 w 498104"/>
                <a:gd name="connsiteY49" fmla="*/ 140530 h 186352"/>
                <a:gd name="connsiteX50" fmla="*/ 101701 w 498104"/>
                <a:gd name="connsiteY50" fmla="*/ 140530 h 186352"/>
                <a:gd name="connsiteX51" fmla="*/ 145370 w 498104"/>
                <a:gd name="connsiteY51" fmla="*/ 135678 h 186352"/>
                <a:gd name="connsiteX52" fmla="*/ 198743 w 498104"/>
                <a:gd name="connsiteY52" fmla="*/ 150234 h 186352"/>
                <a:gd name="connsiteX53" fmla="*/ 261821 w 498104"/>
                <a:gd name="connsiteY53" fmla="*/ 169643 h 186352"/>
                <a:gd name="connsiteX54" fmla="*/ 324899 w 498104"/>
                <a:gd name="connsiteY54" fmla="*/ 155086 h 186352"/>
                <a:gd name="connsiteX55" fmla="*/ 412237 w 498104"/>
                <a:gd name="connsiteY55" fmla="*/ 101713 h 186352"/>
                <a:gd name="connsiteX56" fmla="*/ 475315 w 498104"/>
                <a:gd name="connsiteY56" fmla="*/ 58044 h 186352"/>
                <a:gd name="connsiteX57" fmla="*/ 72588 w 498104"/>
                <a:gd name="connsiteY57" fmla="*/ 159938 h 186352"/>
                <a:gd name="connsiteX58" fmla="*/ 77440 w 498104"/>
                <a:gd name="connsiteY58" fmla="*/ 19227 h 186352"/>
                <a:gd name="connsiteX59" fmla="*/ 24066 w 498104"/>
                <a:gd name="connsiteY59" fmla="*/ 19227 h 186352"/>
                <a:gd name="connsiteX60" fmla="*/ 19214 w 498104"/>
                <a:gd name="connsiteY60" fmla="*/ 159938 h 18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8104" h="186352" fill="norm" stroke="1" extrusionOk="0">
                  <a:moveTo>
                    <a:pt x="96848" y="28931"/>
                  </a:moveTo>
                  <a:cubicBezTo>
                    <a:pt x="107154" y="22856"/>
                    <a:pt x="118858" y="19499"/>
                    <a:pt x="130813" y="19227"/>
                  </a:cubicBezTo>
                  <a:cubicBezTo>
                    <a:pt x="155190" y="10337"/>
                    <a:pt x="182382" y="13967"/>
                    <a:pt x="203595" y="28931"/>
                  </a:cubicBezTo>
                  <a:cubicBezTo>
                    <a:pt x="220888" y="34501"/>
                    <a:pt x="238822" y="37762"/>
                    <a:pt x="256969" y="38635"/>
                  </a:cubicBezTo>
                  <a:cubicBezTo>
                    <a:pt x="274902" y="37839"/>
                    <a:pt x="292855" y="39470"/>
                    <a:pt x="310342" y="43487"/>
                  </a:cubicBezTo>
                  <a:cubicBezTo>
                    <a:pt x="329906" y="41139"/>
                    <a:pt x="348985" y="50688"/>
                    <a:pt x="358864" y="67748"/>
                  </a:cubicBezTo>
                  <a:cubicBezTo>
                    <a:pt x="358747" y="70310"/>
                    <a:pt x="360746" y="72483"/>
                    <a:pt x="363327" y="72600"/>
                  </a:cubicBezTo>
                  <a:cubicBezTo>
                    <a:pt x="363444" y="72600"/>
                    <a:pt x="363580" y="72600"/>
                    <a:pt x="363716" y="72600"/>
                  </a:cubicBezTo>
                  <a:cubicBezTo>
                    <a:pt x="380058" y="61634"/>
                    <a:pt x="398088" y="53444"/>
                    <a:pt x="417089" y="48339"/>
                  </a:cubicBezTo>
                  <a:cubicBezTo>
                    <a:pt x="422446" y="43235"/>
                    <a:pt x="429200" y="39858"/>
                    <a:pt x="436498" y="38635"/>
                  </a:cubicBezTo>
                  <a:cubicBezTo>
                    <a:pt x="456857" y="28581"/>
                    <a:pt x="481486" y="34753"/>
                    <a:pt x="494723" y="53192"/>
                  </a:cubicBezTo>
                  <a:cubicBezTo>
                    <a:pt x="499575" y="62896"/>
                    <a:pt x="499575" y="67748"/>
                    <a:pt x="489871" y="67748"/>
                  </a:cubicBezTo>
                  <a:cubicBezTo>
                    <a:pt x="436498" y="106565"/>
                    <a:pt x="383124" y="140530"/>
                    <a:pt x="329751" y="174495"/>
                  </a:cubicBezTo>
                  <a:cubicBezTo>
                    <a:pt x="308789" y="185111"/>
                    <a:pt x="284917" y="188527"/>
                    <a:pt x="261821" y="184199"/>
                  </a:cubicBezTo>
                  <a:cubicBezTo>
                    <a:pt x="243674" y="183325"/>
                    <a:pt x="225741" y="180065"/>
                    <a:pt x="208447" y="174495"/>
                  </a:cubicBezTo>
                  <a:cubicBezTo>
                    <a:pt x="184847" y="165780"/>
                    <a:pt x="160470" y="159279"/>
                    <a:pt x="135665" y="155086"/>
                  </a:cubicBezTo>
                  <a:cubicBezTo>
                    <a:pt x="128329" y="150157"/>
                    <a:pt x="118741" y="150157"/>
                    <a:pt x="111405" y="155086"/>
                  </a:cubicBezTo>
                  <a:cubicBezTo>
                    <a:pt x="106553" y="155086"/>
                    <a:pt x="106553" y="159938"/>
                    <a:pt x="101701" y="159938"/>
                  </a:cubicBezTo>
                  <a:cubicBezTo>
                    <a:pt x="96848" y="164791"/>
                    <a:pt x="91996" y="164791"/>
                    <a:pt x="91996" y="174495"/>
                  </a:cubicBezTo>
                  <a:cubicBezTo>
                    <a:pt x="91628" y="179696"/>
                    <a:pt x="87494" y="183830"/>
                    <a:pt x="82292" y="184199"/>
                  </a:cubicBezTo>
                  <a:cubicBezTo>
                    <a:pt x="58245" y="180162"/>
                    <a:pt x="33868" y="178551"/>
                    <a:pt x="9510" y="179347"/>
                  </a:cubicBezTo>
                  <a:cubicBezTo>
                    <a:pt x="4308" y="178978"/>
                    <a:pt x="174" y="174844"/>
                    <a:pt x="-194" y="169643"/>
                  </a:cubicBezTo>
                  <a:cubicBezTo>
                    <a:pt x="3843" y="140724"/>
                    <a:pt x="5454" y="111495"/>
                    <a:pt x="4658" y="82304"/>
                  </a:cubicBezTo>
                  <a:lnTo>
                    <a:pt x="4658" y="14375"/>
                  </a:lnTo>
                  <a:cubicBezTo>
                    <a:pt x="3610" y="7368"/>
                    <a:pt x="8443" y="866"/>
                    <a:pt x="15449" y="-182"/>
                  </a:cubicBezTo>
                  <a:cubicBezTo>
                    <a:pt x="16691" y="-376"/>
                    <a:pt x="17972" y="-376"/>
                    <a:pt x="19214" y="-182"/>
                  </a:cubicBezTo>
                  <a:cubicBezTo>
                    <a:pt x="38623" y="-182"/>
                    <a:pt x="62883" y="4670"/>
                    <a:pt x="82292" y="4670"/>
                  </a:cubicBezTo>
                  <a:cubicBezTo>
                    <a:pt x="96848" y="4670"/>
                    <a:pt x="96848" y="4670"/>
                    <a:pt x="96848" y="19227"/>
                  </a:cubicBezTo>
                  <a:lnTo>
                    <a:pt x="96848" y="28931"/>
                  </a:lnTo>
                  <a:close/>
                  <a:moveTo>
                    <a:pt x="475315" y="58044"/>
                  </a:moveTo>
                  <a:cubicBezTo>
                    <a:pt x="465164" y="51755"/>
                    <a:pt x="452859" y="49989"/>
                    <a:pt x="441350" y="53192"/>
                  </a:cubicBezTo>
                  <a:cubicBezTo>
                    <a:pt x="419709" y="66428"/>
                    <a:pt x="397001" y="77802"/>
                    <a:pt x="373420" y="87157"/>
                  </a:cubicBezTo>
                  <a:cubicBezTo>
                    <a:pt x="368568" y="87157"/>
                    <a:pt x="368568" y="92009"/>
                    <a:pt x="368568" y="96861"/>
                  </a:cubicBezTo>
                  <a:cubicBezTo>
                    <a:pt x="368568" y="106565"/>
                    <a:pt x="368568" y="111417"/>
                    <a:pt x="354011" y="111417"/>
                  </a:cubicBezTo>
                  <a:cubicBezTo>
                    <a:pt x="324899" y="111417"/>
                    <a:pt x="290934" y="106565"/>
                    <a:pt x="256969" y="106565"/>
                  </a:cubicBezTo>
                  <a:lnTo>
                    <a:pt x="247264" y="106565"/>
                  </a:lnTo>
                  <a:cubicBezTo>
                    <a:pt x="242412" y="106565"/>
                    <a:pt x="242412" y="101713"/>
                    <a:pt x="242412" y="96861"/>
                  </a:cubicBezTo>
                  <a:cubicBezTo>
                    <a:pt x="242412" y="92009"/>
                    <a:pt x="242412" y="92009"/>
                    <a:pt x="247264" y="87157"/>
                  </a:cubicBezTo>
                  <a:lnTo>
                    <a:pt x="252117" y="87157"/>
                  </a:lnTo>
                  <a:cubicBezTo>
                    <a:pt x="282685" y="91077"/>
                    <a:pt x="313506" y="92688"/>
                    <a:pt x="344307" y="92009"/>
                  </a:cubicBezTo>
                  <a:lnTo>
                    <a:pt x="349159" y="92009"/>
                  </a:lnTo>
                  <a:cubicBezTo>
                    <a:pt x="344734" y="75414"/>
                    <a:pt x="331789" y="62469"/>
                    <a:pt x="315194" y="58044"/>
                  </a:cubicBezTo>
                  <a:lnTo>
                    <a:pt x="242412" y="58044"/>
                  </a:lnTo>
                  <a:cubicBezTo>
                    <a:pt x="225507" y="56122"/>
                    <a:pt x="209068" y="51193"/>
                    <a:pt x="193891" y="43487"/>
                  </a:cubicBezTo>
                  <a:cubicBezTo>
                    <a:pt x="164604" y="28038"/>
                    <a:pt x="129203" y="29901"/>
                    <a:pt x="101701" y="48339"/>
                  </a:cubicBezTo>
                  <a:cubicBezTo>
                    <a:pt x="99139" y="48223"/>
                    <a:pt x="96965" y="50222"/>
                    <a:pt x="96848" y="52803"/>
                  </a:cubicBezTo>
                  <a:cubicBezTo>
                    <a:pt x="96848" y="52920"/>
                    <a:pt x="96848" y="53055"/>
                    <a:pt x="96848" y="53192"/>
                  </a:cubicBezTo>
                  <a:cubicBezTo>
                    <a:pt x="97644" y="82382"/>
                    <a:pt x="96033" y="111611"/>
                    <a:pt x="91996" y="140530"/>
                  </a:cubicBezTo>
                  <a:lnTo>
                    <a:pt x="96848" y="145382"/>
                  </a:lnTo>
                  <a:cubicBezTo>
                    <a:pt x="96732" y="142820"/>
                    <a:pt x="98731" y="140646"/>
                    <a:pt x="101312" y="140530"/>
                  </a:cubicBezTo>
                  <a:cubicBezTo>
                    <a:pt x="101429" y="140530"/>
                    <a:pt x="101565" y="140530"/>
                    <a:pt x="101701" y="140530"/>
                  </a:cubicBezTo>
                  <a:cubicBezTo>
                    <a:pt x="114568" y="131815"/>
                    <a:pt x="130910" y="130011"/>
                    <a:pt x="145370" y="135678"/>
                  </a:cubicBezTo>
                  <a:cubicBezTo>
                    <a:pt x="159926" y="140530"/>
                    <a:pt x="179335" y="145382"/>
                    <a:pt x="198743" y="150234"/>
                  </a:cubicBezTo>
                  <a:cubicBezTo>
                    <a:pt x="218152" y="155086"/>
                    <a:pt x="242412" y="164791"/>
                    <a:pt x="261821" y="169643"/>
                  </a:cubicBezTo>
                  <a:cubicBezTo>
                    <a:pt x="283714" y="170011"/>
                    <a:pt x="305374" y="165004"/>
                    <a:pt x="324899" y="155086"/>
                  </a:cubicBezTo>
                  <a:cubicBezTo>
                    <a:pt x="352905" y="135542"/>
                    <a:pt x="382076" y="117725"/>
                    <a:pt x="412237" y="101713"/>
                  </a:cubicBezTo>
                  <a:cubicBezTo>
                    <a:pt x="432461" y="86031"/>
                    <a:pt x="453519" y="71455"/>
                    <a:pt x="475315" y="58044"/>
                  </a:cubicBezTo>
                  <a:close/>
                  <a:moveTo>
                    <a:pt x="72588" y="159938"/>
                  </a:moveTo>
                  <a:cubicBezTo>
                    <a:pt x="76722" y="113164"/>
                    <a:pt x="78333" y="66176"/>
                    <a:pt x="77440" y="19227"/>
                  </a:cubicBezTo>
                  <a:lnTo>
                    <a:pt x="24066" y="19227"/>
                  </a:lnTo>
                  <a:cubicBezTo>
                    <a:pt x="24066" y="67748"/>
                    <a:pt x="19214" y="116269"/>
                    <a:pt x="19214" y="159938"/>
                  </a:cubicBezTo>
                  <a:close/>
                </a:path>
              </a:pathLst>
            </a:custGeom>
            <a:solidFill>
              <a:srgbClr val="EC6182"/>
            </a:solidFill>
            <a:ln w="19393" cap="flat">
              <a:noFill/>
              <a:prstDash val="solid"/>
              <a:miter/>
            </a:ln>
          </p:spPr>
          <p:txBody>
            <a:bodyPr rtlCol="0" anchor="ctr"/>
            <a:lstStyle/>
            <a:p>
              <a:pPr>
                <a:defRPr/>
              </a:pPr>
              <a:endParaRPr lang="en-US"/>
            </a:p>
          </p:txBody>
        </p:sp>
        <p:sp>
          <p:nvSpPr>
            <p:cNvPr id="19" name="Forme libre : forme 28" hidden="0"/>
            <p:cNvSpPr/>
            <p:nvPr isPhoto="0" userDrawn="0"/>
          </p:nvSpPr>
          <p:spPr bwMode="auto">
            <a:xfrm>
              <a:off x="1457081" y="2604396"/>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EC6182"/>
            </a:solidFill>
            <a:ln w="19393" cap="flat">
              <a:noFill/>
              <a:prstDash val="solid"/>
              <a:miter/>
            </a:ln>
          </p:spPr>
          <p:txBody>
            <a:bodyPr rtlCol="0" anchor="ctr"/>
            <a:lstStyle/>
            <a:p>
              <a:pPr>
                <a:defRPr/>
              </a:pPr>
              <a:endParaRPr lang="en-US"/>
            </a:p>
          </p:txBody>
        </p:sp>
      </p:grpSp>
      <p:sp>
        <p:nvSpPr>
          <p:cNvPr id="20" name="object 2" hidden="0"/>
          <p:cNvSpPr>
            <a:spLocks noGrp="1"/>
          </p:cNvSpPr>
          <p:nvPr isPhoto="0" userDrawn="0">
            <p:ph type="title" hasCustomPrompt="0"/>
          </p:nvPr>
        </p:nvSpPr>
        <p:spPr bwMode="auto">
          <a:xfrm>
            <a:off x="0" y="322608"/>
            <a:ext cx="9144000" cy="197489"/>
          </a:xfrm>
          <a:prstGeom prst="rect">
            <a:avLst/>
          </a:prstGeom>
        </p:spPr>
        <p:txBody>
          <a:bodyPr vert="horz" wrap="square" lIns="0" tIns="12700" rIns="0" bIns="0" rtlCol="0">
            <a:spAutoFit/>
          </a:bodyPr>
          <a:lstStyle/>
          <a:p>
            <a:pPr marL="12700" algn="ctr">
              <a:lnSpc>
                <a:spcPct val="100000"/>
              </a:lnSpc>
              <a:spcBef>
                <a:spcPts val="100"/>
              </a:spcBef>
              <a:defRPr/>
            </a:pPr>
            <a:r>
              <a:rPr lang="fr-FR" sz="1200">
                <a:solidFill>
                  <a:srgbClr val="EC6182"/>
                </a:solidFill>
              </a:rPr>
              <a:t>Publications scientifiques (Open Access)</a:t>
            </a:r>
            <a:endParaRPr sz="1200">
              <a:solidFill>
                <a:srgbClr val="EC6182"/>
              </a:solidFill>
            </a:endParaRPr>
          </a:p>
        </p:txBody>
      </p:sp>
      <p:sp>
        <p:nvSpPr>
          <p:cNvPr id="21" name="ZoneTexte 20" hidden="0"/>
          <p:cNvSpPr/>
          <p:nvPr isPhoto="0" userDrawn="0"/>
        </p:nvSpPr>
        <p:spPr bwMode="auto">
          <a:xfrm>
            <a:off x="0" y="1363576"/>
            <a:ext cx="9143999" cy="369332"/>
          </a:xfrm>
          <a:prstGeom prst="rect">
            <a:avLst/>
          </a:prstGeom>
          <a:noFill/>
        </p:spPr>
        <p:txBody>
          <a:bodyPr wrap="square">
            <a:spAutoFit/>
          </a:bodyPr>
          <a:lstStyle/>
          <a:p>
            <a:pPr algn="ctr">
              <a:defRPr/>
            </a:pPr>
            <a:r>
              <a:rPr lang="fr-FR" sz="1800" b="1">
                <a:solidFill>
                  <a:srgbClr val="3A6972"/>
                </a:solidFill>
                <a:latin typeface="Arial"/>
                <a:cs typeface="Arial"/>
              </a:rPr>
              <a:t>Pourquoi publier en Open Access?</a:t>
            </a:r>
            <a:endParaRPr lang="fr-FR">
              <a:solidFill>
                <a:srgbClr val="3A6972"/>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marR="0" lvl="0" indent="0" algn="l" defTabSz="914400">
              <a:lnSpc>
                <a:spcPts val="2315"/>
              </a:lnSpc>
              <a:spcBef>
                <a:spcPts val="0"/>
              </a:spcBef>
              <a:spcAft>
                <a:spcPts val="0"/>
              </a:spcAft>
              <a:buClrTx/>
              <a:buSzTx/>
              <a:buFontTx/>
              <a:buNone/>
              <a:defRPr/>
            </a:pPr>
            <a:fld id="{81D60167-4931-47E6-BA6A-407CBD079E47}" type="slidenum">
              <a:rPr sz="1600" b="1" i="0" u="none" strike="noStrike" cap="none" spc="0">
                <a:ln>
                  <a:noFill/>
                </a:ln>
                <a:solidFill>
                  <a:srgbClr val="C00000"/>
                </a:solidFill>
                <a:latin typeface="Arial"/>
                <a:cs typeface="Arial"/>
              </a:rPr>
              <a:t>18</a:t>
            </a:fld>
            <a:endParaRPr sz="1600" b="1" i="0" u="none" strike="noStrike" cap="none" spc="0">
              <a:ln>
                <a:noFill/>
              </a:ln>
              <a:solidFill>
                <a:srgbClr val="C00000"/>
              </a:solidFill>
              <a:latin typeface="Arial"/>
              <a:cs typeface="Arial"/>
            </a:endParaRPr>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sz="1000" b="1" i="0" u="none" strike="noStrike" cap="none" spc="0">
              <a:ln>
                <a:noFill/>
              </a:ln>
              <a:solidFill>
                <a:srgbClr val="005F71"/>
              </a:solidFill>
              <a:latin typeface="Arial"/>
              <a:cs typeface="Arial"/>
            </a:endParaRPr>
          </a:p>
        </p:txBody>
      </p:sp>
      <p:grpSp>
        <p:nvGrpSpPr>
          <p:cNvPr id="6" name="Groupe 6" hidden="0"/>
          <p:cNvGrpSpPr/>
          <p:nvPr isPhoto="0" userDrawn="0"/>
        </p:nvGrpSpPr>
        <p:grpSpPr bwMode="auto">
          <a:xfrm rot="5400000" flipV="1">
            <a:off x="7321857" y="2542386"/>
            <a:ext cx="3384376" cy="130736"/>
            <a:chOff x="1068761" y="1788905"/>
            <a:chExt cx="7001625" cy="237754"/>
          </a:xfrm>
        </p:grpSpPr>
        <p:sp>
          <p:nvSpPr>
            <p:cNvPr id="7" name="Forme libre : forme 7"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8" name="Forme libre : forme 8"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9" name="Forme libre : forme 9"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0" name="Forme libre : forme 11"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1" name="Forme libre : forme 12"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2" name="Forme libre : forme 13"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3" name="Forme libre : forme 14"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4" name="Forme libre : forme 15"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grpSp>
      <p:grpSp>
        <p:nvGrpSpPr>
          <p:cNvPr id="15" name="Groupe 16" hidden="0"/>
          <p:cNvGrpSpPr/>
          <p:nvPr isPhoto="0" userDrawn="0"/>
        </p:nvGrpSpPr>
        <p:grpSpPr bwMode="auto">
          <a:xfrm>
            <a:off x="8316416" y="-274302"/>
            <a:ext cx="975464" cy="975464"/>
            <a:chOff x="1457081" y="2604396"/>
            <a:chExt cx="975464" cy="975464"/>
          </a:xfrm>
        </p:grpSpPr>
        <p:sp>
          <p:nvSpPr>
            <p:cNvPr id="16" name="Forme libre : forme 17" hidden="0"/>
            <p:cNvSpPr/>
            <p:nvPr isPhoto="0" userDrawn="0"/>
          </p:nvSpPr>
          <p:spPr bwMode="auto">
            <a:xfrm>
              <a:off x="1864362" y="2933360"/>
              <a:ext cx="300980" cy="123575"/>
            </a:xfrm>
            <a:custGeom>
              <a:avLst/>
              <a:gdLst>
                <a:gd name="connsiteX0" fmla="*/ 300786 w 300980"/>
                <a:gd name="connsiteY0" fmla="*/ 44503 h 123575"/>
                <a:gd name="connsiteX1" fmla="*/ 300786 w 300980"/>
                <a:gd name="connsiteY1" fmla="*/ 117285 h 123575"/>
                <a:gd name="connsiteX2" fmla="*/ 271673 w 300980"/>
                <a:gd name="connsiteY2" fmla="*/ 117285 h 123575"/>
                <a:gd name="connsiteX3" fmla="*/ 271673 w 300980"/>
                <a:gd name="connsiteY3" fmla="*/ 97877 h 123575"/>
                <a:gd name="connsiteX4" fmla="*/ 247413 w 300980"/>
                <a:gd name="connsiteY4" fmla="*/ 97877 h 123575"/>
                <a:gd name="connsiteX5" fmla="*/ 247413 w 300980"/>
                <a:gd name="connsiteY5" fmla="*/ 117285 h 123575"/>
                <a:gd name="connsiteX6" fmla="*/ 218300 w 300980"/>
                <a:gd name="connsiteY6" fmla="*/ 117285 h 123575"/>
                <a:gd name="connsiteX7" fmla="*/ 218300 w 300980"/>
                <a:gd name="connsiteY7" fmla="*/ 78468 h 123575"/>
                <a:gd name="connsiteX8" fmla="*/ 126109 w 300980"/>
                <a:gd name="connsiteY8" fmla="*/ 78468 h 123575"/>
                <a:gd name="connsiteX9" fmla="*/ 121257 w 300980"/>
                <a:gd name="connsiteY9" fmla="*/ 78468 h 123575"/>
                <a:gd name="connsiteX10" fmla="*/ 53327 w 300980"/>
                <a:gd name="connsiteY10" fmla="*/ 122137 h 123575"/>
                <a:gd name="connsiteX11" fmla="*/ -46 w 300980"/>
                <a:gd name="connsiteY11" fmla="*/ 59059 h 123575"/>
                <a:gd name="connsiteX12" fmla="*/ 53327 w 300980"/>
                <a:gd name="connsiteY12" fmla="*/ 834 h 123575"/>
                <a:gd name="connsiteX13" fmla="*/ 121257 w 300980"/>
                <a:gd name="connsiteY13" fmla="*/ 39651 h 123575"/>
                <a:gd name="connsiteX14" fmla="*/ 125721 w 300980"/>
                <a:gd name="connsiteY14" fmla="*/ 44503 h 123575"/>
                <a:gd name="connsiteX15" fmla="*/ 126109 w 300980"/>
                <a:gd name="connsiteY15" fmla="*/ 44503 h 123575"/>
                <a:gd name="connsiteX16" fmla="*/ 300786 w 300980"/>
                <a:gd name="connsiteY16" fmla="*/ 44503 h 123575"/>
                <a:gd name="connsiteX17" fmla="*/ 63032 w 300980"/>
                <a:gd name="connsiteY17" fmla="*/ 29947 h 123575"/>
                <a:gd name="connsiteX18" fmla="*/ 29067 w 300980"/>
                <a:gd name="connsiteY18" fmla="*/ 59059 h 123575"/>
                <a:gd name="connsiteX19" fmla="*/ 61460 w 300980"/>
                <a:gd name="connsiteY19" fmla="*/ 93024 h 123575"/>
                <a:gd name="connsiteX20" fmla="*/ 63032 w 300980"/>
                <a:gd name="connsiteY20" fmla="*/ 93024 h 123575"/>
                <a:gd name="connsiteX21" fmla="*/ 96996 w 300980"/>
                <a:gd name="connsiteY21" fmla="*/ 59059 h 123575"/>
                <a:gd name="connsiteX22" fmla="*/ 63032 w 300980"/>
                <a:gd name="connsiteY22" fmla="*/ 29947 h 12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980" h="123575" fill="norm" stroke="1" extrusionOk="0">
                  <a:moveTo>
                    <a:pt x="300786" y="44503"/>
                  </a:moveTo>
                  <a:lnTo>
                    <a:pt x="300786" y="117285"/>
                  </a:lnTo>
                  <a:lnTo>
                    <a:pt x="271673" y="117285"/>
                  </a:lnTo>
                  <a:lnTo>
                    <a:pt x="271673" y="97877"/>
                  </a:lnTo>
                  <a:lnTo>
                    <a:pt x="247413" y="97877"/>
                  </a:lnTo>
                  <a:lnTo>
                    <a:pt x="247413" y="117285"/>
                  </a:lnTo>
                  <a:lnTo>
                    <a:pt x="218300" y="117285"/>
                  </a:lnTo>
                  <a:lnTo>
                    <a:pt x="218300" y="78468"/>
                  </a:lnTo>
                  <a:lnTo>
                    <a:pt x="126109" y="78468"/>
                  </a:lnTo>
                  <a:cubicBezTo>
                    <a:pt x="126109" y="73616"/>
                    <a:pt x="121257" y="78468"/>
                    <a:pt x="121257" y="78468"/>
                  </a:cubicBezTo>
                  <a:cubicBezTo>
                    <a:pt x="114018" y="108920"/>
                    <a:pt x="84032" y="128192"/>
                    <a:pt x="53327" y="122137"/>
                  </a:cubicBezTo>
                  <a:cubicBezTo>
                    <a:pt x="21381" y="119051"/>
                    <a:pt x="-2298" y="91083"/>
                    <a:pt x="-46" y="59059"/>
                  </a:cubicBezTo>
                  <a:cubicBezTo>
                    <a:pt x="1526" y="29383"/>
                    <a:pt x="23904" y="4968"/>
                    <a:pt x="53327" y="834"/>
                  </a:cubicBezTo>
                  <a:cubicBezTo>
                    <a:pt x="82479" y="-4989"/>
                    <a:pt x="111475" y="11566"/>
                    <a:pt x="121257" y="39651"/>
                  </a:cubicBezTo>
                  <a:cubicBezTo>
                    <a:pt x="121141" y="42213"/>
                    <a:pt x="123140" y="44386"/>
                    <a:pt x="125721" y="44503"/>
                  </a:cubicBezTo>
                  <a:cubicBezTo>
                    <a:pt x="125837" y="44503"/>
                    <a:pt x="125973" y="44503"/>
                    <a:pt x="126109" y="44503"/>
                  </a:cubicBezTo>
                  <a:lnTo>
                    <a:pt x="300786" y="44503"/>
                  </a:lnTo>
                  <a:close/>
                  <a:moveTo>
                    <a:pt x="63032" y="29947"/>
                  </a:moveTo>
                  <a:cubicBezTo>
                    <a:pt x="45758" y="29035"/>
                    <a:pt x="30794" y="41844"/>
                    <a:pt x="29067" y="59059"/>
                  </a:cubicBezTo>
                  <a:cubicBezTo>
                    <a:pt x="28640" y="77381"/>
                    <a:pt x="43138" y="92597"/>
                    <a:pt x="61460" y="93024"/>
                  </a:cubicBezTo>
                  <a:cubicBezTo>
                    <a:pt x="61983" y="93044"/>
                    <a:pt x="62508" y="93044"/>
                    <a:pt x="63032" y="93024"/>
                  </a:cubicBezTo>
                  <a:cubicBezTo>
                    <a:pt x="81256" y="91801"/>
                    <a:pt x="95774" y="77284"/>
                    <a:pt x="96996" y="59059"/>
                  </a:cubicBezTo>
                  <a:cubicBezTo>
                    <a:pt x="96996" y="44503"/>
                    <a:pt x="77588" y="29947"/>
                    <a:pt x="63032" y="29947"/>
                  </a:cubicBezTo>
                  <a:close/>
                </a:path>
              </a:pathLst>
            </a:custGeom>
            <a:solidFill>
              <a:srgbClr val="EC6182"/>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7" name="Forme libre : forme 18" hidden="0"/>
            <p:cNvSpPr/>
            <p:nvPr isPhoto="0" userDrawn="0"/>
          </p:nvSpPr>
          <p:spPr bwMode="auto">
            <a:xfrm>
              <a:off x="1714094" y="3084793"/>
              <a:ext cx="498104" cy="186352"/>
            </a:xfrm>
            <a:custGeom>
              <a:avLst/>
              <a:gdLst>
                <a:gd name="connsiteX0" fmla="*/ 96848 w 498104"/>
                <a:gd name="connsiteY0" fmla="*/ 28931 h 186352"/>
                <a:gd name="connsiteX1" fmla="*/ 130813 w 498104"/>
                <a:gd name="connsiteY1" fmla="*/ 19227 h 186352"/>
                <a:gd name="connsiteX2" fmla="*/ 203595 w 498104"/>
                <a:gd name="connsiteY2" fmla="*/ 28931 h 186352"/>
                <a:gd name="connsiteX3" fmla="*/ 256969 w 498104"/>
                <a:gd name="connsiteY3" fmla="*/ 38635 h 186352"/>
                <a:gd name="connsiteX4" fmla="*/ 310342 w 498104"/>
                <a:gd name="connsiteY4" fmla="*/ 43487 h 186352"/>
                <a:gd name="connsiteX5" fmla="*/ 358864 w 498104"/>
                <a:gd name="connsiteY5" fmla="*/ 67748 h 186352"/>
                <a:gd name="connsiteX6" fmla="*/ 363327 w 498104"/>
                <a:gd name="connsiteY6" fmla="*/ 72600 h 186352"/>
                <a:gd name="connsiteX7" fmla="*/ 363716 w 498104"/>
                <a:gd name="connsiteY7" fmla="*/ 72600 h 186352"/>
                <a:gd name="connsiteX8" fmla="*/ 417089 w 498104"/>
                <a:gd name="connsiteY8" fmla="*/ 48339 h 186352"/>
                <a:gd name="connsiteX9" fmla="*/ 436498 w 498104"/>
                <a:gd name="connsiteY9" fmla="*/ 38635 h 186352"/>
                <a:gd name="connsiteX10" fmla="*/ 494723 w 498104"/>
                <a:gd name="connsiteY10" fmla="*/ 53192 h 186352"/>
                <a:gd name="connsiteX11" fmla="*/ 489871 w 498104"/>
                <a:gd name="connsiteY11" fmla="*/ 67748 h 186352"/>
                <a:gd name="connsiteX12" fmla="*/ 329751 w 498104"/>
                <a:gd name="connsiteY12" fmla="*/ 174495 h 186352"/>
                <a:gd name="connsiteX13" fmla="*/ 261821 w 498104"/>
                <a:gd name="connsiteY13" fmla="*/ 184199 h 186352"/>
                <a:gd name="connsiteX14" fmla="*/ 208447 w 498104"/>
                <a:gd name="connsiteY14" fmla="*/ 174495 h 186352"/>
                <a:gd name="connsiteX15" fmla="*/ 135665 w 498104"/>
                <a:gd name="connsiteY15" fmla="*/ 155086 h 186352"/>
                <a:gd name="connsiteX16" fmla="*/ 111405 w 498104"/>
                <a:gd name="connsiteY16" fmla="*/ 155086 h 186352"/>
                <a:gd name="connsiteX17" fmla="*/ 101701 w 498104"/>
                <a:gd name="connsiteY17" fmla="*/ 159938 h 186352"/>
                <a:gd name="connsiteX18" fmla="*/ 91996 w 498104"/>
                <a:gd name="connsiteY18" fmla="*/ 174495 h 186352"/>
                <a:gd name="connsiteX19" fmla="*/ 82292 w 498104"/>
                <a:gd name="connsiteY19" fmla="*/ 184199 h 186352"/>
                <a:gd name="connsiteX20" fmla="*/ 9510 w 498104"/>
                <a:gd name="connsiteY20" fmla="*/ 179347 h 186352"/>
                <a:gd name="connsiteX21" fmla="*/ -194 w 498104"/>
                <a:gd name="connsiteY21" fmla="*/ 169643 h 186352"/>
                <a:gd name="connsiteX22" fmla="*/ 4658 w 498104"/>
                <a:gd name="connsiteY22" fmla="*/ 82304 h 186352"/>
                <a:gd name="connsiteX23" fmla="*/ 4658 w 498104"/>
                <a:gd name="connsiteY23" fmla="*/ 14375 h 186352"/>
                <a:gd name="connsiteX24" fmla="*/ 15449 w 498104"/>
                <a:gd name="connsiteY24" fmla="*/ -182 h 186352"/>
                <a:gd name="connsiteX25" fmla="*/ 19214 w 498104"/>
                <a:gd name="connsiteY25" fmla="*/ -182 h 186352"/>
                <a:gd name="connsiteX26" fmla="*/ 82292 w 498104"/>
                <a:gd name="connsiteY26" fmla="*/ 4670 h 186352"/>
                <a:gd name="connsiteX27" fmla="*/ 96848 w 498104"/>
                <a:gd name="connsiteY27" fmla="*/ 19227 h 186352"/>
                <a:gd name="connsiteX28" fmla="*/ 96848 w 498104"/>
                <a:gd name="connsiteY28" fmla="*/ 28931 h 186352"/>
                <a:gd name="connsiteX29" fmla="*/ 475315 w 498104"/>
                <a:gd name="connsiteY29" fmla="*/ 58044 h 186352"/>
                <a:gd name="connsiteX30" fmla="*/ 441350 w 498104"/>
                <a:gd name="connsiteY30" fmla="*/ 53192 h 186352"/>
                <a:gd name="connsiteX31" fmla="*/ 373420 w 498104"/>
                <a:gd name="connsiteY31" fmla="*/ 87157 h 186352"/>
                <a:gd name="connsiteX32" fmla="*/ 368568 w 498104"/>
                <a:gd name="connsiteY32" fmla="*/ 96861 h 186352"/>
                <a:gd name="connsiteX33" fmla="*/ 354011 w 498104"/>
                <a:gd name="connsiteY33" fmla="*/ 111417 h 186352"/>
                <a:gd name="connsiteX34" fmla="*/ 256969 w 498104"/>
                <a:gd name="connsiteY34" fmla="*/ 106565 h 186352"/>
                <a:gd name="connsiteX35" fmla="*/ 247264 w 498104"/>
                <a:gd name="connsiteY35" fmla="*/ 106565 h 186352"/>
                <a:gd name="connsiteX36" fmla="*/ 242412 w 498104"/>
                <a:gd name="connsiteY36" fmla="*/ 96861 h 186352"/>
                <a:gd name="connsiteX37" fmla="*/ 247264 w 498104"/>
                <a:gd name="connsiteY37" fmla="*/ 87157 h 186352"/>
                <a:gd name="connsiteX38" fmla="*/ 252117 w 498104"/>
                <a:gd name="connsiteY38" fmla="*/ 87157 h 186352"/>
                <a:gd name="connsiteX39" fmla="*/ 344307 w 498104"/>
                <a:gd name="connsiteY39" fmla="*/ 92009 h 186352"/>
                <a:gd name="connsiteX40" fmla="*/ 349159 w 498104"/>
                <a:gd name="connsiteY40" fmla="*/ 92009 h 186352"/>
                <a:gd name="connsiteX41" fmla="*/ 315194 w 498104"/>
                <a:gd name="connsiteY41" fmla="*/ 58044 h 186352"/>
                <a:gd name="connsiteX42" fmla="*/ 242412 w 498104"/>
                <a:gd name="connsiteY42" fmla="*/ 58044 h 186352"/>
                <a:gd name="connsiteX43" fmla="*/ 193891 w 498104"/>
                <a:gd name="connsiteY43" fmla="*/ 43487 h 186352"/>
                <a:gd name="connsiteX44" fmla="*/ 101701 w 498104"/>
                <a:gd name="connsiteY44" fmla="*/ 48339 h 186352"/>
                <a:gd name="connsiteX45" fmla="*/ 96848 w 498104"/>
                <a:gd name="connsiteY45" fmla="*/ 52803 h 186352"/>
                <a:gd name="connsiteX46" fmla="*/ 96848 w 498104"/>
                <a:gd name="connsiteY46" fmla="*/ 53192 h 186352"/>
                <a:gd name="connsiteX47" fmla="*/ 91996 w 498104"/>
                <a:gd name="connsiteY47" fmla="*/ 140530 h 186352"/>
                <a:gd name="connsiteX48" fmla="*/ 96848 w 498104"/>
                <a:gd name="connsiteY48" fmla="*/ 145382 h 186352"/>
                <a:gd name="connsiteX49" fmla="*/ 101312 w 498104"/>
                <a:gd name="connsiteY49" fmla="*/ 140530 h 186352"/>
                <a:gd name="connsiteX50" fmla="*/ 101701 w 498104"/>
                <a:gd name="connsiteY50" fmla="*/ 140530 h 186352"/>
                <a:gd name="connsiteX51" fmla="*/ 145370 w 498104"/>
                <a:gd name="connsiteY51" fmla="*/ 135678 h 186352"/>
                <a:gd name="connsiteX52" fmla="*/ 198743 w 498104"/>
                <a:gd name="connsiteY52" fmla="*/ 150234 h 186352"/>
                <a:gd name="connsiteX53" fmla="*/ 261821 w 498104"/>
                <a:gd name="connsiteY53" fmla="*/ 169643 h 186352"/>
                <a:gd name="connsiteX54" fmla="*/ 324899 w 498104"/>
                <a:gd name="connsiteY54" fmla="*/ 155086 h 186352"/>
                <a:gd name="connsiteX55" fmla="*/ 412237 w 498104"/>
                <a:gd name="connsiteY55" fmla="*/ 101713 h 186352"/>
                <a:gd name="connsiteX56" fmla="*/ 475315 w 498104"/>
                <a:gd name="connsiteY56" fmla="*/ 58044 h 186352"/>
                <a:gd name="connsiteX57" fmla="*/ 72588 w 498104"/>
                <a:gd name="connsiteY57" fmla="*/ 159938 h 186352"/>
                <a:gd name="connsiteX58" fmla="*/ 77440 w 498104"/>
                <a:gd name="connsiteY58" fmla="*/ 19227 h 186352"/>
                <a:gd name="connsiteX59" fmla="*/ 24066 w 498104"/>
                <a:gd name="connsiteY59" fmla="*/ 19227 h 186352"/>
                <a:gd name="connsiteX60" fmla="*/ 19214 w 498104"/>
                <a:gd name="connsiteY60" fmla="*/ 159938 h 18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8104" h="186352" fill="norm" stroke="1" extrusionOk="0">
                  <a:moveTo>
                    <a:pt x="96848" y="28931"/>
                  </a:moveTo>
                  <a:cubicBezTo>
                    <a:pt x="107154" y="22856"/>
                    <a:pt x="118858" y="19499"/>
                    <a:pt x="130813" y="19227"/>
                  </a:cubicBezTo>
                  <a:cubicBezTo>
                    <a:pt x="155190" y="10337"/>
                    <a:pt x="182382" y="13967"/>
                    <a:pt x="203595" y="28931"/>
                  </a:cubicBezTo>
                  <a:cubicBezTo>
                    <a:pt x="220888" y="34501"/>
                    <a:pt x="238822" y="37762"/>
                    <a:pt x="256969" y="38635"/>
                  </a:cubicBezTo>
                  <a:cubicBezTo>
                    <a:pt x="274902" y="37839"/>
                    <a:pt x="292855" y="39470"/>
                    <a:pt x="310342" y="43487"/>
                  </a:cubicBezTo>
                  <a:cubicBezTo>
                    <a:pt x="329906" y="41139"/>
                    <a:pt x="348985" y="50688"/>
                    <a:pt x="358864" y="67748"/>
                  </a:cubicBezTo>
                  <a:cubicBezTo>
                    <a:pt x="358747" y="70310"/>
                    <a:pt x="360746" y="72483"/>
                    <a:pt x="363327" y="72600"/>
                  </a:cubicBezTo>
                  <a:cubicBezTo>
                    <a:pt x="363444" y="72600"/>
                    <a:pt x="363580" y="72600"/>
                    <a:pt x="363716" y="72600"/>
                  </a:cubicBezTo>
                  <a:cubicBezTo>
                    <a:pt x="380058" y="61634"/>
                    <a:pt x="398088" y="53444"/>
                    <a:pt x="417089" y="48339"/>
                  </a:cubicBezTo>
                  <a:cubicBezTo>
                    <a:pt x="422446" y="43235"/>
                    <a:pt x="429200" y="39858"/>
                    <a:pt x="436498" y="38635"/>
                  </a:cubicBezTo>
                  <a:cubicBezTo>
                    <a:pt x="456857" y="28581"/>
                    <a:pt x="481486" y="34753"/>
                    <a:pt x="494723" y="53192"/>
                  </a:cubicBezTo>
                  <a:cubicBezTo>
                    <a:pt x="499575" y="62896"/>
                    <a:pt x="499575" y="67748"/>
                    <a:pt x="489871" y="67748"/>
                  </a:cubicBezTo>
                  <a:cubicBezTo>
                    <a:pt x="436498" y="106565"/>
                    <a:pt x="383124" y="140530"/>
                    <a:pt x="329751" y="174495"/>
                  </a:cubicBezTo>
                  <a:cubicBezTo>
                    <a:pt x="308789" y="185111"/>
                    <a:pt x="284917" y="188527"/>
                    <a:pt x="261821" y="184199"/>
                  </a:cubicBezTo>
                  <a:cubicBezTo>
                    <a:pt x="243674" y="183325"/>
                    <a:pt x="225741" y="180065"/>
                    <a:pt x="208447" y="174495"/>
                  </a:cubicBezTo>
                  <a:cubicBezTo>
                    <a:pt x="184847" y="165780"/>
                    <a:pt x="160470" y="159279"/>
                    <a:pt x="135665" y="155086"/>
                  </a:cubicBezTo>
                  <a:cubicBezTo>
                    <a:pt x="128329" y="150157"/>
                    <a:pt x="118741" y="150157"/>
                    <a:pt x="111405" y="155086"/>
                  </a:cubicBezTo>
                  <a:cubicBezTo>
                    <a:pt x="106553" y="155086"/>
                    <a:pt x="106553" y="159938"/>
                    <a:pt x="101701" y="159938"/>
                  </a:cubicBezTo>
                  <a:cubicBezTo>
                    <a:pt x="96848" y="164791"/>
                    <a:pt x="91996" y="164791"/>
                    <a:pt x="91996" y="174495"/>
                  </a:cubicBezTo>
                  <a:cubicBezTo>
                    <a:pt x="91628" y="179696"/>
                    <a:pt x="87494" y="183830"/>
                    <a:pt x="82292" y="184199"/>
                  </a:cubicBezTo>
                  <a:cubicBezTo>
                    <a:pt x="58245" y="180162"/>
                    <a:pt x="33868" y="178551"/>
                    <a:pt x="9510" y="179347"/>
                  </a:cubicBezTo>
                  <a:cubicBezTo>
                    <a:pt x="4308" y="178978"/>
                    <a:pt x="174" y="174844"/>
                    <a:pt x="-194" y="169643"/>
                  </a:cubicBezTo>
                  <a:cubicBezTo>
                    <a:pt x="3843" y="140724"/>
                    <a:pt x="5454" y="111495"/>
                    <a:pt x="4658" y="82304"/>
                  </a:cubicBezTo>
                  <a:lnTo>
                    <a:pt x="4658" y="14375"/>
                  </a:lnTo>
                  <a:cubicBezTo>
                    <a:pt x="3610" y="7368"/>
                    <a:pt x="8443" y="866"/>
                    <a:pt x="15449" y="-182"/>
                  </a:cubicBezTo>
                  <a:cubicBezTo>
                    <a:pt x="16691" y="-376"/>
                    <a:pt x="17972" y="-376"/>
                    <a:pt x="19214" y="-182"/>
                  </a:cubicBezTo>
                  <a:cubicBezTo>
                    <a:pt x="38623" y="-182"/>
                    <a:pt x="62883" y="4670"/>
                    <a:pt x="82292" y="4670"/>
                  </a:cubicBezTo>
                  <a:cubicBezTo>
                    <a:pt x="96848" y="4670"/>
                    <a:pt x="96848" y="4670"/>
                    <a:pt x="96848" y="19227"/>
                  </a:cubicBezTo>
                  <a:lnTo>
                    <a:pt x="96848" y="28931"/>
                  </a:lnTo>
                  <a:close/>
                  <a:moveTo>
                    <a:pt x="475315" y="58044"/>
                  </a:moveTo>
                  <a:cubicBezTo>
                    <a:pt x="465164" y="51755"/>
                    <a:pt x="452859" y="49989"/>
                    <a:pt x="441350" y="53192"/>
                  </a:cubicBezTo>
                  <a:cubicBezTo>
                    <a:pt x="419709" y="66428"/>
                    <a:pt x="397001" y="77802"/>
                    <a:pt x="373420" y="87157"/>
                  </a:cubicBezTo>
                  <a:cubicBezTo>
                    <a:pt x="368568" y="87157"/>
                    <a:pt x="368568" y="92009"/>
                    <a:pt x="368568" y="96861"/>
                  </a:cubicBezTo>
                  <a:cubicBezTo>
                    <a:pt x="368568" y="106565"/>
                    <a:pt x="368568" y="111417"/>
                    <a:pt x="354011" y="111417"/>
                  </a:cubicBezTo>
                  <a:cubicBezTo>
                    <a:pt x="324899" y="111417"/>
                    <a:pt x="290934" y="106565"/>
                    <a:pt x="256969" y="106565"/>
                  </a:cubicBezTo>
                  <a:lnTo>
                    <a:pt x="247264" y="106565"/>
                  </a:lnTo>
                  <a:cubicBezTo>
                    <a:pt x="242412" y="106565"/>
                    <a:pt x="242412" y="101713"/>
                    <a:pt x="242412" y="96861"/>
                  </a:cubicBezTo>
                  <a:cubicBezTo>
                    <a:pt x="242412" y="92009"/>
                    <a:pt x="242412" y="92009"/>
                    <a:pt x="247264" y="87157"/>
                  </a:cubicBezTo>
                  <a:lnTo>
                    <a:pt x="252117" y="87157"/>
                  </a:lnTo>
                  <a:cubicBezTo>
                    <a:pt x="282685" y="91077"/>
                    <a:pt x="313506" y="92688"/>
                    <a:pt x="344307" y="92009"/>
                  </a:cubicBezTo>
                  <a:lnTo>
                    <a:pt x="349159" y="92009"/>
                  </a:lnTo>
                  <a:cubicBezTo>
                    <a:pt x="344734" y="75414"/>
                    <a:pt x="331789" y="62469"/>
                    <a:pt x="315194" y="58044"/>
                  </a:cubicBezTo>
                  <a:lnTo>
                    <a:pt x="242412" y="58044"/>
                  </a:lnTo>
                  <a:cubicBezTo>
                    <a:pt x="225507" y="56122"/>
                    <a:pt x="209068" y="51193"/>
                    <a:pt x="193891" y="43487"/>
                  </a:cubicBezTo>
                  <a:cubicBezTo>
                    <a:pt x="164604" y="28038"/>
                    <a:pt x="129203" y="29901"/>
                    <a:pt x="101701" y="48339"/>
                  </a:cubicBezTo>
                  <a:cubicBezTo>
                    <a:pt x="99139" y="48223"/>
                    <a:pt x="96965" y="50222"/>
                    <a:pt x="96848" y="52803"/>
                  </a:cubicBezTo>
                  <a:cubicBezTo>
                    <a:pt x="96848" y="52920"/>
                    <a:pt x="96848" y="53055"/>
                    <a:pt x="96848" y="53192"/>
                  </a:cubicBezTo>
                  <a:cubicBezTo>
                    <a:pt x="97644" y="82382"/>
                    <a:pt x="96033" y="111611"/>
                    <a:pt x="91996" y="140530"/>
                  </a:cubicBezTo>
                  <a:lnTo>
                    <a:pt x="96848" y="145382"/>
                  </a:lnTo>
                  <a:cubicBezTo>
                    <a:pt x="96732" y="142820"/>
                    <a:pt x="98731" y="140646"/>
                    <a:pt x="101312" y="140530"/>
                  </a:cubicBezTo>
                  <a:cubicBezTo>
                    <a:pt x="101429" y="140530"/>
                    <a:pt x="101565" y="140530"/>
                    <a:pt x="101701" y="140530"/>
                  </a:cubicBezTo>
                  <a:cubicBezTo>
                    <a:pt x="114568" y="131815"/>
                    <a:pt x="130910" y="130011"/>
                    <a:pt x="145370" y="135678"/>
                  </a:cubicBezTo>
                  <a:cubicBezTo>
                    <a:pt x="159926" y="140530"/>
                    <a:pt x="179335" y="145382"/>
                    <a:pt x="198743" y="150234"/>
                  </a:cubicBezTo>
                  <a:cubicBezTo>
                    <a:pt x="218152" y="155086"/>
                    <a:pt x="242412" y="164791"/>
                    <a:pt x="261821" y="169643"/>
                  </a:cubicBezTo>
                  <a:cubicBezTo>
                    <a:pt x="283714" y="170011"/>
                    <a:pt x="305374" y="165004"/>
                    <a:pt x="324899" y="155086"/>
                  </a:cubicBezTo>
                  <a:cubicBezTo>
                    <a:pt x="352905" y="135542"/>
                    <a:pt x="382076" y="117725"/>
                    <a:pt x="412237" y="101713"/>
                  </a:cubicBezTo>
                  <a:cubicBezTo>
                    <a:pt x="432461" y="86031"/>
                    <a:pt x="453519" y="71455"/>
                    <a:pt x="475315" y="58044"/>
                  </a:cubicBezTo>
                  <a:close/>
                  <a:moveTo>
                    <a:pt x="72588" y="159938"/>
                  </a:moveTo>
                  <a:cubicBezTo>
                    <a:pt x="76722" y="113164"/>
                    <a:pt x="78333" y="66176"/>
                    <a:pt x="77440" y="19227"/>
                  </a:cubicBezTo>
                  <a:lnTo>
                    <a:pt x="24066" y="19227"/>
                  </a:lnTo>
                  <a:cubicBezTo>
                    <a:pt x="24066" y="67748"/>
                    <a:pt x="19214" y="116269"/>
                    <a:pt x="19214" y="159938"/>
                  </a:cubicBezTo>
                  <a:close/>
                </a:path>
              </a:pathLst>
            </a:custGeom>
            <a:solidFill>
              <a:srgbClr val="EC6182"/>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8" name="Forme libre : forme 19" hidden="0"/>
            <p:cNvSpPr/>
            <p:nvPr isPhoto="0" userDrawn="0"/>
          </p:nvSpPr>
          <p:spPr bwMode="auto">
            <a:xfrm>
              <a:off x="1457081" y="2604396"/>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EC6182"/>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grpSp>
      <p:sp>
        <p:nvSpPr>
          <p:cNvPr id="19" name="object 2" hidden="0"/>
          <p:cNvSpPr>
            <a:spLocks noGrp="1"/>
          </p:cNvSpPr>
          <p:nvPr isPhoto="0" userDrawn="0">
            <p:ph type="title" hasCustomPrompt="0"/>
          </p:nvPr>
        </p:nvSpPr>
        <p:spPr bwMode="auto">
          <a:xfrm>
            <a:off x="0" y="322608"/>
            <a:ext cx="9144000" cy="197489"/>
          </a:xfrm>
          <a:prstGeom prst="rect">
            <a:avLst/>
          </a:prstGeom>
        </p:spPr>
        <p:txBody>
          <a:bodyPr vert="horz" wrap="square" lIns="0" tIns="12700" rIns="0" bIns="0" rtlCol="0">
            <a:spAutoFit/>
          </a:bodyPr>
          <a:lstStyle/>
          <a:p>
            <a:pPr marL="12700" algn="ctr">
              <a:lnSpc>
                <a:spcPct val="100000"/>
              </a:lnSpc>
              <a:spcBef>
                <a:spcPts val="100"/>
              </a:spcBef>
              <a:defRPr/>
            </a:pPr>
            <a:r>
              <a:rPr lang="fr-FR" sz="1200">
                <a:solidFill>
                  <a:srgbClr val="EC6182"/>
                </a:solidFill>
              </a:rPr>
              <a:t>Publications scientifiques (Open Access)</a:t>
            </a:r>
            <a:endParaRPr sz="1200">
              <a:solidFill>
                <a:srgbClr val="EC6182"/>
              </a:solidFill>
            </a:endParaRPr>
          </a:p>
        </p:txBody>
      </p:sp>
      <p:sp>
        <p:nvSpPr>
          <p:cNvPr id="20" name="ZoneTexte 1" hidden="0"/>
          <p:cNvSpPr/>
          <p:nvPr isPhoto="0" userDrawn="0"/>
        </p:nvSpPr>
        <p:spPr bwMode="auto">
          <a:xfrm>
            <a:off x="1152129" y="952324"/>
            <a:ext cx="2123727" cy="369332"/>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1800" b="1" i="0" u="none" strike="noStrike" cap="none" spc="0">
                <a:ln>
                  <a:noFill/>
                </a:ln>
                <a:solidFill>
                  <a:srgbClr val="3A6972"/>
                </a:solidFill>
                <a:latin typeface="Arial"/>
                <a:cs typeface="Arial"/>
              </a:rPr>
              <a:t>Archives Ouverts</a:t>
            </a:r>
            <a:endParaRPr lang="fr-FR" sz="1800" b="0" i="0" u="none" strike="noStrike" cap="none" spc="0">
              <a:ln>
                <a:noFill/>
              </a:ln>
              <a:solidFill>
                <a:srgbClr val="3A6972"/>
              </a:solidFill>
              <a:latin typeface="Arial"/>
              <a:cs typeface="Arial"/>
            </a:endParaRPr>
          </a:p>
        </p:txBody>
      </p:sp>
      <p:sp>
        <p:nvSpPr>
          <p:cNvPr id="21" name="ZoneTexte 1" hidden="0"/>
          <p:cNvSpPr/>
          <p:nvPr isPhoto="0" userDrawn="0"/>
        </p:nvSpPr>
        <p:spPr bwMode="auto">
          <a:xfrm>
            <a:off x="5364088" y="915565"/>
            <a:ext cx="2411759" cy="369332"/>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1800" b="1" i="0" u="none" strike="noStrike" cap="none" spc="0">
                <a:ln>
                  <a:noFill/>
                </a:ln>
                <a:solidFill>
                  <a:srgbClr val="3A6972"/>
                </a:solidFill>
                <a:latin typeface="Arial"/>
                <a:cs typeface="Arial"/>
              </a:rPr>
              <a:t>Revue Open Access</a:t>
            </a:r>
            <a:endParaRPr lang="fr-FR" sz="1800" b="0" i="0" u="none" strike="noStrike" cap="none" spc="0">
              <a:ln>
                <a:noFill/>
              </a:ln>
              <a:solidFill>
                <a:srgbClr val="3A6972"/>
              </a:solidFill>
              <a:latin typeface="Arial"/>
              <a:cs typeface="Arial"/>
            </a:endParaRPr>
          </a:p>
        </p:txBody>
      </p:sp>
      <p:sp>
        <p:nvSpPr>
          <p:cNvPr id="22" name="ZoneTexte 1" hidden="0"/>
          <p:cNvSpPr/>
          <p:nvPr isPhoto="0" userDrawn="0"/>
        </p:nvSpPr>
        <p:spPr bwMode="auto">
          <a:xfrm>
            <a:off x="1254255" y="1214631"/>
            <a:ext cx="1935832" cy="276999"/>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1200" b="1" i="0" u="none" strike="noStrike" cap="none" spc="0">
                <a:ln>
                  <a:noFill/>
                </a:ln>
                <a:solidFill>
                  <a:srgbClr val="92D050"/>
                </a:solidFill>
                <a:latin typeface="Arial"/>
                <a:cs typeface="Arial"/>
              </a:rPr>
              <a:t>Voie verte</a:t>
            </a:r>
            <a:endParaRPr lang="fr-FR" sz="1200" b="0" i="0" u="none" strike="noStrike" cap="none" spc="0">
              <a:ln>
                <a:noFill/>
              </a:ln>
              <a:solidFill>
                <a:srgbClr val="92D050"/>
              </a:solidFill>
              <a:latin typeface="Arial"/>
              <a:cs typeface="Arial"/>
            </a:endParaRPr>
          </a:p>
        </p:txBody>
      </p:sp>
      <p:sp>
        <p:nvSpPr>
          <p:cNvPr id="23" name="ZoneTexte 1" hidden="0"/>
          <p:cNvSpPr/>
          <p:nvPr isPhoto="0" userDrawn="0"/>
        </p:nvSpPr>
        <p:spPr bwMode="auto">
          <a:xfrm>
            <a:off x="5724127" y="1206047"/>
            <a:ext cx="1603942" cy="276999"/>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1200" b="1" i="0" u="none" strike="noStrike" cap="none" spc="0">
                <a:ln>
                  <a:noFill/>
                </a:ln>
                <a:solidFill>
                  <a:srgbClr val="DAC146"/>
                </a:solidFill>
                <a:latin typeface="Arial"/>
                <a:cs typeface="Arial"/>
              </a:rPr>
              <a:t>Voie dorée</a:t>
            </a:r>
            <a:endParaRPr lang="fr-FR" sz="1200" b="0" i="0" u="none" strike="noStrike" cap="none" spc="0">
              <a:ln>
                <a:noFill/>
              </a:ln>
              <a:solidFill>
                <a:srgbClr val="DAC146"/>
              </a:solidFill>
              <a:latin typeface="Arial"/>
              <a:cs typeface="Arial"/>
            </a:endParaRPr>
          </a:p>
        </p:txBody>
      </p:sp>
      <p:sp>
        <p:nvSpPr>
          <p:cNvPr id="24" name="ZoneTexte 1" hidden="0"/>
          <p:cNvSpPr/>
          <p:nvPr isPhoto="0" userDrawn="0"/>
        </p:nvSpPr>
        <p:spPr bwMode="auto">
          <a:xfrm>
            <a:off x="1254255" y="1471885"/>
            <a:ext cx="1935831" cy="307777"/>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sz="1400" b="1" i="0" u="none" strike="noStrike" cap="none" spc="0">
                <a:ln>
                  <a:noFill/>
                </a:ln>
                <a:solidFill>
                  <a:srgbClr val="3A6972"/>
                </a:solidFill>
                <a:latin typeface="Arial"/>
                <a:cs typeface="Arial"/>
              </a:rPr>
              <a:t>= </a:t>
            </a:r>
            <a:r>
              <a:rPr lang="fr-FR" sz="1400" b="1" i="1" u="none" strike="noStrike" cap="none" spc="0">
                <a:ln>
                  <a:noFill/>
                </a:ln>
                <a:solidFill>
                  <a:srgbClr val="3A6972"/>
                </a:solidFill>
                <a:latin typeface="Arial"/>
                <a:cs typeface="Arial"/>
              </a:rPr>
              <a:t>auto-archivage</a:t>
            </a:r>
            <a:endParaRPr lang="fr-FR" sz="1400" b="0" i="1" u="none" strike="noStrike" cap="none" spc="0">
              <a:ln>
                <a:noFill/>
              </a:ln>
              <a:solidFill>
                <a:srgbClr val="3A6972"/>
              </a:solidFill>
              <a:latin typeface="Arial"/>
              <a:cs typeface="Arial"/>
            </a:endParaRPr>
          </a:p>
        </p:txBody>
      </p:sp>
      <p:sp>
        <p:nvSpPr>
          <p:cNvPr id="25" name="Rectangle 2" hidden="0"/>
          <p:cNvSpPr/>
          <p:nvPr isPhoto="0" userDrawn="0"/>
        </p:nvSpPr>
        <p:spPr bwMode="auto">
          <a:xfrm>
            <a:off x="1753093" y="2825936"/>
            <a:ext cx="1226348" cy="276999"/>
          </a:xfrm>
          <a:prstGeom prst="rect">
            <a:avLst/>
          </a:prstGeom>
        </p:spPr>
        <p:txBody>
          <a:bodyPr wrap="square" anchor="ctr">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tout document</a:t>
            </a:r>
            <a:endParaRPr sz="1200" b="0" i="0" u="none" strike="noStrike" cap="none" spc="0">
              <a:ln>
                <a:noFill/>
              </a:ln>
              <a:solidFill>
                <a:prstClr val="black"/>
              </a:solidFill>
              <a:latin typeface="Calibri"/>
              <a:cs typeface="Arial"/>
            </a:endParaRPr>
          </a:p>
        </p:txBody>
      </p:sp>
      <p:sp>
        <p:nvSpPr>
          <p:cNvPr id="26" name="Rectangle 2" hidden="0"/>
          <p:cNvSpPr/>
          <p:nvPr isPhoto="0" userDrawn="0"/>
        </p:nvSpPr>
        <p:spPr bwMode="auto">
          <a:xfrm>
            <a:off x="760225" y="2978388"/>
            <a:ext cx="859447"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1" i="0" u="none" strike="noStrike" cap="none" spc="30">
                <a:ln>
                  <a:noFill/>
                </a:ln>
                <a:solidFill>
                  <a:prstClr val="black"/>
                </a:solidFill>
                <a:latin typeface="Arial"/>
                <a:cs typeface="Arial"/>
              </a:rPr>
              <a:t>≠ revue</a:t>
            </a:r>
            <a:endParaRPr sz="1200" b="1" i="0" u="none" strike="noStrike" cap="none" spc="30">
              <a:ln>
                <a:noFill/>
              </a:ln>
              <a:solidFill>
                <a:prstClr val="black"/>
              </a:solidFill>
              <a:latin typeface="Calibri"/>
              <a:cs typeface="Arial"/>
            </a:endParaRPr>
          </a:p>
        </p:txBody>
      </p:sp>
      <p:sp>
        <p:nvSpPr>
          <p:cNvPr id="27" name="Rectangle 2" hidden="0"/>
          <p:cNvSpPr/>
          <p:nvPr isPhoto="0" userDrawn="0"/>
        </p:nvSpPr>
        <p:spPr bwMode="auto">
          <a:xfrm>
            <a:off x="1709080" y="3141277"/>
            <a:ext cx="1577848"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différentes versions</a:t>
            </a:r>
            <a:endParaRPr sz="1200" b="0" i="0" u="none" strike="noStrike" cap="none" spc="0">
              <a:ln>
                <a:noFill/>
              </a:ln>
              <a:solidFill>
                <a:prstClr val="black"/>
              </a:solidFill>
              <a:latin typeface="Calibri"/>
              <a:cs typeface="Arial"/>
            </a:endParaRPr>
          </a:p>
        </p:txBody>
      </p:sp>
      <p:sp>
        <p:nvSpPr>
          <p:cNvPr id="28" name="Rectangle 2" hidden="0"/>
          <p:cNvSpPr/>
          <p:nvPr isPhoto="0" userDrawn="0"/>
        </p:nvSpPr>
        <p:spPr bwMode="auto">
          <a:xfrm>
            <a:off x="3385409" y="2887434"/>
            <a:ext cx="931465"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preprint</a:t>
            </a:r>
            <a:endParaRPr lang="fr-FR" sz="1200" b="0" i="0" u="none" strike="noStrike" cap="none" spc="0">
              <a:ln>
                <a:noFill/>
              </a:ln>
              <a:solidFill>
                <a:prstClr val="black"/>
              </a:solidFill>
              <a:latin typeface="Calibri"/>
              <a:cs typeface="Arial"/>
            </a:endParaRPr>
          </a:p>
        </p:txBody>
      </p:sp>
      <p:sp>
        <p:nvSpPr>
          <p:cNvPr id="29" name="Rectangle 2" hidden="0"/>
          <p:cNvSpPr/>
          <p:nvPr isPhoto="0" userDrawn="0"/>
        </p:nvSpPr>
        <p:spPr bwMode="auto">
          <a:xfrm>
            <a:off x="3385409" y="3116887"/>
            <a:ext cx="826551"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postprint</a:t>
            </a:r>
            <a:endParaRPr sz="1200" b="0" i="0" u="none" strike="noStrike" cap="none" spc="0">
              <a:ln>
                <a:noFill/>
              </a:ln>
              <a:solidFill>
                <a:prstClr val="black"/>
              </a:solidFill>
              <a:latin typeface="Calibri"/>
              <a:cs typeface="Arial"/>
            </a:endParaRPr>
          </a:p>
        </p:txBody>
      </p:sp>
      <p:cxnSp>
        <p:nvCxnSpPr>
          <p:cNvPr id="30" name="Connecteur droit 42" hidden="0"/>
          <p:cNvCxnSpPr>
            <a:cxnSpLocks/>
          </p:cNvCxnSpPr>
          <p:nvPr isPhoto="0" userDrawn="0"/>
        </p:nvCxnSpPr>
        <p:spPr bwMode="auto">
          <a:xfrm flipV="1">
            <a:off x="3152192" y="3060643"/>
            <a:ext cx="261889" cy="213197"/>
          </a:xfrm>
          <a:prstGeom prst="line">
            <a:avLst/>
          </a:prstGeom>
        </p:spPr>
        <p:style>
          <a:lnRef idx="1">
            <a:schemeClr val="dk1"/>
          </a:lnRef>
          <a:fillRef idx="0">
            <a:schemeClr val="dk1"/>
          </a:fillRef>
          <a:effectRef idx="0">
            <a:schemeClr val="dk1"/>
          </a:effectRef>
          <a:fontRef idx="minor">
            <a:schemeClr val="tx1"/>
          </a:fontRef>
        </p:style>
      </p:cxnSp>
      <p:cxnSp>
        <p:nvCxnSpPr>
          <p:cNvPr id="31" name="Connecteur droit 43" hidden="0"/>
          <p:cNvCxnSpPr>
            <a:cxnSpLocks/>
            <a:endCxn id="32" idx="1"/>
          </p:cNvCxnSpPr>
          <p:nvPr isPhoto="0" userDrawn="0"/>
        </p:nvCxnSpPr>
        <p:spPr bwMode="auto">
          <a:xfrm>
            <a:off x="3155875" y="3271223"/>
            <a:ext cx="228145" cy="218358"/>
          </a:xfrm>
          <a:prstGeom prst="line">
            <a:avLst/>
          </a:prstGeom>
        </p:spPr>
        <p:style>
          <a:lnRef idx="1">
            <a:schemeClr val="dk1"/>
          </a:lnRef>
          <a:fillRef idx="0">
            <a:schemeClr val="dk1"/>
          </a:fillRef>
          <a:effectRef idx="0">
            <a:schemeClr val="dk1"/>
          </a:effectRef>
          <a:fontRef idx="minor">
            <a:schemeClr val="tx1"/>
          </a:fontRef>
        </p:style>
      </p:cxnSp>
      <p:sp>
        <p:nvSpPr>
          <p:cNvPr id="33" name="Rectangle 2" hidden="0"/>
          <p:cNvSpPr/>
          <p:nvPr isPhoto="0" userDrawn="0"/>
        </p:nvSpPr>
        <p:spPr bwMode="auto">
          <a:xfrm>
            <a:off x="1786123" y="2859584"/>
            <a:ext cx="942052"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endParaRPr sz="1200" b="0" i="0" u="none" strike="noStrike" cap="none" spc="0">
              <a:ln>
                <a:noFill/>
              </a:ln>
              <a:solidFill>
                <a:prstClr val="black"/>
              </a:solidFill>
              <a:latin typeface="Calibri"/>
              <a:cs typeface="Arial"/>
            </a:endParaRPr>
          </a:p>
        </p:txBody>
      </p:sp>
      <p:sp>
        <p:nvSpPr>
          <p:cNvPr id="34" name="Rectangle 2" hidden="0"/>
          <p:cNvSpPr/>
          <p:nvPr isPhoto="0" userDrawn="0"/>
        </p:nvSpPr>
        <p:spPr bwMode="auto">
          <a:xfrm>
            <a:off x="1780175" y="3136582"/>
            <a:ext cx="942052"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endParaRPr sz="1200" b="0" i="0" u="none" strike="noStrike" cap="none" spc="0">
              <a:ln>
                <a:noFill/>
              </a:ln>
              <a:solidFill>
                <a:prstClr val="black"/>
              </a:solidFill>
              <a:latin typeface="Calibri"/>
              <a:cs typeface="Arial"/>
            </a:endParaRPr>
          </a:p>
        </p:txBody>
      </p:sp>
      <p:cxnSp>
        <p:nvCxnSpPr>
          <p:cNvPr id="35" name="Connecteur droit 50" hidden="0"/>
          <p:cNvCxnSpPr>
            <a:cxnSpLocks/>
          </p:cNvCxnSpPr>
          <p:nvPr isPhoto="0" userDrawn="0"/>
        </p:nvCxnSpPr>
        <p:spPr bwMode="auto">
          <a:xfrm flipV="1">
            <a:off x="1526062" y="3004480"/>
            <a:ext cx="237626" cy="120114"/>
          </a:xfrm>
          <a:prstGeom prst="line">
            <a:avLst/>
          </a:prstGeom>
        </p:spPr>
        <p:style>
          <a:lnRef idx="1">
            <a:schemeClr val="dk1"/>
          </a:lnRef>
          <a:fillRef idx="0">
            <a:schemeClr val="dk1"/>
          </a:fillRef>
          <a:effectRef idx="0">
            <a:schemeClr val="dk1"/>
          </a:effectRef>
          <a:fontRef idx="minor">
            <a:schemeClr val="tx1"/>
          </a:fontRef>
        </p:style>
      </p:cxnSp>
      <p:cxnSp>
        <p:nvCxnSpPr>
          <p:cNvPr id="36" name="Connecteur droit 51" hidden="0"/>
          <p:cNvCxnSpPr>
            <a:cxnSpLocks/>
          </p:cNvCxnSpPr>
          <p:nvPr isPhoto="0" userDrawn="0"/>
        </p:nvCxnSpPr>
        <p:spPr bwMode="auto">
          <a:xfrm>
            <a:off x="1525440" y="3122462"/>
            <a:ext cx="237626" cy="145996"/>
          </a:xfrm>
          <a:prstGeom prst="line">
            <a:avLst/>
          </a:prstGeom>
        </p:spPr>
        <p:style>
          <a:lnRef idx="1">
            <a:schemeClr val="dk1"/>
          </a:lnRef>
          <a:fillRef idx="0">
            <a:schemeClr val="dk1"/>
          </a:fillRef>
          <a:effectRef idx="0">
            <a:schemeClr val="dk1"/>
          </a:effectRef>
          <a:fontRef idx="minor">
            <a:schemeClr val="tx1"/>
          </a:fontRef>
        </p:style>
      </p:cxnSp>
      <p:sp>
        <p:nvSpPr>
          <p:cNvPr id="37" name="Rectangle 2" hidden="0"/>
          <p:cNvSpPr/>
          <p:nvPr isPhoto="0" userDrawn="0"/>
        </p:nvSpPr>
        <p:spPr bwMode="auto">
          <a:xfrm>
            <a:off x="1753093" y="1967196"/>
            <a:ext cx="942052" cy="276999"/>
          </a:xfrm>
          <a:prstGeom prst="rect">
            <a:avLst/>
          </a:prstGeom>
        </p:spPr>
        <p:txBody>
          <a:bodyPr wrap="square" anchor="ctr">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sans délai</a:t>
            </a:r>
            <a:endParaRPr sz="1200" b="0" i="0" u="none" strike="noStrike" cap="none" spc="0">
              <a:ln>
                <a:noFill/>
              </a:ln>
              <a:solidFill>
                <a:prstClr val="black"/>
              </a:solidFill>
              <a:latin typeface="Calibri"/>
              <a:cs typeface="Arial"/>
            </a:endParaRPr>
          </a:p>
        </p:txBody>
      </p:sp>
      <p:sp>
        <p:nvSpPr>
          <p:cNvPr id="38" name="Rectangle 2" hidden="0"/>
          <p:cNvSpPr/>
          <p:nvPr isPhoto="0" userDrawn="0"/>
        </p:nvSpPr>
        <p:spPr bwMode="auto">
          <a:xfrm>
            <a:off x="755576" y="2091345"/>
            <a:ext cx="859447"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1" i="0" u="none" strike="noStrike" cap="none" spc="0">
                <a:ln>
                  <a:noFill/>
                </a:ln>
                <a:solidFill>
                  <a:prstClr val="black"/>
                </a:solidFill>
                <a:latin typeface="Arial"/>
                <a:cs typeface="Arial"/>
              </a:rPr>
              <a:t>diffusion</a:t>
            </a:r>
            <a:endParaRPr sz="1200" b="1" i="0" u="none" strike="noStrike" cap="none" spc="0">
              <a:ln>
                <a:noFill/>
              </a:ln>
              <a:solidFill>
                <a:prstClr val="black"/>
              </a:solidFill>
              <a:latin typeface="Calibri"/>
              <a:cs typeface="Arial"/>
            </a:endParaRPr>
          </a:p>
        </p:txBody>
      </p:sp>
      <p:sp>
        <p:nvSpPr>
          <p:cNvPr id="39" name="Rectangle 2" hidden="0"/>
          <p:cNvSpPr/>
          <p:nvPr isPhoto="0" userDrawn="0"/>
        </p:nvSpPr>
        <p:spPr bwMode="auto">
          <a:xfrm>
            <a:off x="1761632" y="2233213"/>
            <a:ext cx="942052"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sans coût</a:t>
            </a:r>
            <a:endParaRPr sz="1200" b="0" i="0" u="none" strike="noStrike" cap="none" spc="0">
              <a:ln>
                <a:noFill/>
              </a:ln>
              <a:solidFill>
                <a:prstClr val="black"/>
              </a:solidFill>
              <a:latin typeface="Calibri"/>
              <a:cs typeface="Arial"/>
            </a:endParaRPr>
          </a:p>
        </p:txBody>
      </p:sp>
      <p:grpSp>
        <p:nvGrpSpPr>
          <p:cNvPr id="40" name="Groupe 64" hidden="0"/>
          <p:cNvGrpSpPr/>
          <p:nvPr isPhoto="0" userDrawn="0"/>
        </p:nvGrpSpPr>
        <p:grpSpPr bwMode="auto">
          <a:xfrm>
            <a:off x="2577591" y="2121787"/>
            <a:ext cx="1158698" cy="553997"/>
            <a:chOff x="2123106" y="1922798"/>
            <a:chExt cx="1158698" cy="553997"/>
          </a:xfrm>
        </p:grpSpPr>
        <p:sp>
          <p:nvSpPr>
            <p:cNvPr id="41" name="Rectangle 2" hidden="0"/>
            <p:cNvSpPr/>
            <p:nvPr isPhoto="0" userDrawn="0"/>
          </p:nvSpPr>
          <p:spPr bwMode="auto">
            <a:xfrm>
              <a:off x="2339752" y="1922798"/>
              <a:ext cx="942052" cy="276999"/>
            </a:xfrm>
            <a:prstGeom prst="rect">
              <a:avLst/>
            </a:prstGeom>
            <a:grpFill/>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auteur</a:t>
              </a:r>
              <a:endParaRPr sz="1200" b="0" i="0" u="none" strike="noStrike" cap="none" spc="0">
                <a:ln>
                  <a:noFill/>
                </a:ln>
                <a:solidFill>
                  <a:prstClr val="black"/>
                </a:solidFill>
                <a:latin typeface="Calibri"/>
                <a:cs typeface="Arial"/>
              </a:endParaRPr>
            </a:p>
          </p:txBody>
        </p:sp>
        <p:sp>
          <p:nvSpPr>
            <p:cNvPr id="42" name="Rectangle 2" hidden="0"/>
            <p:cNvSpPr/>
            <p:nvPr isPhoto="0" userDrawn="0"/>
          </p:nvSpPr>
          <p:spPr bwMode="auto">
            <a:xfrm>
              <a:off x="2333804" y="2199796"/>
              <a:ext cx="942052" cy="276999"/>
            </a:xfrm>
            <a:prstGeom prst="rect">
              <a:avLst/>
            </a:prstGeom>
            <a:grpFill/>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lecteur</a:t>
              </a:r>
              <a:endParaRPr sz="1200" b="0" i="0" u="none" strike="noStrike" cap="none" spc="0">
                <a:ln>
                  <a:noFill/>
                </a:ln>
                <a:solidFill>
                  <a:prstClr val="black"/>
                </a:solidFill>
                <a:latin typeface="Calibri"/>
                <a:cs typeface="Arial"/>
              </a:endParaRPr>
            </a:p>
          </p:txBody>
        </p:sp>
        <p:cxnSp>
          <p:nvCxnSpPr>
            <p:cNvPr id="43" name="Connecteur droit 67" hidden="0"/>
            <p:cNvCxnSpPr>
              <a:cxnSpLocks/>
            </p:cNvCxnSpPr>
            <p:nvPr isPhoto="0" userDrawn="0"/>
          </p:nvCxnSpPr>
          <p:spPr bwMode="auto">
            <a:xfrm flipV="1">
              <a:off x="2123728" y="2067694"/>
              <a:ext cx="216024" cy="120114"/>
            </a:xfrm>
            <a:prstGeom prst="line">
              <a:avLst/>
            </a:prstGeom>
          </p:spPr>
          <p:style>
            <a:lnRef idx="1">
              <a:schemeClr val="dk1"/>
            </a:lnRef>
            <a:fillRef idx="0">
              <a:schemeClr val="dk1"/>
            </a:fillRef>
            <a:effectRef idx="0">
              <a:schemeClr val="dk1"/>
            </a:effectRef>
            <a:fontRef idx="minor">
              <a:schemeClr val="tx1"/>
            </a:fontRef>
          </p:style>
        </p:cxnSp>
        <p:cxnSp>
          <p:nvCxnSpPr>
            <p:cNvPr id="44" name="Connecteur droit 68" hidden="0"/>
            <p:cNvCxnSpPr>
              <a:cxnSpLocks/>
            </p:cNvCxnSpPr>
            <p:nvPr isPhoto="0" userDrawn="0"/>
          </p:nvCxnSpPr>
          <p:spPr bwMode="auto">
            <a:xfrm>
              <a:off x="2123106" y="2185676"/>
              <a:ext cx="216024" cy="145996"/>
            </a:xfrm>
            <a:prstGeom prst="line">
              <a:avLst/>
            </a:prstGeom>
          </p:spPr>
          <p:style>
            <a:lnRef idx="1">
              <a:schemeClr val="dk1"/>
            </a:lnRef>
            <a:fillRef idx="0">
              <a:schemeClr val="dk1"/>
            </a:fillRef>
            <a:effectRef idx="0">
              <a:schemeClr val="dk1"/>
            </a:effectRef>
            <a:fontRef idx="minor">
              <a:schemeClr val="tx1"/>
            </a:fontRef>
          </p:style>
        </p:cxnSp>
      </p:grpSp>
      <p:grpSp>
        <p:nvGrpSpPr>
          <p:cNvPr id="45" name="Groupe 57" hidden="0"/>
          <p:cNvGrpSpPr/>
          <p:nvPr isPhoto="0" userDrawn="0"/>
        </p:nvGrpSpPr>
        <p:grpSpPr bwMode="auto">
          <a:xfrm>
            <a:off x="1569477" y="1972541"/>
            <a:ext cx="1158698" cy="553997"/>
            <a:chOff x="2123106" y="1922798"/>
            <a:chExt cx="1158698" cy="553997"/>
          </a:xfrm>
        </p:grpSpPr>
        <p:sp>
          <p:nvSpPr>
            <p:cNvPr id="46" name="Rectangle 2" hidden="0"/>
            <p:cNvSpPr/>
            <p:nvPr isPhoto="0" userDrawn="0"/>
          </p:nvSpPr>
          <p:spPr bwMode="auto">
            <a:xfrm>
              <a:off x="2339752" y="1922798"/>
              <a:ext cx="942052" cy="276999"/>
            </a:xfrm>
            <a:prstGeom prst="rect">
              <a:avLst/>
            </a:prstGeom>
            <a:grpFill/>
          </p:spPr>
          <p:txBody>
            <a:bodyPr wrap="square">
              <a:spAutoFit/>
            </a:bodyPr>
            <a:lstStyle/>
            <a:p>
              <a:pPr marL="0" marR="0" lvl="0" indent="0" algn="l" defTabSz="914400">
                <a:lnSpc>
                  <a:spcPct val="100000"/>
                </a:lnSpc>
                <a:spcBef>
                  <a:spcPts val="0"/>
                </a:spcBef>
                <a:spcAft>
                  <a:spcPts val="0"/>
                </a:spcAft>
                <a:buClrTx/>
                <a:buSzTx/>
                <a:buFontTx/>
                <a:buNone/>
                <a:defRPr/>
              </a:pPr>
              <a:endParaRPr sz="1200" b="0" i="0" u="none" strike="noStrike" cap="none" spc="0">
                <a:ln>
                  <a:noFill/>
                </a:ln>
                <a:solidFill>
                  <a:prstClr val="black"/>
                </a:solidFill>
                <a:latin typeface="Calibri"/>
                <a:cs typeface="Arial"/>
              </a:endParaRPr>
            </a:p>
          </p:txBody>
        </p:sp>
        <p:sp>
          <p:nvSpPr>
            <p:cNvPr id="47" name="Rectangle 2" hidden="0"/>
            <p:cNvSpPr/>
            <p:nvPr isPhoto="0" userDrawn="0"/>
          </p:nvSpPr>
          <p:spPr bwMode="auto">
            <a:xfrm>
              <a:off x="2333804" y="2199796"/>
              <a:ext cx="942052" cy="276999"/>
            </a:xfrm>
            <a:prstGeom prst="rect">
              <a:avLst/>
            </a:prstGeom>
            <a:grpFill/>
          </p:spPr>
          <p:txBody>
            <a:bodyPr wrap="square">
              <a:spAutoFit/>
            </a:bodyPr>
            <a:lstStyle/>
            <a:p>
              <a:pPr marL="0" marR="0" lvl="0" indent="0" algn="l" defTabSz="914400">
                <a:lnSpc>
                  <a:spcPct val="100000"/>
                </a:lnSpc>
                <a:spcBef>
                  <a:spcPts val="0"/>
                </a:spcBef>
                <a:spcAft>
                  <a:spcPts val="0"/>
                </a:spcAft>
                <a:buClrTx/>
                <a:buSzTx/>
                <a:buFontTx/>
                <a:buNone/>
                <a:defRPr/>
              </a:pPr>
              <a:endParaRPr sz="1200" b="0" i="0" u="none" strike="noStrike" cap="none" spc="0">
                <a:ln>
                  <a:noFill/>
                </a:ln>
                <a:solidFill>
                  <a:prstClr val="black"/>
                </a:solidFill>
                <a:latin typeface="Calibri"/>
                <a:cs typeface="Arial"/>
              </a:endParaRPr>
            </a:p>
          </p:txBody>
        </p:sp>
        <p:cxnSp>
          <p:nvCxnSpPr>
            <p:cNvPr id="48" name="Connecteur droit 60" hidden="0"/>
            <p:cNvCxnSpPr>
              <a:cxnSpLocks/>
            </p:cNvCxnSpPr>
            <p:nvPr isPhoto="0" userDrawn="0"/>
          </p:nvCxnSpPr>
          <p:spPr bwMode="auto">
            <a:xfrm flipV="1">
              <a:off x="2123728" y="2067694"/>
              <a:ext cx="216024" cy="120114"/>
            </a:xfrm>
            <a:prstGeom prst="line">
              <a:avLst/>
            </a:prstGeom>
          </p:spPr>
          <p:style>
            <a:lnRef idx="1">
              <a:schemeClr val="dk1"/>
            </a:lnRef>
            <a:fillRef idx="0">
              <a:schemeClr val="dk1"/>
            </a:fillRef>
            <a:effectRef idx="0">
              <a:schemeClr val="dk1"/>
            </a:effectRef>
            <a:fontRef idx="minor">
              <a:schemeClr val="tx1"/>
            </a:fontRef>
          </p:style>
        </p:cxnSp>
        <p:cxnSp>
          <p:nvCxnSpPr>
            <p:cNvPr id="49" name="Connecteur droit 61" hidden="0"/>
            <p:cNvCxnSpPr>
              <a:cxnSpLocks/>
            </p:cNvCxnSpPr>
            <p:nvPr isPhoto="0" userDrawn="0"/>
          </p:nvCxnSpPr>
          <p:spPr bwMode="auto">
            <a:xfrm>
              <a:off x="2123106" y="2185676"/>
              <a:ext cx="216024" cy="145996"/>
            </a:xfrm>
            <a:prstGeom prst="line">
              <a:avLst/>
            </a:prstGeom>
          </p:spPr>
          <p:style>
            <a:lnRef idx="1">
              <a:schemeClr val="dk1"/>
            </a:lnRef>
            <a:fillRef idx="0">
              <a:schemeClr val="dk1"/>
            </a:fillRef>
            <a:effectRef idx="0">
              <a:schemeClr val="dk1"/>
            </a:effectRef>
            <a:fontRef idx="minor">
              <a:schemeClr val="tx1"/>
            </a:fontRef>
          </p:style>
        </p:cxnSp>
      </p:grpSp>
      <p:sp>
        <p:nvSpPr>
          <p:cNvPr id="32" name="Rectangle 2" hidden="0"/>
          <p:cNvSpPr/>
          <p:nvPr isPhoto="0" userDrawn="0"/>
        </p:nvSpPr>
        <p:spPr bwMode="auto">
          <a:xfrm>
            <a:off x="3384020" y="3351081"/>
            <a:ext cx="832988"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éditeur</a:t>
            </a:r>
            <a:endParaRPr sz="1200" b="0" i="0" u="none" strike="noStrike" cap="none" spc="0">
              <a:ln>
                <a:noFill/>
              </a:ln>
              <a:solidFill>
                <a:prstClr val="black"/>
              </a:solidFill>
              <a:latin typeface="Calibri"/>
              <a:cs typeface="Arial"/>
            </a:endParaRPr>
          </a:p>
        </p:txBody>
      </p:sp>
      <p:cxnSp>
        <p:nvCxnSpPr>
          <p:cNvPr id="50" name="Connecteur droit 72" hidden="0"/>
          <p:cNvCxnSpPr>
            <a:cxnSpLocks/>
          </p:cNvCxnSpPr>
          <p:nvPr isPhoto="0" userDrawn="0"/>
        </p:nvCxnSpPr>
        <p:spPr bwMode="auto">
          <a:xfrm>
            <a:off x="3152192" y="3272101"/>
            <a:ext cx="259296" cy="2980"/>
          </a:xfrm>
          <a:prstGeom prst="line">
            <a:avLst/>
          </a:prstGeom>
        </p:spPr>
        <p:style>
          <a:lnRef idx="1">
            <a:schemeClr val="dk1"/>
          </a:lnRef>
          <a:fillRef idx="0">
            <a:schemeClr val="dk1"/>
          </a:fillRef>
          <a:effectRef idx="0">
            <a:schemeClr val="dk1"/>
          </a:effectRef>
          <a:fontRef idx="minor">
            <a:schemeClr val="tx1"/>
          </a:fontRef>
        </p:style>
      </p:cxnSp>
      <p:sp>
        <p:nvSpPr>
          <p:cNvPr id="51" name="Rectangle 2" hidden="0"/>
          <p:cNvSpPr/>
          <p:nvPr isPhoto="0" userDrawn="0"/>
        </p:nvSpPr>
        <p:spPr bwMode="auto">
          <a:xfrm>
            <a:off x="1273826" y="4080752"/>
            <a:ext cx="859447"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1" i="0" u="none" strike="noStrike" cap="none" spc="0">
                <a:ln>
                  <a:noFill/>
                </a:ln>
                <a:solidFill>
                  <a:srgbClr val="92D050"/>
                </a:solidFill>
                <a:latin typeface="Arial"/>
                <a:cs typeface="Arial"/>
              </a:rPr>
              <a:t>Risques</a:t>
            </a:r>
            <a:endParaRPr sz="1200" b="1" i="0" u="none" strike="noStrike" cap="none" spc="0">
              <a:ln>
                <a:noFill/>
              </a:ln>
              <a:solidFill>
                <a:srgbClr val="92D050"/>
              </a:solidFill>
              <a:latin typeface="Calibri"/>
              <a:cs typeface="Arial"/>
            </a:endParaRPr>
          </a:p>
        </p:txBody>
      </p:sp>
      <p:sp>
        <p:nvSpPr>
          <p:cNvPr id="52" name="ZoneTexte 76" hidden="0"/>
          <p:cNvSpPr/>
          <p:nvPr isPhoto="0" userDrawn="0"/>
        </p:nvSpPr>
        <p:spPr bwMode="auto">
          <a:xfrm>
            <a:off x="1972241" y="4080752"/>
            <a:ext cx="1066318" cy="27699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fr-FR" sz="1200" b="1" i="0" u="none" strike="noStrike" cap="none" spc="0">
                <a:ln>
                  <a:noFill/>
                </a:ln>
                <a:solidFill>
                  <a:prstClr val="black"/>
                </a:solidFill>
                <a:latin typeface="Arial"/>
                <a:cs typeface="Arial"/>
              </a:rPr>
              <a:t>autorisation</a:t>
            </a:r>
            <a:endParaRPr lang="en-US" sz="1200" b="1" i="0" u="none" strike="noStrike" cap="none" spc="0">
              <a:ln>
                <a:noFill/>
              </a:ln>
              <a:solidFill>
                <a:prstClr val="black"/>
              </a:solidFill>
              <a:latin typeface="Calibri"/>
              <a:cs typeface="Arial"/>
            </a:endParaRPr>
          </a:p>
        </p:txBody>
      </p:sp>
      <p:sp>
        <p:nvSpPr>
          <p:cNvPr id="53" name="Rectangle 2" hidden="0"/>
          <p:cNvSpPr/>
          <p:nvPr isPhoto="0" userDrawn="0"/>
        </p:nvSpPr>
        <p:spPr bwMode="auto">
          <a:xfrm>
            <a:off x="3129628" y="3956624"/>
            <a:ext cx="758601" cy="276999"/>
          </a:xfrm>
          <a:prstGeom prst="rect">
            <a:avLst/>
          </a:prstGeom>
        </p:spPr>
        <p:txBody>
          <a:bodyPr wrap="square" anchor="ctr">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éditeur</a:t>
            </a:r>
            <a:endParaRPr sz="1200" b="0" i="0" u="none" strike="noStrike" cap="none" spc="0">
              <a:ln>
                <a:noFill/>
              </a:ln>
              <a:solidFill>
                <a:prstClr val="black"/>
              </a:solidFill>
              <a:latin typeface="Calibri"/>
              <a:cs typeface="Arial"/>
            </a:endParaRPr>
          </a:p>
        </p:txBody>
      </p:sp>
      <p:sp>
        <p:nvSpPr>
          <p:cNvPr id="54" name="Rectangle 2" hidden="0"/>
          <p:cNvSpPr/>
          <p:nvPr isPhoto="0" userDrawn="0"/>
        </p:nvSpPr>
        <p:spPr bwMode="auto">
          <a:xfrm>
            <a:off x="3138166" y="4222641"/>
            <a:ext cx="960595"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co-auteur</a:t>
            </a:r>
            <a:endParaRPr sz="1200" b="0" i="0" u="none" strike="noStrike" cap="none" spc="0">
              <a:ln>
                <a:noFill/>
              </a:ln>
              <a:solidFill>
                <a:prstClr val="black"/>
              </a:solidFill>
              <a:latin typeface="Calibri"/>
              <a:cs typeface="Arial"/>
            </a:endParaRPr>
          </a:p>
        </p:txBody>
      </p:sp>
      <p:grpSp>
        <p:nvGrpSpPr>
          <p:cNvPr id="55" name="Groupe 79" hidden="0"/>
          <p:cNvGrpSpPr/>
          <p:nvPr isPhoto="0" userDrawn="0"/>
        </p:nvGrpSpPr>
        <p:grpSpPr bwMode="auto">
          <a:xfrm>
            <a:off x="2987824" y="3961969"/>
            <a:ext cx="870547" cy="553997"/>
            <a:chOff x="2123106" y="1922798"/>
            <a:chExt cx="1158698" cy="553997"/>
          </a:xfrm>
        </p:grpSpPr>
        <p:sp>
          <p:nvSpPr>
            <p:cNvPr id="56" name="Rectangle 2" hidden="0"/>
            <p:cNvSpPr/>
            <p:nvPr isPhoto="0" userDrawn="0"/>
          </p:nvSpPr>
          <p:spPr bwMode="auto">
            <a:xfrm>
              <a:off x="2339752" y="1922798"/>
              <a:ext cx="942052" cy="276999"/>
            </a:xfrm>
            <a:prstGeom prst="rect">
              <a:avLst/>
            </a:prstGeom>
            <a:grpFill/>
          </p:spPr>
          <p:txBody>
            <a:bodyPr wrap="square">
              <a:spAutoFit/>
            </a:bodyPr>
            <a:lstStyle/>
            <a:p>
              <a:pPr marL="0" marR="0" lvl="0" indent="0" algn="l" defTabSz="914400">
                <a:lnSpc>
                  <a:spcPct val="100000"/>
                </a:lnSpc>
                <a:spcBef>
                  <a:spcPts val="0"/>
                </a:spcBef>
                <a:spcAft>
                  <a:spcPts val="0"/>
                </a:spcAft>
                <a:buClrTx/>
                <a:buSzTx/>
                <a:buFontTx/>
                <a:buNone/>
                <a:defRPr/>
              </a:pPr>
              <a:endParaRPr sz="1200" b="0" i="0" u="none" strike="noStrike" cap="none" spc="0">
                <a:ln>
                  <a:noFill/>
                </a:ln>
                <a:solidFill>
                  <a:prstClr val="black"/>
                </a:solidFill>
                <a:latin typeface="Calibri"/>
                <a:cs typeface="Arial"/>
              </a:endParaRPr>
            </a:p>
          </p:txBody>
        </p:sp>
        <p:sp>
          <p:nvSpPr>
            <p:cNvPr id="57" name="Rectangle 2" hidden="0"/>
            <p:cNvSpPr/>
            <p:nvPr isPhoto="0" userDrawn="0"/>
          </p:nvSpPr>
          <p:spPr bwMode="auto">
            <a:xfrm>
              <a:off x="2333804" y="2199796"/>
              <a:ext cx="942052" cy="276999"/>
            </a:xfrm>
            <a:prstGeom prst="rect">
              <a:avLst/>
            </a:prstGeom>
            <a:grpFill/>
          </p:spPr>
          <p:txBody>
            <a:bodyPr wrap="square">
              <a:spAutoFit/>
            </a:bodyPr>
            <a:lstStyle/>
            <a:p>
              <a:pPr marL="0" marR="0" lvl="0" indent="0" algn="l" defTabSz="914400">
                <a:lnSpc>
                  <a:spcPct val="100000"/>
                </a:lnSpc>
                <a:spcBef>
                  <a:spcPts val="0"/>
                </a:spcBef>
                <a:spcAft>
                  <a:spcPts val="0"/>
                </a:spcAft>
                <a:buClrTx/>
                <a:buSzTx/>
                <a:buFontTx/>
                <a:buNone/>
                <a:defRPr/>
              </a:pPr>
              <a:endParaRPr sz="1200" b="0" i="0" u="none" strike="noStrike" cap="none" spc="0">
                <a:ln>
                  <a:noFill/>
                </a:ln>
                <a:solidFill>
                  <a:prstClr val="black"/>
                </a:solidFill>
                <a:latin typeface="Calibri"/>
                <a:cs typeface="Arial"/>
              </a:endParaRPr>
            </a:p>
          </p:txBody>
        </p:sp>
        <p:cxnSp>
          <p:nvCxnSpPr>
            <p:cNvPr id="58" name="Connecteur droit 82" hidden="0"/>
            <p:cNvCxnSpPr>
              <a:cxnSpLocks/>
            </p:cNvCxnSpPr>
            <p:nvPr isPhoto="0" userDrawn="0"/>
          </p:nvCxnSpPr>
          <p:spPr bwMode="auto">
            <a:xfrm flipV="1">
              <a:off x="2123728" y="2067694"/>
              <a:ext cx="216024" cy="120114"/>
            </a:xfrm>
            <a:prstGeom prst="line">
              <a:avLst/>
            </a:prstGeom>
          </p:spPr>
          <p:style>
            <a:lnRef idx="1">
              <a:schemeClr val="dk1"/>
            </a:lnRef>
            <a:fillRef idx="0">
              <a:schemeClr val="dk1"/>
            </a:fillRef>
            <a:effectRef idx="0">
              <a:schemeClr val="dk1"/>
            </a:effectRef>
            <a:fontRef idx="minor">
              <a:schemeClr val="tx1"/>
            </a:fontRef>
          </p:style>
        </p:cxnSp>
        <p:cxnSp>
          <p:nvCxnSpPr>
            <p:cNvPr id="59" name="Connecteur droit 83" hidden="0"/>
            <p:cNvCxnSpPr>
              <a:cxnSpLocks/>
            </p:cNvCxnSpPr>
            <p:nvPr isPhoto="0" userDrawn="0"/>
          </p:nvCxnSpPr>
          <p:spPr bwMode="auto">
            <a:xfrm>
              <a:off x="2123106" y="2185676"/>
              <a:ext cx="216024" cy="145996"/>
            </a:xfrm>
            <a:prstGeom prst="line">
              <a:avLst/>
            </a:prstGeom>
          </p:spPr>
          <p:style>
            <a:lnRef idx="1">
              <a:schemeClr val="dk1"/>
            </a:lnRef>
            <a:fillRef idx="0">
              <a:schemeClr val="dk1"/>
            </a:fillRef>
            <a:effectRef idx="0">
              <a:schemeClr val="dk1"/>
            </a:effectRef>
            <a:fontRef idx="minor">
              <a:schemeClr val="tx1"/>
            </a:fontRef>
          </p:style>
        </p:cxnSp>
      </p:grpSp>
      <p:sp>
        <p:nvSpPr>
          <p:cNvPr id="60" name="Rectangle 2" hidden="0"/>
          <p:cNvSpPr/>
          <p:nvPr isPhoto="0" userDrawn="0"/>
        </p:nvSpPr>
        <p:spPr bwMode="auto">
          <a:xfrm>
            <a:off x="5636595" y="4070436"/>
            <a:ext cx="859447"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1" i="0" u="none" strike="noStrike" cap="none" spc="0">
                <a:ln>
                  <a:noFill/>
                </a:ln>
                <a:solidFill>
                  <a:srgbClr val="DAC146"/>
                </a:solidFill>
                <a:latin typeface="Arial"/>
                <a:cs typeface="Arial"/>
              </a:rPr>
              <a:t>Risques</a:t>
            </a:r>
            <a:endParaRPr sz="1200" b="1" i="0" u="none" strike="noStrike" cap="none" spc="0">
              <a:ln>
                <a:noFill/>
              </a:ln>
              <a:solidFill>
                <a:srgbClr val="DAC146"/>
              </a:solidFill>
              <a:latin typeface="Calibri"/>
              <a:cs typeface="Arial"/>
            </a:endParaRPr>
          </a:p>
        </p:txBody>
      </p:sp>
      <p:sp>
        <p:nvSpPr>
          <p:cNvPr id="61" name="ZoneTexte 87" hidden="0"/>
          <p:cNvSpPr/>
          <p:nvPr isPhoto="0" userDrawn="0"/>
        </p:nvSpPr>
        <p:spPr bwMode="auto">
          <a:xfrm>
            <a:off x="6480721" y="4070436"/>
            <a:ext cx="1619671" cy="276999"/>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r-FR" sz="1200" b="1" i="0" u="none" strike="noStrike" cap="none" spc="0">
                <a:ln>
                  <a:noFill/>
                </a:ln>
                <a:solidFill>
                  <a:prstClr val="black"/>
                </a:solidFill>
                <a:latin typeface="Arial"/>
                <a:cs typeface="Arial"/>
              </a:rPr>
              <a:t>revues prédatrices </a:t>
            </a:r>
            <a:endParaRPr lang="en-US" sz="1200" b="1" i="0" u="none" strike="noStrike" cap="none" spc="0">
              <a:ln>
                <a:noFill/>
              </a:ln>
              <a:solidFill>
                <a:prstClr val="black"/>
              </a:solidFill>
              <a:latin typeface="Calibri"/>
              <a:cs typeface="Arial"/>
            </a:endParaRPr>
          </a:p>
        </p:txBody>
      </p:sp>
      <p:sp>
        <p:nvSpPr>
          <p:cNvPr id="62" name="Rectangle 2" hidden="0"/>
          <p:cNvSpPr/>
          <p:nvPr isPhoto="0" userDrawn="0"/>
        </p:nvSpPr>
        <p:spPr bwMode="auto">
          <a:xfrm>
            <a:off x="5471800" y="2464140"/>
            <a:ext cx="541371" cy="276999"/>
          </a:xfrm>
          <a:prstGeom prst="rect">
            <a:avLst/>
          </a:prstGeom>
        </p:spPr>
        <p:txBody>
          <a:bodyPr wrap="square" anchor="ctr">
            <a:spAutoFit/>
          </a:bodyPr>
          <a:lstStyle/>
          <a:p>
            <a:pPr marL="0" marR="0" lvl="0" indent="0" algn="l" defTabSz="914400">
              <a:lnSpc>
                <a:spcPct val="100000"/>
              </a:lnSpc>
              <a:spcBef>
                <a:spcPts val="0"/>
              </a:spcBef>
              <a:spcAft>
                <a:spcPts val="0"/>
              </a:spcAft>
              <a:buClrTx/>
              <a:buSzTx/>
              <a:buFontTx/>
              <a:buNone/>
              <a:defRPr/>
            </a:pPr>
            <a:r>
              <a:rPr lang="fr-FR" sz="1200" b="1" i="0" u="none" strike="noStrike" cap="none" spc="0">
                <a:ln>
                  <a:noFill/>
                </a:ln>
                <a:solidFill>
                  <a:prstClr val="black"/>
                </a:solidFill>
                <a:latin typeface="Arial"/>
                <a:cs typeface="Arial"/>
              </a:rPr>
              <a:t>APC</a:t>
            </a:r>
            <a:endParaRPr sz="1200" b="1" i="0" u="none" strike="noStrike" cap="none" spc="0">
              <a:ln>
                <a:noFill/>
              </a:ln>
              <a:solidFill>
                <a:prstClr val="black"/>
              </a:solidFill>
              <a:latin typeface="Calibri"/>
              <a:cs typeface="Arial"/>
            </a:endParaRPr>
          </a:p>
        </p:txBody>
      </p:sp>
      <p:sp>
        <p:nvSpPr>
          <p:cNvPr id="63" name="Rectangle 2" hidden="0"/>
          <p:cNvSpPr/>
          <p:nvPr isPhoto="0" userDrawn="0"/>
        </p:nvSpPr>
        <p:spPr bwMode="auto">
          <a:xfrm>
            <a:off x="6980297" y="2474713"/>
            <a:ext cx="934112" cy="276999"/>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200" b="1" i="0" u="none" strike="noStrike" cap="none" spc="0">
                <a:ln>
                  <a:noFill/>
                </a:ln>
                <a:solidFill>
                  <a:prstClr val="black"/>
                </a:solidFill>
                <a:latin typeface="Arial"/>
                <a:cs typeface="Arial"/>
              </a:rPr>
              <a:t>sans APC</a:t>
            </a:r>
            <a:endParaRPr sz="1200" b="1" i="0" u="none" strike="noStrike" cap="none" spc="0">
              <a:ln>
                <a:noFill/>
              </a:ln>
              <a:solidFill>
                <a:prstClr val="black"/>
              </a:solidFill>
              <a:latin typeface="Calibri"/>
              <a:cs typeface="Arial"/>
            </a:endParaRPr>
          </a:p>
        </p:txBody>
      </p:sp>
      <p:cxnSp>
        <p:nvCxnSpPr>
          <p:cNvPr id="64" name="Connecteur droit 93" hidden="0"/>
          <p:cNvCxnSpPr>
            <a:cxnSpLocks/>
          </p:cNvCxnSpPr>
          <p:nvPr isPhoto="0" userDrawn="0"/>
        </p:nvCxnSpPr>
        <p:spPr bwMode="auto">
          <a:xfrm>
            <a:off x="6591462" y="2140068"/>
            <a:ext cx="644834" cy="338189"/>
          </a:xfrm>
          <a:prstGeom prst="line">
            <a:avLst/>
          </a:prstGeom>
        </p:spPr>
        <p:style>
          <a:lnRef idx="1">
            <a:schemeClr val="dk1"/>
          </a:lnRef>
          <a:fillRef idx="0">
            <a:schemeClr val="dk1"/>
          </a:fillRef>
          <a:effectRef idx="0">
            <a:schemeClr val="dk1"/>
          </a:effectRef>
          <a:fontRef idx="minor">
            <a:schemeClr val="tx1"/>
          </a:fontRef>
        </p:style>
      </p:cxnSp>
      <p:cxnSp>
        <p:nvCxnSpPr>
          <p:cNvPr id="65" name="Connecteur droit 94" hidden="0"/>
          <p:cNvCxnSpPr>
            <a:cxnSpLocks/>
          </p:cNvCxnSpPr>
          <p:nvPr isPhoto="0" userDrawn="0"/>
        </p:nvCxnSpPr>
        <p:spPr bwMode="auto">
          <a:xfrm flipH="1">
            <a:off x="5940152" y="2139702"/>
            <a:ext cx="653441" cy="323448"/>
          </a:xfrm>
          <a:prstGeom prst="line">
            <a:avLst/>
          </a:prstGeom>
        </p:spPr>
        <p:style>
          <a:lnRef idx="1">
            <a:schemeClr val="dk1"/>
          </a:lnRef>
          <a:fillRef idx="0">
            <a:schemeClr val="dk1"/>
          </a:fillRef>
          <a:effectRef idx="0">
            <a:schemeClr val="dk1"/>
          </a:effectRef>
          <a:fontRef idx="minor">
            <a:schemeClr val="tx1"/>
          </a:fontRef>
        </p:style>
      </p:cxnSp>
      <p:pic>
        <p:nvPicPr>
          <p:cNvPr id="66" name="Image 95" hidden="0"/>
          <p:cNvPicPr>
            <a:picLocks noChangeAspect="1"/>
          </p:cNvPicPr>
          <p:nvPr isPhoto="0" userDrawn="0"/>
        </p:nvPicPr>
        <p:blipFill>
          <a:blip r:embed="rId2"/>
          <a:stretch/>
        </p:blipFill>
        <p:spPr bwMode="auto">
          <a:xfrm>
            <a:off x="989365" y="4080752"/>
            <a:ext cx="296236" cy="277000"/>
          </a:xfrm>
          <a:prstGeom prst="rect">
            <a:avLst/>
          </a:prstGeom>
        </p:spPr>
      </p:pic>
      <p:pic>
        <p:nvPicPr>
          <p:cNvPr id="67" name="Image 96" hidden="0"/>
          <p:cNvPicPr>
            <a:picLocks noChangeAspect="1"/>
          </p:cNvPicPr>
          <p:nvPr isPhoto="0" userDrawn="0"/>
        </p:nvPicPr>
        <p:blipFill>
          <a:blip r:embed="rId2"/>
          <a:stretch/>
        </p:blipFill>
        <p:spPr bwMode="auto">
          <a:xfrm>
            <a:off x="5364088" y="4070436"/>
            <a:ext cx="296236" cy="277000"/>
          </a:xfrm>
          <a:prstGeom prst="rect">
            <a:avLst/>
          </a:prstGeom>
        </p:spPr>
      </p:pic>
      <p:sp>
        <p:nvSpPr>
          <p:cNvPr id="68" name="ZoneTexte 98" hidden="0"/>
          <p:cNvSpPr/>
          <p:nvPr isPhoto="0" userDrawn="0"/>
        </p:nvSpPr>
        <p:spPr bwMode="auto">
          <a:xfrm>
            <a:off x="5371941" y="1641290"/>
            <a:ext cx="2505814" cy="27699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modèle traditionnel = abonnement</a:t>
            </a:r>
            <a:endParaRPr lang="en-US" sz="1200" b="0" i="0" u="none" strike="noStrike" cap="none" spc="0">
              <a:ln>
                <a:noFill/>
              </a:ln>
              <a:solidFill>
                <a:prstClr val="black"/>
              </a:solidFill>
              <a:latin typeface="Calibri"/>
              <a:cs typeface="Arial"/>
            </a:endParaRPr>
          </a:p>
        </p:txBody>
      </p:sp>
      <p:sp>
        <p:nvSpPr>
          <p:cNvPr id="69" name="Rectangle 2" hidden="0"/>
          <p:cNvSpPr/>
          <p:nvPr isPhoto="0" userDrawn="0"/>
        </p:nvSpPr>
        <p:spPr bwMode="auto">
          <a:xfrm>
            <a:off x="5220072" y="2715766"/>
            <a:ext cx="1024886" cy="461665"/>
          </a:xfrm>
          <a:prstGeom prst="rect">
            <a:avLst/>
          </a:prstGeom>
        </p:spPr>
        <p:txBody>
          <a:bodyPr wrap="square" anchor="ctr">
            <a:spAutoFit/>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auteur </a:t>
            </a:r>
            <a:br>
              <a:rPr lang="fr-FR" sz="1200" b="0" i="0" u="none" strike="noStrike" cap="none" spc="0">
                <a:ln>
                  <a:noFill/>
                </a:ln>
                <a:solidFill>
                  <a:prstClr val="black"/>
                </a:solidFill>
                <a:latin typeface="Arial"/>
                <a:cs typeface="Arial"/>
              </a:rPr>
            </a:br>
            <a:r>
              <a:rPr lang="fr-FR" sz="1200" b="0" i="0" u="none" strike="noStrike" cap="none" spc="0">
                <a:ln>
                  <a:noFill/>
                </a:ln>
                <a:solidFill>
                  <a:prstClr val="black"/>
                </a:solidFill>
                <a:latin typeface="Arial"/>
                <a:cs typeface="Arial"/>
              </a:rPr>
              <a:t>doit payer</a:t>
            </a:r>
            <a:endParaRPr sz="1200" b="0" i="0" u="none" strike="noStrike" cap="none" spc="0">
              <a:ln>
                <a:noFill/>
              </a:ln>
              <a:solidFill>
                <a:prstClr val="black"/>
              </a:solidFill>
              <a:latin typeface="Calibri"/>
              <a:cs typeface="Arial"/>
            </a:endParaRPr>
          </a:p>
        </p:txBody>
      </p:sp>
      <p:sp>
        <p:nvSpPr>
          <p:cNvPr id="70" name="Rectangle 2" hidden="0"/>
          <p:cNvSpPr/>
          <p:nvPr isPhoto="0" userDrawn="0"/>
        </p:nvSpPr>
        <p:spPr bwMode="auto">
          <a:xfrm>
            <a:off x="6559873" y="2713684"/>
            <a:ext cx="1684535" cy="461665"/>
          </a:xfrm>
          <a:prstGeom prst="rect">
            <a:avLst/>
          </a:prstGeom>
        </p:spPr>
        <p:txBody>
          <a:bodyPr wrap="square" anchor="ctr">
            <a:spAutoFit/>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latin typeface="Arial"/>
                <a:cs typeface="Arial"/>
              </a:rPr>
              <a:t>institution doit payer</a:t>
            </a:r>
            <a:endParaRPr/>
          </a:p>
          <a:p>
            <a:pPr marL="0" marR="0" lvl="0" indent="0" algn="ctr" defTabSz="914400">
              <a:lnSpc>
                <a:spcPct val="100000"/>
              </a:lnSpc>
              <a:spcBef>
                <a:spcPts val="0"/>
              </a:spcBef>
              <a:spcAft>
                <a:spcPts val="0"/>
              </a:spcAft>
              <a:buClrTx/>
              <a:buSzTx/>
              <a:buFontTx/>
              <a:buNone/>
              <a:defRPr/>
            </a:pPr>
            <a:r>
              <a:rPr lang="fr-FR" sz="1200" b="0" i="0" u="none" strike="sngStrike" cap="none" spc="0">
                <a:ln>
                  <a:noFill/>
                </a:ln>
                <a:solidFill>
                  <a:prstClr val="black"/>
                </a:solidFill>
                <a:latin typeface="Arial"/>
                <a:cs typeface="Arial"/>
              </a:rPr>
              <a:t>auteur</a:t>
            </a:r>
            <a:r>
              <a:rPr lang="fr-FR" sz="1200" b="0" i="0" u="none" strike="noStrike" cap="none" spc="0">
                <a:ln>
                  <a:noFill/>
                </a:ln>
                <a:solidFill>
                  <a:prstClr val="black"/>
                </a:solidFill>
                <a:latin typeface="Arial"/>
                <a:cs typeface="Arial"/>
              </a:rPr>
              <a:t>  </a:t>
            </a:r>
            <a:r>
              <a:rPr lang="fr-FR" sz="1200" b="0" i="0" u="none" strike="sngStrike" cap="none" spc="0">
                <a:ln>
                  <a:noFill/>
                </a:ln>
                <a:solidFill>
                  <a:prstClr val="black"/>
                </a:solidFill>
                <a:latin typeface="Arial"/>
                <a:cs typeface="Arial"/>
              </a:rPr>
              <a:t>lecteur</a:t>
            </a:r>
            <a:endParaRPr sz="1200" b="0" i="0" u="none" strike="sngStrike" cap="none" spc="0">
              <a:ln>
                <a:noFill/>
              </a:ln>
              <a:solidFill>
                <a:prstClr val="black"/>
              </a:solidFill>
              <a:latin typeface="Calibri"/>
              <a:cs typeface="Arial"/>
            </a:endParaRPr>
          </a:p>
        </p:txBody>
      </p:sp>
      <p:sp>
        <p:nvSpPr>
          <p:cNvPr id="71" name="ZoneTexte 104" hidden="0"/>
          <p:cNvSpPr/>
          <p:nvPr isPhoto="0" userDrawn="0"/>
        </p:nvSpPr>
        <p:spPr bwMode="auto">
          <a:xfrm>
            <a:off x="5713517" y="3384743"/>
            <a:ext cx="1961451" cy="246221"/>
          </a:xfrm>
          <a:prstGeom prst="rect">
            <a:avLst/>
          </a:prstGeom>
          <a:noFill/>
        </p:spPr>
        <p:txBody>
          <a:bodyPr wrap="square">
            <a:spAutoFit/>
          </a:bodyPr>
          <a:lstStyle/>
          <a:p>
            <a:pPr marL="0" marR="0" lvl="0" indent="0" algn="ctr" defTabSz="914400">
              <a:lnSpc>
                <a:spcPct val="100000"/>
              </a:lnSpc>
              <a:spcBef>
                <a:spcPts val="0"/>
              </a:spcBef>
              <a:spcAft>
                <a:spcPts val="0"/>
              </a:spcAft>
              <a:buClrTx/>
              <a:buSzTx/>
              <a:buFontTx/>
              <a:buNone/>
              <a:defRPr/>
            </a:pPr>
            <a:r>
              <a:rPr lang="en-US" sz="1000" b="0" i="1" u="none" strike="noStrike" cap="none" spc="0">
                <a:ln>
                  <a:noFill/>
                </a:ln>
                <a:solidFill>
                  <a:prstClr val="black">
                    <a:lumMod val="65000"/>
                    <a:lumOff val="35000"/>
                  </a:prstClr>
                </a:solidFill>
                <a:latin typeface="Arial"/>
                <a:cs typeface="Arial"/>
              </a:rPr>
              <a:t>Article Processing Charge</a:t>
            </a:r>
            <a:endParaRPr/>
          </a:p>
        </p:txBody>
      </p:sp>
      <p:cxnSp>
        <p:nvCxnSpPr>
          <p:cNvPr id="72" name="Connecteur droit 117" hidden="0"/>
          <p:cNvCxnSpPr>
            <a:cxnSpLocks/>
          </p:cNvCxnSpPr>
          <p:nvPr isPhoto="0" userDrawn="0"/>
        </p:nvCxnSpPr>
        <p:spPr bwMode="auto">
          <a:xfrm flipV="1">
            <a:off x="6593594" y="1923678"/>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73" name="Connecteur droit 120" hidden="0"/>
          <p:cNvCxnSpPr>
            <a:cxnSpLocks/>
          </p:cNvCxnSpPr>
          <p:nvPr isPhoto="0" userDrawn="0"/>
        </p:nvCxnSpPr>
        <p:spPr bwMode="auto">
          <a:xfrm flipV="1">
            <a:off x="6585188" y="1491630"/>
            <a:ext cx="0" cy="178532"/>
          </a:xfrm>
          <a:prstGeom prst="line">
            <a:avLst/>
          </a:prstGeom>
        </p:spPr>
        <p:style>
          <a:lnRef idx="1">
            <a:schemeClr val="dk1"/>
          </a:lnRef>
          <a:fillRef idx="0">
            <a:schemeClr val="dk1"/>
          </a:fillRef>
          <a:effectRef idx="0">
            <a:schemeClr val="dk1"/>
          </a:effectRef>
          <a:fontRef idx="minor">
            <a:schemeClr val="tx1"/>
          </a:fontRef>
        </p:style>
      </p:cxnSp>
      <p:sp>
        <p:nvSpPr>
          <p:cNvPr id="74" name="Rectangle 122" hidden="0"/>
          <p:cNvSpPr/>
          <p:nvPr isPhoto="0" userDrawn="0"/>
        </p:nvSpPr>
        <p:spPr bwMode="auto">
          <a:xfrm>
            <a:off x="827584" y="3878451"/>
            <a:ext cx="3240360" cy="672145"/>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75" name="Rectangle 128" hidden="0"/>
          <p:cNvSpPr/>
          <p:nvPr isPhoto="0" userDrawn="0"/>
        </p:nvSpPr>
        <p:spPr bwMode="auto">
          <a:xfrm>
            <a:off x="5011918" y="3878451"/>
            <a:ext cx="3240360" cy="672145"/>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19</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6" name="ZoneTexte 1" hidden="0"/>
          <p:cNvSpPr/>
          <p:nvPr isPhoto="0" userDrawn="0"/>
        </p:nvSpPr>
        <p:spPr bwMode="auto">
          <a:xfrm>
            <a:off x="0" y="906274"/>
            <a:ext cx="9144000" cy="369332"/>
          </a:xfrm>
          <a:prstGeom prst="rect">
            <a:avLst/>
          </a:prstGeom>
          <a:noFill/>
        </p:spPr>
        <p:txBody>
          <a:bodyPr wrap="square" rtlCol="0">
            <a:spAutoFit/>
          </a:bodyPr>
          <a:lstStyle/>
          <a:p>
            <a:pPr algn="ctr">
              <a:defRPr/>
            </a:pPr>
            <a:r>
              <a:rPr lang="fr-FR" b="1">
                <a:solidFill>
                  <a:srgbClr val="005F71"/>
                </a:solidFill>
                <a:latin typeface="Arial"/>
                <a:cs typeface="Arial"/>
              </a:rPr>
              <a:t>Publier un ouvrage en </a:t>
            </a:r>
            <a:r>
              <a:rPr lang="fr-FR" b="1" i="0" u="none" strike="noStrike" cap="none" spc="0">
                <a:ln>
                  <a:noFill/>
                </a:ln>
                <a:solidFill>
                  <a:srgbClr val="3A6972"/>
                </a:solidFill>
                <a:latin typeface="Arial"/>
                <a:cs typeface="Arial"/>
              </a:rPr>
              <a:t>libre accès</a:t>
            </a:r>
            <a:endParaRPr lang="fr-FR">
              <a:latin typeface="Arial"/>
              <a:cs typeface="Arial"/>
            </a:endParaRPr>
          </a:p>
        </p:txBody>
      </p:sp>
      <p:sp>
        <p:nvSpPr>
          <p:cNvPr id="7" name="Rectangle 2" hidden="0"/>
          <p:cNvSpPr/>
          <p:nvPr isPhoto="0" userDrawn="0"/>
        </p:nvSpPr>
        <p:spPr bwMode="auto">
          <a:xfrm>
            <a:off x="2267744" y="1419622"/>
            <a:ext cx="5832648" cy="1815882"/>
          </a:xfrm>
          <a:prstGeom prst="rect">
            <a:avLst/>
          </a:prstGeom>
        </p:spPr>
        <p:txBody>
          <a:bodyPr wrap="square">
            <a:spAutoFit/>
          </a:bodyPr>
          <a:lstStyle/>
          <a:p>
            <a:pPr>
              <a:defRPr/>
            </a:pPr>
            <a:r>
              <a:rPr lang="fr-FR" sz="1400" b="1">
                <a:latin typeface="Arial"/>
                <a:cs typeface="Arial"/>
              </a:rPr>
              <a:t>Du modèle « auteur gratuit / lecteur payeur » au modèle « auteur payeur / lecteur gratuit » </a:t>
            </a:r>
            <a:r>
              <a:rPr lang="fr-FR" sz="1400">
                <a:latin typeface="Arial"/>
                <a:cs typeface="Arial"/>
              </a:rPr>
              <a:t>: l’auteur ou son institution finance la fabrication et la diffusion de l’ouvrage pour qu’il soit accessible gratuitement aux lecteurs. </a:t>
            </a:r>
            <a:br>
              <a:rPr lang="fr-FR" sz="1400">
                <a:latin typeface="Arial"/>
                <a:cs typeface="Arial"/>
              </a:rPr>
            </a:br>
            <a:br>
              <a:rPr lang="fr-FR" sz="1400">
                <a:latin typeface="Arial"/>
                <a:cs typeface="Arial"/>
              </a:rPr>
            </a:br>
            <a:r>
              <a:rPr lang="fr-FR" sz="1400" b="1">
                <a:latin typeface="Arial"/>
                <a:cs typeface="Arial"/>
              </a:rPr>
              <a:t>Modèles intermédiaires </a:t>
            </a:r>
            <a:r>
              <a:rPr lang="fr-FR" sz="1400">
                <a:latin typeface="Arial"/>
                <a:cs typeface="Arial"/>
              </a:rPr>
              <a:t>: par exemple, l’éditeur peut demander une contribution financière à l’auteur ou à son institution pour un accès gratuit à l’ouvrage numérique. </a:t>
            </a:r>
            <a:endParaRPr/>
          </a:p>
        </p:txBody>
      </p:sp>
      <p:sp>
        <p:nvSpPr>
          <p:cNvPr id="8" name="Rectangle 7" hidden="0"/>
          <p:cNvSpPr/>
          <p:nvPr isPhoto="0" userDrawn="0"/>
        </p:nvSpPr>
        <p:spPr bwMode="auto">
          <a:xfrm>
            <a:off x="2267744" y="3291829"/>
            <a:ext cx="6048672" cy="738664"/>
          </a:xfrm>
          <a:prstGeom prst="rect">
            <a:avLst/>
          </a:prstGeom>
        </p:spPr>
        <p:txBody>
          <a:bodyPr wrap="square">
            <a:spAutoFit/>
          </a:bodyPr>
          <a:lstStyle/>
          <a:p>
            <a:pPr algn="just">
              <a:defRPr/>
            </a:pPr>
            <a:r>
              <a:rPr lang="fr-FR" sz="1400">
                <a:latin typeface="Arial"/>
                <a:cs typeface="Arial"/>
              </a:rPr>
              <a:t>Les agences de financement nationales ou internationales peuvent intégrer les coûts de publication d’ouvrages scientifiques dans les projets de recherche. </a:t>
            </a:r>
            <a:endParaRPr/>
          </a:p>
        </p:txBody>
      </p:sp>
      <p:sp>
        <p:nvSpPr>
          <p:cNvPr id="9" name="Rectangle 8" hidden="0"/>
          <p:cNvSpPr/>
          <p:nvPr isPhoto="0" userDrawn="0"/>
        </p:nvSpPr>
        <p:spPr bwMode="auto">
          <a:xfrm>
            <a:off x="827583" y="4155925"/>
            <a:ext cx="7344851" cy="457235"/>
          </a:xfrm>
          <a:prstGeom prst="rect">
            <a:avLst/>
          </a:prstGeom>
        </p:spPr>
        <p:txBody>
          <a:bodyPr wrap="square">
            <a:spAutoFit/>
          </a:bodyPr>
          <a:lstStyle/>
          <a:p>
            <a:pPr marL="171450" indent="-171450" algn="just">
              <a:buClr>
                <a:srgbClr val="C00000"/>
              </a:buClr>
              <a:buFont typeface="Wingdings"/>
              <a:buChar char="Ø"/>
              <a:defRPr/>
            </a:pPr>
            <a:r>
              <a:rPr lang="fr-FR" sz="1200" b="1">
                <a:latin typeface="Arial"/>
                <a:cs typeface="Arial"/>
              </a:rPr>
              <a:t>Deuxième Plan national pour la science ouverte : </a:t>
            </a:r>
            <a:r>
              <a:rPr lang="fr-FR" sz="1200">
                <a:latin typeface="Arial"/>
                <a:cs typeface="Arial"/>
              </a:rPr>
              <a:t>comme pour les articles, obligation de publication en accès ouvert des livres issus des recherches financées par appel à projets sur fonds publics.</a:t>
            </a:r>
            <a:endParaRPr/>
          </a:p>
        </p:txBody>
      </p:sp>
      <p:sp>
        <p:nvSpPr>
          <p:cNvPr id="10" name="Rectangle 10" hidden="0"/>
          <p:cNvSpPr/>
          <p:nvPr isPhoto="0" userDrawn="0"/>
        </p:nvSpPr>
        <p:spPr bwMode="auto">
          <a:xfrm>
            <a:off x="395536" y="1491630"/>
            <a:ext cx="1080120" cy="830997"/>
          </a:xfrm>
          <a:prstGeom prst="rect">
            <a:avLst/>
          </a:prstGeom>
        </p:spPr>
        <p:txBody>
          <a:bodyPr wrap="square">
            <a:spAutoFit/>
          </a:bodyPr>
          <a:lstStyle/>
          <a:p>
            <a:pPr>
              <a:defRPr/>
            </a:pPr>
            <a:r>
              <a:rPr lang="fr-FR" sz="1200" u="sng">
                <a:latin typeface="Arial"/>
                <a:cs typeface="Arial"/>
                <a:hlinkClick r:id="rId2" tooltip="https://treemaps.intact-project.org/apcdata/bpc/#publisher/period=2019"/>
              </a:rPr>
              <a:t>Book Processing Charges (BPCs)</a:t>
            </a:r>
            <a:endParaRPr lang="fr-FR" sz="1200">
              <a:latin typeface="Arial"/>
              <a:cs typeface="Arial"/>
            </a:endParaRPr>
          </a:p>
        </p:txBody>
      </p:sp>
      <p:grpSp>
        <p:nvGrpSpPr>
          <p:cNvPr id="11" name="Groupe 9" hidden="0"/>
          <p:cNvGrpSpPr/>
          <p:nvPr isPhoto="0" userDrawn="0"/>
        </p:nvGrpSpPr>
        <p:grpSpPr bwMode="auto">
          <a:xfrm rot="5400000" flipV="1">
            <a:off x="7321857" y="2542386"/>
            <a:ext cx="3384376" cy="130736"/>
            <a:chOff x="1068761" y="1788905"/>
            <a:chExt cx="7001625" cy="237754"/>
          </a:xfrm>
        </p:grpSpPr>
        <p:sp>
          <p:nvSpPr>
            <p:cNvPr id="12" name="Forme libre : forme 11"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13" name="Forme libre : forme 12"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13"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5" name="Forme libre : forme 14"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6" name="Forme libre : forme 15"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7" name="Forme libre : forme 16"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8" name="Forme libre : forme 17"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9" name="Forme libre : forme 18"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20" name="Groupe 19" hidden="0"/>
          <p:cNvGrpSpPr/>
          <p:nvPr isPhoto="0" userDrawn="0"/>
        </p:nvGrpSpPr>
        <p:grpSpPr bwMode="auto">
          <a:xfrm>
            <a:off x="8316416" y="-274302"/>
            <a:ext cx="975464" cy="975464"/>
            <a:chOff x="1457081" y="2604396"/>
            <a:chExt cx="975464" cy="975464"/>
          </a:xfrm>
        </p:grpSpPr>
        <p:sp>
          <p:nvSpPr>
            <p:cNvPr id="21" name="Forme libre : forme 20" hidden="0"/>
            <p:cNvSpPr/>
            <p:nvPr isPhoto="0" userDrawn="0"/>
          </p:nvSpPr>
          <p:spPr bwMode="auto">
            <a:xfrm>
              <a:off x="1864362" y="2933360"/>
              <a:ext cx="300980" cy="123575"/>
            </a:xfrm>
            <a:custGeom>
              <a:avLst/>
              <a:gdLst>
                <a:gd name="connsiteX0" fmla="*/ 300786 w 300980"/>
                <a:gd name="connsiteY0" fmla="*/ 44503 h 123575"/>
                <a:gd name="connsiteX1" fmla="*/ 300786 w 300980"/>
                <a:gd name="connsiteY1" fmla="*/ 117285 h 123575"/>
                <a:gd name="connsiteX2" fmla="*/ 271673 w 300980"/>
                <a:gd name="connsiteY2" fmla="*/ 117285 h 123575"/>
                <a:gd name="connsiteX3" fmla="*/ 271673 w 300980"/>
                <a:gd name="connsiteY3" fmla="*/ 97877 h 123575"/>
                <a:gd name="connsiteX4" fmla="*/ 247413 w 300980"/>
                <a:gd name="connsiteY4" fmla="*/ 97877 h 123575"/>
                <a:gd name="connsiteX5" fmla="*/ 247413 w 300980"/>
                <a:gd name="connsiteY5" fmla="*/ 117285 h 123575"/>
                <a:gd name="connsiteX6" fmla="*/ 218300 w 300980"/>
                <a:gd name="connsiteY6" fmla="*/ 117285 h 123575"/>
                <a:gd name="connsiteX7" fmla="*/ 218300 w 300980"/>
                <a:gd name="connsiteY7" fmla="*/ 78468 h 123575"/>
                <a:gd name="connsiteX8" fmla="*/ 126109 w 300980"/>
                <a:gd name="connsiteY8" fmla="*/ 78468 h 123575"/>
                <a:gd name="connsiteX9" fmla="*/ 121257 w 300980"/>
                <a:gd name="connsiteY9" fmla="*/ 78468 h 123575"/>
                <a:gd name="connsiteX10" fmla="*/ 53327 w 300980"/>
                <a:gd name="connsiteY10" fmla="*/ 122137 h 123575"/>
                <a:gd name="connsiteX11" fmla="*/ -46 w 300980"/>
                <a:gd name="connsiteY11" fmla="*/ 59059 h 123575"/>
                <a:gd name="connsiteX12" fmla="*/ 53327 w 300980"/>
                <a:gd name="connsiteY12" fmla="*/ 834 h 123575"/>
                <a:gd name="connsiteX13" fmla="*/ 121257 w 300980"/>
                <a:gd name="connsiteY13" fmla="*/ 39651 h 123575"/>
                <a:gd name="connsiteX14" fmla="*/ 125721 w 300980"/>
                <a:gd name="connsiteY14" fmla="*/ 44503 h 123575"/>
                <a:gd name="connsiteX15" fmla="*/ 126109 w 300980"/>
                <a:gd name="connsiteY15" fmla="*/ 44503 h 123575"/>
                <a:gd name="connsiteX16" fmla="*/ 300786 w 300980"/>
                <a:gd name="connsiteY16" fmla="*/ 44503 h 123575"/>
                <a:gd name="connsiteX17" fmla="*/ 63032 w 300980"/>
                <a:gd name="connsiteY17" fmla="*/ 29947 h 123575"/>
                <a:gd name="connsiteX18" fmla="*/ 29067 w 300980"/>
                <a:gd name="connsiteY18" fmla="*/ 59059 h 123575"/>
                <a:gd name="connsiteX19" fmla="*/ 61460 w 300980"/>
                <a:gd name="connsiteY19" fmla="*/ 93024 h 123575"/>
                <a:gd name="connsiteX20" fmla="*/ 63032 w 300980"/>
                <a:gd name="connsiteY20" fmla="*/ 93024 h 123575"/>
                <a:gd name="connsiteX21" fmla="*/ 96996 w 300980"/>
                <a:gd name="connsiteY21" fmla="*/ 59059 h 123575"/>
                <a:gd name="connsiteX22" fmla="*/ 63032 w 300980"/>
                <a:gd name="connsiteY22" fmla="*/ 29947 h 12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980" h="123575" fill="norm" stroke="1" extrusionOk="0">
                  <a:moveTo>
                    <a:pt x="300786" y="44503"/>
                  </a:moveTo>
                  <a:lnTo>
                    <a:pt x="300786" y="117285"/>
                  </a:lnTo>
                  <a:lnTo>
                    <a:pt x="271673" y="117285"/>
                  </a:lnTo>
                  <a:lnTo>
                    <a:pt x="271673" y="97877"/>
                  </a:lnTo>
                  <a:lnTo>
                    <a:pt x="247413" y="97877"/>
                  </a:lnTo>
                  <a:lnTo>
                    <a:pt x="247413" y="117285"/>
                  </a:lnTo>
                  <a:lnTo>
                    <a:pt x="218300" y="117285"/>
                  </a:lnTo>
                  <a:lnTo>
                    <a:pt x="218300" y="78468"/>
                  </a:lnTo>
                  <a:lnTo>
                    <a:pt x="126109" y="78468"/>
                  </a:lnTo>
                  <a:cubicBezTo>
                    <a:pt x="126109" y="73616"/>
                    <a:pt x="121257" y="78468"/>
                    <a:pt x="121257" y="78468"/>
                  </a:cubicBezTo>
                  <a:cubicBezTo>
                    <a:pt x="114018" y="108920"/>
                    <a:pt x="84032" y="128192"/>
                    <a:pt x="53327" y="122137"/>
                  </a:cubicBezTo>
                  <a:cubicBezTo>
                    <a:pt x="21381" y="119051"/>
                    <a:pt x="-2298" y="91083"/>
                    <a:pt x="-46" y="59059"/>
                  </a:cubicBezTo>
                  <a:cubicBezTo>
                    <a:pt x="1526" y="29383"/>
                    <a:pt x="23904" y="4968"/>
                    <a:pt x="53327" y="834"/>
                  </a:cubicBezTo>
                  <a:cubicBezTo>
                    <a:pt x="82479" y="-4989"/>
                    <a:pt x="111475" y="11566"/>
                    <a:pt x="121257" y="39651"/>
                  </a:cubicBezTo>
                  <a:cubicBezTo>
                    <a:pt x="121141" y="42213"/>
                    <a:pt x="123140" y="44386"/>
                    <a:pt x="125721" y="44503"/>
                  </a:cubicBezTo>
                  <a:cubicBezTo>
                    <a:pt x="125837" y="44503"/>
                    <a:pt x="125973" y="44503"/>
                    <a:pt x="126109" y="44503"/>
                  </a:cubicBezTo>
                  <a:lnTo>
                    <a:pt x="300786" y="44503"/>
                  </a:lnTo>
                  <a:close/>
                  <a:moveTo>
                    <a:pt x="63032" y="29947"/>
                  </a:moveTo>
                  <a:cubicBezTo>
                    <a:pt x="45758" y="29035"/>
                    <a:pt x="30794" y="41844"/>
                    <a:pt x="29067" y="59059"/>
                  </a:cubicBezTo>
                  <a:cubicBezTo>
                    <a:pt x="28640" y="77381"/>
                    <a:pt x="43138" y="92597"/>
                    <a:pt x="61460" y="93024"/>
                  </a:cubicBezTo>
                  <a:cubicBezTo>
                    <a:pt x="61983" y="93044"/>
                    <a:pt x="62508" y="93044"/>
                    <a:pt x="63032" y="93024"/>
                  </a:cubicBezTo>
                  <a:cubicBezTo>
                    <a:pt x="81256" y="91801"/>
                    <a:pt x="95774" y="77284"/>
                    <a:pt x="96996" y="59059"/>
                  </a:cubicBezTo>
                  <a:cubicBezTo>
                    <a:pt x="96996" y="44503"/>
                    <a:pt x="77588" y="29947"/>
                    <a:pt x="63032" y="29947"/>
                  </a:cubicBezTo>
                  <a:close/>
                </a:path>
              </a:pathLst>
            </a:custGeom>
            <a:solidFill>
              <a:srgbClr val="EC6182"/>
            </a:solidFill>
            <a:ln w="19393" cap="flat">
              <a:noFill/>
              <a:prstDash val="solid"/>
              <a:miter/>
            </a:ln>
          </p:spPr>
          <p:txBody>
            <a:bodyPr rtlCol="0" anchor="ctr"/>
            <a:lstStyle/>
            <a:p>
              <a:pPr>
                <a:defRPr/>
              </a:pPr>
              <a:endParaRPr lang="en-US"/>
            </a:p>
          </p:txBody>
        </p:sp>
        <p:sp>
          <p:nvSpPr>
            <p:cNvPr id="22" name="Forme libre : forme 21" hidden="0"/>
            <p:cNvSpPr/>
            <p:nvPr isPhoto="0" userDrawn="0"/>
          </p:nvSpPr>
          <p:spPr bwMode="auto">
            <a:xfrm>
              <a:off x="1714094" y="3084793"/>
              <a:ext cx="498104" cy="186352"/>
            </a:xfrm>
            <a:custGeom>
              <a:avLst/>
              <a:gdLst>
                <a:gd name="connsiteX0" fmla="*/ 96848 w 498104"/>
                <a:gd name="connsiteY0" fmla="*/ 28931 h 186352"/>
                <a:gd name="connsiteX1" fmla="*/ 130813 w 498104"/>
                <a:gd name="connsiteY1" fmla="*/ 19227 h 186352"/>
                <a:gd name="connsiteX2" fmla="*/ 203595 w 498104"/>
                <a:gd name="connsiteY2" fmla="*/ 28931 h 186352"/>
                <a:gd name="connsiteX3" fmla="*/ 256969 w 498104"/>
                <a:gd name="connsiteY3" fmla="*/ 38635 h 186352"/>
                <a:gd name="connsiteX4" fmla="*/ 310342 w 498104"/>
                <a:gd name="connsiteY4" fmla="*/ 43487 h 186352"/>
                <a:gd name="connsiteX5" fmla="*/ 358864 w 498104"/>
                <a:gd name="connsiteY5" fmla="*/ 67748 h 186352"/>
                <a:gd name="connsiteX6" fmla="*/ 363327 w 498104"/>
                <a:gd name="connsiteY6" fmla="*/ 72600 h 186352"/>
                <a:gd name="connsiteX7" fmla="*/ 363716 w 498104"/>
                <a:gd name="connsiteY7" fmla="*/ 72600 h 186352"/>
                <a:gd name="connsiteX8" fmla="*/ 417089 w 498104"/>
                <a:gd name="connsiteY8" fmla="*/ 48339 h 186352"/>
                <a:gd name="connsiteX9" fmla="*/ 436498 w 498104"/>
                <a:gd name="connsiteY9" fmla="*/ 38635 h 186352"/>
                <a:gd name="connsiteX10" fmla="*/ 494723 w 498104"/>
                <a:gd name="connsiteY10" fmla="*/ 53192 h 186352"/>
                <a:gd name="connsiteX11" fmla="*/ 489871 w 498104"/>
                <a:gd name="connsiteY11" fmla="*/ 67748 h 186352"/>
                <a:gd name="connsiteX12" fmla="*/ 329751 w 498104"/>
                <a:gd name="connsiteY12" fmla="*/ 174495 h 186352"/>
                <a:gd name="connsiteX13" fmla="*/ 261821 w 498104"/>
                <a:gd name="connsiteY13" fmla="*/ 184199 h 186352"/>
                <a:gd name="connsiteX14" fmla="*/ 208447 w 498104"/>
                <a:gd name="connsiteY14" fmla="*/ 174495 h 186352"/>
                <a:gd name="connsiteX15" fmla="*/ 135665 w 498104"/>
                <a:gd name="connsiteY15" fmla="*/ 155086 h 186352"/>
                <a:gd name="connsiteX16" fmla="*/ 111405 w 498104"/>
                <a:gd name="connsiteY16" fmla="*/ 155086 h 186352"/>
                <a:gd name="connsiteX17" fmla="*/ 101701 w 498104"/>
                <a:gd name="connsiteY17" fmla="*/ 159938 h 186352"/>
                <a:gd name="connsiteX18" fmla="*/ 91996 w 498104"/>
                <a:gd name="connsiteY18" fmla="*/ 174495 h 186352"/>
                <a:gd name="connsiteX19" fmla="*/ 82292 w 498104"/>
                <a:gd name="connsiteY19" fmla="*/ 184199 h 186352"/>
                <a:gd name="connsiteX20" fmla="*/ 9510 w 498104"/>
                <a:gd name="connsiteY20" fmla="*/ 179347 h 186352"/>
                <a:gd name="connsiteX21" fmla="*/ -194 w 498104"/>
                <a:gd name="connsiteY21" fmla="*/ 169643 h 186352"/>
                <a:gd name="connsiteX22" fmla="*/ 4658 w 498104"/>
                <a:gd name="connsiteY22" fmla="*/ 82304 h 186352"/>
                <a:gd name="connsiteX23" fmla="*/ 4658 w 498104"/>
                <a:gd name="connsiteY23" fmla="*/ 14375 h 186352"/>
                <a:gd name="connsiteX24" fmla="*/ 15449 w 498104"/>
                <a:gd name="connsiteY24" fmla="*/ -182 h 186352"/>
                <a:gd name="connsiteX25" fmla="*/ 19214 w 498104"/>
                <a:gd name="connsiteY25" fmla="*/ -182 h 186352"/>
                <a:gd name="connsiteX26" fmla="*/ 82292 w 498104"/>
                <a:gd name="connsiteY26" fmla="*/ 4670 h 186352"/>
                <a:gd name="connsiteX27" fmla="*/ 96848 w 498104"/>
                <a:gd name="connsiteY27" fmla="*/ 19227 h 186352"/>
                <a:gd name="connsiteX28" fmla="*/ 96848 w 498104"/>
                <a:gd name="connsiteY28" fmla="*/ 28931 h 186352"/>
                <a:gd name="connsiteX29" fmla="*/ 475315 w 498104"/>
                <a:gd name="connsiteY29" fmla="*/ 58044 h 186352"/>
                <a:gd name="connsiteX30" fmla="*/ 441350 w 498104"/>
                <a:gd name="connsiteY30" fmla="*/ 53192 h 186352"/>
                <a:gd name="connsiteX31" fmla="*/ 373420 w 498104"/>
                <a:gd name="connsiteY31" fmla="*/ 87157 h 186352"/>
                <a:gd name="connsiteX32" fmla="*/ 368568 w 498104"/>
                <a:gd name="connsiteY32" fmla="*/ 96861 h 186352"/>
                <a:gd name="connsiteX33" fmla="*/ 354011 w 498104"/>
                <a:gd name="connsiteY33" fmla="*/ 111417 h 186352"/>
                <a:gd name="connsiteX34" fmla="*/ 256969 w 498104"/>
                <a:gd name="connsiteY34" fmla="*/ 106565 h 186352"/>
                <a:gd name="connsiteX35" fmla="*/ 247264 w 498104"/>
                <a:gd name="connsiteY35" fmla="*/ 106565 h 186352"/>
                <a:gd name="connsiteX36" fmla="*/ 242412 w 498104"/>
                <a:gd name="connsiteY36" fmla="*/ 96861 h 186352"/>
                <a:gd name="connsiteX37" fmla="*/ 247264 w 498104"/>
                <a:gd name="connsiteY37" fmla="*/ 87157 h 186352"/>
                <a:gd name="connsiteX38" fmla="*/ 252117 w 498104"/>
                <a:gd name="connsiteY38" fmla="*/ 87157 h 186352"/>
                <a:gd name="connsiteX39" fmla="*/ 344307 w 498104"/>
                <a:gd name="connsiteY39" fmla="*/ 92009 h 186352"/>
                <a:gd name="connsiteX40" fmla="*/ 349159 w 498104"/>
                <a:gd name="connsiteY40" fmla="*/ 92009 h 186352"/>
                <a:gd name="connsiteX41" fmla="*/ 315194 w 498104"/>
                <a:gd name="connsiteY41" fmla="*/ 58044 h 186352"/>
                <a:gd name="connsiteX42" fmla="*/ 242412 w 498104"/>
                <a:gd name="connsiteY42" fmla="*/ 58044 h 186352"/>
                <a:gd name="connsiteX43" fmla="*/ 193891 w 498104"/>
                <a:gd name="connsiteY43" fmla="*/ 43487 h 186352"/>
                <a:gd name="connsiteX44" fmla="*/ 101701 w 498104"/>
                <a:gd name="connsiteY44" fmla="*/ 48339 h 186352"/>
                <a:gd name="connsiteX45" fmla="*/ 96848 w 498104"/>
                <a:gd name="connsiteY45" fmla="*/ 52803 h 186352"/>
                <a:gd name="connsiteX46" fmla="*/ 96848 w 498104"/>
                <a:gd name="connsiteY46" fmla="*/ 53192 h 186352"/>
                <a:gd name="connsiteX47" fmla="*/ 91996 w 498104"/>
                <a:gd name="connsiteY47" fmla="*/ 140530 h 186352"/>
                <a:gd name="connsiteX48" fmla="*/ 96848 w 498104"/>
                <a:gd name="connsiteY48" fmla="*/ 145382 h 186352"/>
                <a:gd name="connsiteX49" fmla="*/ 101312 w 498104"/>
                <a:gd name="connsiteY49" fmla="*/ 140530 h 186352"/>
                <a:gd name="connsiteX50" fmla="*/ 101701 w 498104"/>
                <a:gd name="connsiteY50" fmla="*/ 140530 h 186352"/>
                <a:gd name="connsiteX51" fmla="*/ 145370 w 498104"/>
                <a:gd name="connsiteY51" fmla="*/ 135678 h 186352"/>
                <a:gd name="connsiteX52" fmla="*/ 198743 w 498104"/>
                <a:gd name="connsiteY52" fmla="*/ 150234 h 186352"/>
                <a:gd name="connsiteX53" fmla="*/ 261821 w 498104"/>
                <a:gd name="connsiteY53" fmla="*/ 169643 h 186352"/>
                <a:gd name="connsiteX54" fmla="*/ 324899 w 498104"/>
                <a:gd name="connsiteY54" fmla="*/ 155086 h 186352"/>
                <a:gd name="connsiteX55" fmla="*/ 412237 w 498104"/>
                <a:gd name="connsiteY55" fmla="*/ 101713 h 186352"/>
                <a:gd name="connsiteX56" fmla="*/ 475315 w 498104"/>
                <a:gd name="connsiteY56" fmla="*/ 58044 h 186352"/>
                <a:gd name="connsiteX57" fmla="*/ 72588 w 498104"/>
                <a:gd name="connsiteY57" fmla="*/ 159938 h 186352"/>
                <a:gd name="connsiteX58" fmla="*/ 77440 w 498104"/>
                <a:gd name="connsiteY58" fmla="*/ 19227 h 186352"/>
                <a:gd name="connsiteX59" fmla="*/ 24066 w 498104"/>
                <a:gd name="connsiteY59" fmla="*/ 19227 h 186352"/>
                <a:gd name="connsiteX60" fmla="*/ 19214 w 498104"/>
                <a:gd name="connsiteY60" fmla="*/ 159938 h 18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8104" h="186352" fill="norm" stroke="1" extrusionOk="0">
                  <a:moveTo>
                    <a:pt x="96848" y="28931"/>
                  </a:moveTo>
                  <a:cubicBezTo>
                    <a:pt x="107154" y="22856"/>
                    <a:pt x="118858" y="19499"/>
                    <a:pt x="130813" y="19227"/>
                  </a:cubicBezTo>
                  <a:cubicBezTo>
                    <a:pt x="155190" y="10337"/>
                    <a:pt x="182382" y="13967"/>
                    <a:pt x="203595" y="28931"/>
                  </a:cubicBezTo>
                  <a:cubicBezTo>
                    <a:pt x="220888" y="34501"/>
                    <a:pt x="238822" y="37762"/>
                    <a:pt x="256969" y="38635"/>
                  </a:cubicBezTo>
                  <a:cubicBezTo>
                    <a:pt x="274902" y="37839"/>
                    <a:pt x="292855" y="39470"/>
                    <a:pt x="310342" y="43487"/>
                  </a:cubicBezTo>
                  <a:cubicBezTo>
                    <a:pt x="329906" y="41139"/>
                    <a:pt x="348985" y="50688"/>
                    <a:pt x="358864" y="67748"/>
                  </a:cubicBezTo>
                  <a:cubicBezTo>
                    <a:pt x="358747" y="70310"/>
                    <a:pt x="360746" y="72483"/>
                    <a:pt x="363327" y="72600"/>
                  </a:cubicBezTo>
                  <a:cubicBezTo>
                    <a:pt x="363444" y="72600"/>
                    <a:pt x="363580" y="72600"/>
                    <a:pt x="363716" y="72600"/>
                  </a:cubicBezTo>
                  <a:cubicBezTo>
                    <a:pt x="380058" y="61634"/>
                    <a:pt x="398088" y="53444"/>
                    <a:pt x="417089" y="48339"/>
                  </a:cubicBezTo>
                  <a:cubicBezTo>
                    <a:pt x="422446" y="43235"/>
                    <a:pt x="429200" y="39858"/>
                    <a:pt x="436498" y="38635"/>
                  </a:cubicBezTo>
                  <a:cubicBezTo>
                    <a:pt x="456857" y="28581"/>
                    <a:pt x="481486" y="34753"/>
                    <a:pt x="494723" y="53192"/>
                  </a:cubicBezTo>
                  <a:cubicBezTo>
                    <a:pt x="499575" y="62896"/>
                    <a:pt x="499575" y="67748"/>
                    <a:pt x="489871" y="67748"/>
                  </a:cubicBezTo>
                  <a:cubicBezTo>
                    <a:pt x="436498" y="106565"/>
                    <a:pt x="383124" y="140530"/>
                    <a:pt x="329751" y="174495"/>
                  </a:cubicBezTo>
                  <a:cubicBezTo>
                    <a:pt x="308789" y="185111"/>
                    <a:pt x="284917" y="188527"/>
                    <a:pt x="261821" y="184199"/>
                  </a:cubicBezTo>
                  <a:cubicBezTo>
                    <a:pt x="243674" y="183325"/>
                    <a:pt x="225741" y="180065"/>
                    <a:pt x="208447" y="174495"/>
                  </a:cubicBezTo>
                  <a:cubicBezTo>
                    <a:pt x="184847" y="165780"/>
                    <a:pt x="160470" y="159279"/>
                    <a:pt x="135665" y="155086"/>
                  </a:cubicBezTo>
                  <a:cubicBezTo>
                    <a:pt x="128329" y="150157"/>
                    <a:pt x="118741" y="150157"/>
                    <a:pt x="111405" y="155086"/>
                  </a:cubicBezTo>
                  <a:cubicBezTo>
                    <a:pt x="106553" y="155086"/>
                    <a:pt x="106553" y="159938"/>
                    <a:pt x="101701" y="159938"/>
                  </a:cubicBezTo>
                  <a:cubicBezTo>
                    <a:pt x="96848" y="164791"/>
                    <a:pt x="91996" y="164791"/>
                    <a:pt x="91996" y="174495"/>
                  </a:cubicBezTo>
                  <a:cubicBezTo>
                    <a:pt x="91628" y="179696"/>
                    <a:pt x="87494" y="183830"/>
                    <a:pt x="82292" y="184199"/>
                  </a:cubicBezTo>
                  <a:cubicBezTo>
                    <a:pt x="58245" y="180162"/>
                    <a:pt x="33868" y="178551"/>
                    <a:pt x="9510" y="179347"/>
                  </a:cubicBezTo>
                  <a:cubicBezTo>
                    <a:pt x="4308" y="178978"/>
                    <a:pt x="174" y="174844"/>
                    <a:pt x="-194" y="169643"/>
                  </a:cubicBezTo>
                  <a:cubicBezTo>
                    <a:pt x="3843" y="140724"/>
                    <a:pt x="5454" y="111495"/>
                    <a:pt x="4658" y="82304"/>
                  </a:cubicBezTo>
                  <a:lnTo>
                    <a:pt x="4658" y="14375"/>
                  </a:lnTo>
                  <a:cubicBezTo>
                    <a:pt x="3610" y="7368"/>
                    <a:pt x="8443" y="866"/>
                    <a:pt x="15449" y="-182"/>
                  </a:cubicBezTo>
                  <a:cubicBezTo>
                    <a:pt x="16691" y="-376"/>
                    <a:pt x="17972" y="-376"/>
                    <a:pt x="19214" y="-182"/>
                  </a:cubicBezTo>
                  <a:cubicBezTo>
                    <a:pt x="38623" y="-182"/>
                    <a:pt x="62883" y="4670"/>
                    <a:pt x="82292" y="4670"/>
                  </a:cubicBezTo>
                  <a:cubicBezTo>
                    <a:pt x="96848" y="4670"/>
                    <a:pt x="96848" y="4670"/>
                    <a:pt x="96848" y="19227"/>
                  </a:cubicBezTo>
                  <a:lnTo>
                    <a:pt x="96848" y="28931"/>
                  </a:lnTo>
                  <a:close/>
                  <a:moveTo>
                    <a:pt x="475315" y="58044"/>
                  </a:moveTo>
                  <a:cubicBezTo>
                    <a:pt x="465164" y="51755"/>
                    <a:pt x="452859" y="49989"/>
                    <a:pt x="441350" y="53192"/>
                  </a:cubicBezTo>
                  <a:cubicBezTo>
                    <a:pt x="419709" y="66428"/>
                    <a:pt x="397001" y="77802"/>
                    <a:pt x="373420" y="87157"/>
                  </a:cubicBezTo>
                  <a:cubicBezTo>
                    <a:pt x="368568" y="87157"/>
                    <a:pt x="368568" y="92009"/>
                    <a:pt x="368568" y="96861"/>
                  </a:cubicBezTo>
                  <a:cubicBezTo>
                    <a:pt x="368568" y="106565"/>
                    <a:pt x="368568" y="111417"/>
                    <a:pt x="354011" y="111417"/>
                  </a:cubicBezTo>
                  <a:cubicBezTo>
                    <a:pt x="324899" y="111417"/>
                    <a:pt x="290934" y="106565"/>
                    <a:pt x="256969" y="106565"/>
                  </a:cubicBezTo>
                  <a:lnTo>
                    <a:pt x="247264" y="106565"/>
                  </a:lnTo>
                  <a:cubicBezTo>
                    <a:pt x="242412" y="106565"/>
                    <a:pt x="242412" y="101713"/>
                    <a:pt x="242412" y="96861"/>
                  </a:cubicBezTo>
                  <a:cubicBezTo>
                    <a:pt x="242412" y="92009"/>
                    <a:pt x="242412" y="92009"/>
                    <a:pt x="247264" y="87157"/>
                  </a:cubicBezTo>
                  <a:lnTo>
                    <a:pt x="252117" y="87157"/>
                  </a:lnTo>
                  <a:cubicBezTo>
                    <a:pt x="282685" y="91077"/>
                    <a:pt x="313506" y="92688"/>
                    <a:pt x="344307" y="92009"/>
                  </a:cubicBezTo>
                  <a:lnTo>
                    <a:pt x="349159" y="92009"/>
                  </a:lnTo>
                  <a:cubicBezTo>
                    <a:pt x="344734" y="75414"/>
                    <a:pt x="331789" y="62469"/>
                    <a:pt x="315194" y="58044"/>
                  </a:cubicBezTo>
                  <a:lnTo>
                    <a:pt x="242412" y="58044"/>
                  </a:lnTo>
                  <a:cubicBezTo>
                    <a:pt x="225507" y="56122"/>
                    <a:pt x="209068" y="51193"/>
                    <a:pt x="193891" y="43487"/>
                  </a:cubicBezTo>
                  <a:cubicBezTo>
                    <a:pt x="164604" y="28038"/>
                    <a:pt x="129203" y="29901"/>
                    <a:pt x="101701" y="48339"/>
                  </a:cubicBezTo>
                  <a:cubicBezTo>
                    <a:pt x="99139" y="48223"/>
                    <a:pt x="96965" y="50222"/>
                    <a:pt x="96848" y="52803"/>
                  </a:cubicBezTo>
                  <a:cubicBezTo>
                    <a:pt x="96848" y="52920"/>
                    <a:pt x="96848" y="53055"/>
                    <a:pt x="96848" y="53192"/>
                  </a:cubicBezTo>
                  <a:cubicBezTo>
                    <a:pt x="97644" y="82382"/>
                    <a:pt x="96033" y="111611"/>
                    <a:pt x="91996" y="140530"/>
                  </a:cubicBezTo>
                  <a:lnTo>
                    <a:pt x="96848" y="145382"/>
                  </a:lnTo>
                  <a:cubicBezTo>
                    <a:pt x="96732" y="142820"/>
                    <a:pt x="98731" y="140646"/>
                    <a:pt x="101312" y="140530"/>
                  </a:cubicBezTo>
                  <a:cubicBezTo>
                    <a:pt x="101429" y="140530"/>
                    <a:pt x="101565" y="140530"/>
                    <a:pt x="101701" y="140530"/>
                  </a:cubicBezTo>
                  <a:cubicBezTo>
                    <a:pt x="114568" y="131815"/>
                    <a:pt x="130910" y="130011"/>
                    <a:pt x="145370" y="135678"/>
                  </a:cubicBezTo>
                  <a:cubicBezTo>
                    <a:pt x="159926" y="140530"/>
                    <a:pt x="179335" y="145382"/>
                    <a:pt x="198743" y="150234"/>
                  </a:cubicBezTo>
                  <a:cubicBezTo>
                    <a:pt x="218152" y="155086"/>
                    <a:pt x="242412" y="164791"/>
                    <a:pt x="261821" y="169643"/>
                  </a:cubicBezTo>
                  <a:cubicBezTo>
                    <a:pt x="283714" y="170011"/>
                    <a:pt x="305374" y="165004"/>
                    <a:pt x="324899" y="155086"/>
                  </a:cubicBezTo>
                  <a:cubicBezTo>
                    <a:pt x="352905" y="135542"/>
                    <a:pt x="382076" y="117725"/>
                    <a:pt x="412237" y="101713"/>
                  </a:cubicBezTo>
                  <a:cubicBezTo>
                    <a:pt x="432461" y="86031"/>
                    <a:pt x="453519" y="71455"/>
                    <a:pt x="475315" y="58044"/>
                  </a:cubicBezTo>
                  <a:close/>
                  <a:moveTo>
                    <a:pt x="72588" y="159938"/>
                  </a:moveTo>
                  <a:cubicBezTo>
                    <a:pt x="76722" y="113164"/>
                    <a:pt x="78333" y="66176"/>
                    <a:pt x="77440" y="19227"/>
                  </a:cubicBezTo>
                  <a:lnTo>
                    <a:pt x="24066" y="19227"/>
                  </a:lnTo>
                  <a:cubicBezTo>
                    <a:pt x="24066" y="67748"/>
                    <a:pt x="19214" y="116269"/>
                    <a:pt x="19214" y="159938"/>
                  </a:cubicBezTo>
                  <a:close/>
                </a:path>
              </a:pathLst>
            </a:custGeom>
            <a:solidFill>
              <a:srgbClr val="EC6182"/>
            </a:solidFill>
            <a:ln w="19393" cap="flat">
              <a:noFill/>
              <a:prstDash val="solid"/>
              <a:miter/>
            </a:ln>
          </p:spPr>
          <p:txBody>
            <a:bodyPr rtlCol="0" anchor="ctr"/>
            <a:lstStyle/>
            <a:p>
              <a:pPr>
                <a:defRPr/>
              </a:pPr>
              <a:endParaRPr lang="en-US"/>
            </a:p>
          </p:txBody>
        </p:sp>
        <p:sp>
          <p:nvSpPr>
            <p:cNvPr id="23" name="Forme libre : forme 22" hidden="0"/>
            <p:cNvSpPr/>
            <p:nvPr isPhoto="0" userDrawn="0"/>
          </p:nvSpPr>
          <p:spPr bwMode="auto">
            <a:xfrm>
              <a:off x="1457081" y="2604396"/>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EC6182"/>
            </a:solidFill>
            <a:ln w="19393" cap="flat">
              <a:noFill/>
              <a:prstDash val="solid"/>
              <a:miter/>
            </a:ln>
          </p:spPr>
          <p:txBody>
            <a:bodyPr rtlCol="0" anchor="ctr"/>
            <a:lstStyle/>
            <a:p>
              <a:pPr>
                <a:defRPr/>
              </a:pPr>
              <a:endParaRPr lang="en-US"/>
            </a:p>
          </p:txBody>
        </p:sp>
      </p:grpSp>
      <p:sp>
        <p:nvSpPr>
          <p:cNvPr id="24" name="object 2" hidden="0"/>
          <p:cNvSpPr>
            <a:spLocks noGrp="1"/>
          </p:cNvSpPr>
          <p:nvPr isPhoto="0" userDrawn="0">
            <p:ph type="title" hasCustomPrompt="0"/>
          </p:nvPr>
        </p:nvSpPr>
        <p:spPr bwMode="auto">
          <a:xfrm>
            <a:off x="0" y="322608"/>
            <a:ext cx="9144000" cy="197489"/>
          </a:xfrm>
          <a:prstGeom prst="rect">
            <a:avLst/>
          </a:prstGeom>
        </p:spPr>
        <p:txBody>
          <a:bodyPr vert="horz" wrap="square" lIns="0" tIns="12700" rIns="0" bIns="0" rtlCol="0">
            <a:spAutoFit/>
          </a:bodyPr>
          <a:lstStyle/>
          <a:p>
            <a:pPr marL="12700" algn="ctr">
              <a:lnSpc>
                <a:spcPct val="100000"/>
              </a:lnSpc>
              <a:spcBef>
                <a:spcPts val="100"/>
              </a:spcBef>
              <a:defRPr/>
            </a:pPr>
            <a:r>
              <a:rPr lang="fr-FR" sz="1200">
                <a:solidFill>
                  <a:srgbClr val="EC6182"/>
                </a:solidFill>
              </a:rPr>
              <a:t>Publications scientifiques (Open Access)</a:t>
            </a:r>
            <a:endParaRPr sz="1200">
              <a:solidFill>
                <a:srgbClr val="EC6182"/>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1" hidden="0"/>
          <p:cNvSpPr>
            <a:spLocks noGrp="1"/>
          </p:cNvSpPr>
          <p:nvPr isPhoto="0" userDrawn="0">
            <p:ph type="sldNum" idx="4" hasCustomPrompt="0"/>
          </p:nvPr>
        </p:nvSpPr>
        <p:spPr bwMode="auto">
          <a:xfrm>
            <a:off x="8389938" y="4819442"/>
            <a:ext cx="754062" cy="338554"/>
          </a:xfrm>
        </p:spPr>
        <p:txBody>
          <a:bodyPr/>
          <a:lstStyle/>
          <a:p>
            <a:pPr algn="ctr">
              <a:defRPr/>
            </a:pPr>
            <a:fld id="{D038279B-FC19-497E-A7D1-5ADD9CAF016F}" type="slidenum">
              <a:rPr lang="en-US" sz="1600" b="1">
                <a:solidFill>
                  <a:srgbClr val="C00000"/>
                </a:solidFill>
              </a:rPr>
              <a:t>2</a:t>
            </a:fld>
            <a:endParaRPr lang="en-US" sz="1600"/>
          </a:p>
        </p:txBody>
      </p:sp>
      <p:sp>
        <p:nvSpPr>
          <p:cNvPr id="5" name="Espace réservé du pied de page 4" hidden="0"/>
          <p:cNvSpPr>
            <a:spLocks noGrp="1"/>
          </p:cNvSpPr>
          <p:nvPr isPhoto="0" userDrawn="0">
            <p:ph type="ftr" idx="3" hasCustomPrompt="0"/>
          </p:nvPr>
        </p:nvSpPr>
        <p:spPr bwMode="auto">
          <a:xfrm>
            <a:off x="1152525" y="4865608"/>
            <a:ext cx="6838950" cy="246221"/>
          </a:xfrm>
        </p:spPr>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Parcours de formations</a:t>
            </a:r>
            <a:endParaRPr lang="fr-FR" sz="1000" b="1" i="0" u="none" strike="noStrike" cap="none" spc="0">
              <a:ln>
                <a:noFill/>
              </a:ln>
              <a:solidFill>
                <a:srgbClr val="005F71"/>
              </a:solidFill>
              <a:latin typeface="Arial"/>
              <a:cs typeface="Arial"/>
            </a:endParaRPr>
          </a:p>
        </p:txBody>
      </p:sp>
      <p:sp>
        <p:nvSpPr>
          <p:cNvPr id="6" name="Rectangle 14" hidden="0"/>
          <p:cNvSpPr/>
          <p:nvPr isPhoto="0" userDrawn="0"/>
        </p:nvSpPr>
        <p:spPr bwMode="auto">
          <a:xfrm>
            <a:off x="611560" y="1863260"/>
            <a:ext cx="2736304" cy="1200329"/>
          </a:xfrm>
          <a:custGeom>
            <a:avLst/>
            <a:gdLst>
              <a:gd name="connsiteX0" fmla="*/ 0 w 2736304"/>
              <a:gd name="connsiteY0" fmla="*/ 0 h 1200329"/>
              <a:gd name="connsiteX1" fmla="*/ 2736304 w 2736304"/>
              <a:gd name="connsiteY1" fmla="*/ 0 h 1200329"/>
              <a:gd name="connsiteX2" fmla="*/ 2736304 w 2736304"/>
              <a:gd name="connsiteY2" fmla="*/ 1200329 h 1200329"/>
              <a:gd name="connsiteX3" fmla="*/ 0 w 2736304"/>
              <a:gd name="connsiteY3" fmla="*/ 1200329 h 1200329"/>
              <a:gd name="connsiteX4" fmla="*/ 0 w 2736304"/>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304" h="1200329" fill="norm" stroke="1" extrusionOk="0">
                <a:moveTo>
                  <a:pt x="0" y="0"/>
                </a:moveTo>
                <a:cubicBezTo>
                  <a:pt x="288383" y="-5264"/>
                  <a:pt x="1973455" y="84467"/>
                  <a:pt x="2736304" y="0"/>
                </a:cubicBezTo>
                <a:cubicBezTo>
                  <a:pt x="2699377" y="393021"/>
                  <a:pt x="2704261" y="1014765"/>
                  <a:pt x="2736304" y="1200329"/>
                </a:cubicBezTo>
                <a:cubicBezTo>
                  <a:pt x="1466161" y="1306649"/>
                  <a:pt x="1365961" y="1192680"/>
                  <a:pt x="0" y="1200329"/>
                </a:cubicBezTo>
                <a:cubicBezTo>
                  <a:pt x="-39762" y="727104"/>
                  <a:pt x="103026" y="164741"/>
                  <a:pt x="0" y="0"/>
                </a:cubicBezTo>
                <a:close/>
              </a:path>
            </a:pathLst>
          </a:custGeom>
          <a:noFill/>
          <a:ln w="28575">
            <a:solidFill>
              <a:schemeClr val="tx1"/>
            </a:solidFill>
          </a:ln>
        </p:spPr>
        <p:txBody>
          <a:bodyPr wrap="square" lIns="91440" tIns="45720" rIns="91440" bIns="45720">
            <a:spAutoFit/>
          </a:bodyPr>
          <a:lstStyle/>
          <a:p>
            <a:pPr algn="ctr">
              <a:defRPr/>
            </a:pPr>
            <a:r>
              <a:rPr lang="fr-FR" sz="3600" b="1">
                <a:ln/>
                <a:pattFill prst="dkUpDiag">
                  <a:fgClr>
                    <a:schemeClr val="bg1">
                      <a:lumMod val="50000"/>
                    </a:schemeClr>
                  </a:fgClr>
                  <a:bgClr>
                    <a:schemeClr val="tx1">
                      <a:lumMod val="75000"/>
                      <a:lumOff val="25000"/>
                    </a:schemeClr>
                  </a:bgClr>
                </a:pattFill>
              </a:rPr>
              <a:t>Science </a:t>
            </a:r>
            <a:endParaRPr/>
          </a:p>
          <a:p>
            <a:pPr algn="ctr">
              <a:defRPr/>
            </a:pPr>
            <a:r>
              <a:rPr lang="fr-FR" sz="3600" b="1">
                <a:ln/>
                <a:pattFill prst="dkUpDiag">
                  <a:fgClr>
                    <a:schemeClr val="bg1">
                      <a:lumMod val="50000"/>
                    </a:schemeClr>
                  </a:fgClr>
                  <a:bgClr>
                    <a:schemeClr val="tx1">
                      <a:lumMod val="75000"/>
                      <a:lumOff val="25000"/>
                    </a:schemeClr>
                  </a:bgClr>
                </a:pattFill>
              </a:rPr>
              <a:t>ouverte</a:t>
            </a:r>
            <a:endParaRPr lang="fr-BE" sz="3600" b="1">
              <a:ln/>
              <a:pattFill prst="dkUpDiag">
                <a:fgClr>
                  <a:schemeClr val="bg1">
                    <a:lumMod val="50000"/>
                  </a:schemeClr>
                </a:fgClr>
                <a:bgClr>
                  <a:schemeClr val="tx1">
                    <a:lumMod val="75000"/>
                    <a:lumOff val="25000"/>
                  </a:schemeClr>
                </a:bgClr>
              </a:pattFill>
            </a:endParaRPr>
          </a:p>
        </p:txBody>
      </p:sp>
      <p:grpSp>
        <p:nvGrpSpPr>
          <p:cNvPr id="7" name="Diagramme 15" hidden="0"/>
          <p:cNvGrpSpPr/>
          <p:nvPr isPhoto="0" userDrawn="0"/>
        </p:nvGrpSpPr>
        <p:grpSpPr bwMode="auto">
          <a:xfrm>
            <a:off x="3342247" y="411508"/>
            <a:ext cx="5323284" cy="4103831"/>
            <a:chOff x="0" y="0"/>
            <a:chExt cx="5323284" cy="4103831"/>
          </a:xfrm>
        </p:grpSpPr>
        <p:sp>
          <p:nvSpPr>
            <p:cNvPr id="8" name="Arc plein 8" hidden="0"/>
            <p:cNvSpPr/>
            <p:nvPr isPhoto="0" userDrawn="0"/>
          </p:nvSpPr>
          <p:spPr bwMode="auto">
            <a:xfrm>
              <a:off x="971227" y="505575"/>
              <a:ext cx="3380829" cy="3380829"/>
            </a:xfrm>
            <a:prstGeom prst="blockArc">
              <a:avLst>
                <a:gd name="adj1" fmla="val 9000000"/>
                <a:gd name="adj2" fmla="val 16200000"/>
                <a:gd name="adj3" fmla="val 46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sp>
        <p:sp>
          <p:nvSpPr>
            <p:cNvPr id="9" name="Arc plein 9" hidden="0"/>
            <p:cNvSpPr/>
            <p:nvPr isPhoto="0" userDrawn="0"/>
          </p:nvSpPr>
          <p:spPr bwMode="auto">
            <a:xfrm>
              <a:off x="971227" y="505575"/>
              <a:ext cx="3380829" cy="3380829"/>
            </a:xfrm>
            <a:prstGeom prst="blockArc">
              <a:avLst>
                <a:gd name="adj1" fmla="val 1800000"/>
                <a:gd name="adj2" fmla="val 9000000"/>
                <a:gd name="adj3" fmla="val 46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sp>
        <p:sp>
          <p:nvSpPr>
            <p:cNvPr id="10" name="Arc plein 10" hidden="0"/>
            <p:cNvSpPr/>
            <p:nvPr isPhoto="0" userDrawn="0"/>
          </p:nvSpPr>
          <p:spPr bwMode="auto">
            <a:xfrm>
              <a:off x="971227" y="505575"/>
              <a:ext cx="3380829" cy="3380829"/>
            </a:xfrm>
            <a:prstGeom prst="blockArc">
              <a:avLst>
                <a:gd name="adj1" fmla="val 16200000"/>
                <a:gd name="adj2" fmla="val 1800000"/>
                <a:gd name="adj3" fmla="val 463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sp>
        <p:sp>
          <p:nvSpPr>
            <p:cNvPr id="11" name="Ellipse 11" hidden="0"/>
            <p:cNvSpPr/>
            <p:nvPr isPhoto="0" userDrawn="0"/>
          </p:nvSpPr>
          <p:spPr bwMode="auto">
            <a:xfrm>
              <a:off x="1884463" y="1418811"/>
              <a:ext cx="1554357" cy="1554357"/>
            </a:xfrm>
            <a:prstGeom prst="ellipse">
              <a:avLst/>
            </a:prstGeom>
            <a:solidFill>
              <a:srgbClr val="FFCCFF"/>
            </a:soli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ts val="0"/>
                </a:spcBef>
                <a:spcAft>
                  <a:spcPts val="0"/>
                </a:spcAft>
                <a:defRPr/>
              </a:pPr>
              <a:r>
                <a:rPr lang="fr-FR" sz="1500">
                  <a:solidFill>
                    <a:schemeClr val="tx1"/>
                  </a:solidFill>
                  <a:latin typeface="Roboto Black"/>
                  <a:ea typeface="Roboto Black"/>
                </a:rPr>
                <a:t>Science ouverte: sensibilisation</a:t>
              </a:r>
              <a:endParaRPr lang="fr-BE" sz="1500">
                <a:solidFill>
                  <a:schemeClr val="tx1"/>
                </a:solidFill>
              </a:endParaRPr>
            </a:p>
          </p:txBody>
        </p:sp>
        <p:sp>
          <p:nvSpPr>
            <p:cNvPr id="12" name="Ellipse 12" hidden="0"/>
            <p:cNvSpPr/>
            <p:nvPr isPhoto="0" userDrawn="0"/>
          </p:nvSpPr>
          <p:spPr bwMode="auto">
            <a:xfrm>
              <a:off x="2117616" y="720"/>
              <a:ext cx="1088050" cy="1088050"/>
            </a:xfrm>
            <a:prstGeom prst="ellipse">
              <a:avLst/>
            </a:prstGeom>
            <a:solidFill>
              <a:srgbClr val="CCFFCC"/>
            </a:soli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ts val="0"/>
                </a:spcBef>
                <a:spcAft>
                  <a:spcPts val="0"/>
                </a:spcAft>
                <a:defRPr/>
              </a:pPr>
              <a:r>
                <a:rPr lang="fr-FR" sz="900">
                  <a:solidFill>
                    <a:schemeClr val="tx1"/>
                  </a:solidFill>
                  <a:latin typeface="Roboto Medium"/>
                  <a:ea typeface="Roboto Medium"/>
                </a:rPr>
                <a:t>Créer et alimenter son compte ORCID</a:t>
              </a:r>
              <a:endParaRPr lang="fr-BE" sz="900">
                <a:solidFill>
                  <a:schemeClr val="tx1"/>
                </a:solidFill>
              </a:endParaRPr>
            </a:p>
          </p:txBody>
        </p:sp>
        <p:sp>
          <p:nvSpPr>
            <p:cNvPr id="13" name="Ellipse 13" hidden="0"/>
            <p:cNvSpPr/>
            <p:nvPr isPhoto="0" userDrawn="0"/>
          </p:nvSpPr>
          <p:spPr bwMode="auto">
            <a:xfrm>
              <a:off x="3547636" y="2477586"/>
              <a:ext cx="1088050" cy="1088050"/>
            </a:xfrm>
            <a:prstGeom prst="ellipse">
              <a:avLst/>
            </a:prstGeom>
            <a:solidFill>
              <a:srgbClr val="FFFFCC"/>
            </a:soli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ts val="0"/>
                </a:spcBef>
                <a:spcAft>
                  <a:spcPts val="0"/>
                </a:spcAft>
                <a:defRPr/>
              </a:pPr>
              <a:r>
                <a:rPr lang="fr-FR" sz="900">
                  <a:solidFill>
                    <a:schemeClr val="tx1"/>
                  </a:solidFill>
                  <a:latin typeface="Roboto Medium"/>
                  <a:ea typeface="Roboto Medium"/>
                </a:rPr>
                <a:t>Comment choisir un entrepôt de données</a:t>
              </a:r>
              <a:endParaRPr lang="fr-BE" sz="900">
                <a:solidFill>
                  <a:schemeClr val="tx1"/>
                </a:solidFill>
                <a:latin typeface="Roboto Medium"/>
                <a:ea typeface="Roboto Medium"/>
              </a:endParaRPr>
            </a:p>
          </p:txBody>
        </p:sp>
        <p:sp>
          <p:nvSpPr>
            <p:cNvPr id="14" name="Ellipse 14" hidden="0"/>
            <p:cNvSpPr/>
            <p:nvPr isPhoto="0" userDrawn="0"/>
          </p:nvSpPr>
          <p:spPr bwMode="auto">
            <a:xfrm>
              <a:off x="687596" y="2477586"/>
              <a:ext cx="1088050" cy="1088050"/>
            </a:xfrm>
            <a:prstGeom prst="ellipse">
              <a:avLst/>
            </a:prstGeom>
            <a:solidFill>
              <a:srgbClr val="CCFFFF"/>
            </a:solidFill>
            <a:ln>
              <a:noFill/>
            </a:ln>
            <a:effectLst>
              <a:outerShdw blurRad="40000" dist="23000" dir="5400000" rotWithShape="0">
                <a:srgbClr val="000000">
                  <a:alpha val="35000"/>
                </a:srgbClr>
              </a:outerShdw>
            </a:effectLst>
          </p:spPr>
          <p:style>
            <a:lnRef idx="0">
              <a:srgbClr val="000000"/>
            </a:lnRef>
            <a:fillRef idx="3">
              <a:srgbClr val="000000"/>
            </a:fillRef>
            <a:effectRef idx="2">
              <a:srgbClr val="00000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ts val="0"/>
                </a:spcBef>
                <a:spcAft>
                  <a:spcPts val="0"/>
                </a:spcAft>
                <a:defRPr/>
              </a:pPr>
              <a:r>
                <a:rPr lang="fr-FR" sz="900">
                  <a:solidFill>
                    <a:schemeClr val="tx1"/>
                  </a:solidFill>
                  <a:latin typeface="Roboto Medium"/>
                  <a:ea typeface="Roboto Medium"/>
                </a:rPr>
                <a:t>Données de la recherche : sensibilisation au plan de gestion de données</a:t>
              </a:r>
              <a:endParaRPr lang="fr-BE" sz="900">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20</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6" name="ZoneTexte 1" hidden="0"/>
          <p:cNvSpPr/>
          <p:nvPr isPhoto="0" userDrawn="0"/>
        </p:nvSpPr>
        <p:spPr bwMode="auto">
          <a:xfrm>
            <a:off x="0" y="929501"/>
            <a:ext cx="9144000" cy="369332"/>
          </a:xfrm>
          <a:prstGeom prst="rect">
            <a:avLst/>
          </a:prstGeom>
          <a:noFill/>
        </p:spPr>
        <p:txBody>
          <a:bodyPr wrap="square" rtlCol="0">
            <a:spAutoFit/>
          </a:bodyPr>
          <a:lstStyle/>
          <a:p>
            <a:pPr algn="ctr">
              <a:defRPr/>
            </a:pPr>
            <a:r>
              <a:rPr lang="fr-FR" b="1">
                <a:solidFill>
                  <a:srgbClr val="005F71"/>
                </a:solidFill>
                <a:latin typeface="Arial"/>
                <a:cs typeface="Arial"/>
              </a:rPr>
              <a:t>Cadre juridique applicable</a:t>
            </a:r>
            <a:endParaRPr lang="fr-FR" sz="1600">
              <a:latin typeface="Arial"/>
              <a:cs typeface="Arial"/>
            </a:endParaRPr>
          </a:p>
        </p:txBody>
      </p:sp>
      <p:sp>
        <p:nvSpPr>
          <p:cNvPr id="7" name="Rectangle 7" hidden="0"/>
          <p:cNvSpPr/>
          <p:nvPr isPhoto="0" userDrawn="0"/>
        </p:nvSpPr>
        <p:spPr bwMode="auto">
          <a:xfrm>
            <a:off x="2236619" y="1520507"/>
            <a:ext cx="5472610" cy="3385542"/>
          </a:xfrm>
          <a:prstGeom prst="rect">
            <a:avLst/>
          </a:prstGeom>
        </p:spPr>
        <p:txBody>
          <a:bodyPr wrap="square">
            <a:spAutoFit/>
          </a:bodyPr>
          <a:lstStyle/>
          <a:p>
            <a:pPr algn="just">
              <a:defRPr/>
            </a:pPr>
            <a:r>
              <a:rPr lang="fr-FR" sz="1400" b="1">
                <a:latin typeface="Arial"/>
                <a:cs typeface="Arial"/>
              </a:rPr>
              <a:t>Loi République Numérique </a:t>
            </a:r>
            <a:r>
              <a:rPr lang="fr-FR" sz="1400">
                <a:latin typeface="Arial"/>
                <a:cs typeface="Arial"/>
              </a:rPr>
              <a:t>(2016), </a:t>
            </a:r>
            <a:r>
              <a:rPr lang="fr-FR" sz="1400" b="1">
                <a:latin typeface="Arial"/>
                <a:cs typeface="Arial"/>
              </a:rPr>
              <a:t>article 30 </a:t>
            </a:r>
            <a:r>
              <a:rPr lang="fr-FR" sz="1400">
                <a:latin typeface="Arial"/>
                <a:cs typeface="Arial"/>
              </a:rPr>
              <a:t>sur l’Open Access : introduction d’un « droit d’exploitation secondaire » pour  l’auteur scientifique à condition que l’écrit soit :</a:t>
            </a:r>
            <a:endParaRPr/>
          </a:p>
          <a:p>
            <a:pPr algn="just">
              <a:defRPr/>
            </a:pPr>
            <a:br>
              <a:rPr lang="fr-FR" sz="1400">
                <a:latin typeface="Arial"/>
                <a:cs typeface="Arial"/>
              </a:rPr>
            </a:br>
            <a:r>
              <a:rPr lang="fr-FR" sz="1400">
                <a:latin typeface="Arial"/>
                <a:cs typeface="Arial"/>
              </a:rPr>
              <a:t>- issu d’une recherche </a:t>
            </a:r>
            <a:r>
              <a:rPr lang="fr-FR" sz="1400" b="1">
                <a:latin typeface="Arial"/>
                <a:cs typeface="Arial"/>
              </a:rPr>
              <a:t>financée au moins à 50% </a:t>
            </a:r>
            <a:r>
              <a:rPr lang="fr-FR" sz="1400">
                <a:latin typeface="Arial"/>
                <a:cs typeface="Arial"/>
              </a:rPr>
              <a:t>par des</a:t>
            </a:r>
            <a:br>
              <a:rPr lang="fr-FR" sz="1400">
                <a:latin typeface="Arial"/>
                <a:cs typeface="Arial"/>
              </a:rPr>
            </a:br>
            <a:r>
              <a:rPr lang="fr-FR" sz="1400">
                <a:latin typeface="Arial"/>
                <a:cs typeface="Arial"/>
              </a:rPr>
              <a:t>fonds publics</a:t>
            </a:r>
            <a:endParaRPr/>
          </a:p>
          <a:p>
            <a:pPr>
              <a:defRPr/>
            </a:pPr>
            <a:endParaRPr lang="fr-FR" sz="1400">
              <a:latin typeface="Arial"/>
              <a:cs typeface="Arial"/>
            </a:endParaRPr>
          </a:p>
          <a:p>
            <a:pPr>
              <a:defRPr/>
            </a:pPr>
            <a:r>
              <a:rPr lang="fr-FR" sz="1400">
                <a:latin typeface="Arial"/>
                <a:cs typeface="Arial"/>
              </a:rPr>
              <a:t>-  </a:t>
            </a:r>
            <a:r>
              <a:rPr lang="fr-FR" sz="1400" b="1">
                <a:latin typeface="Arial"/>
                <a:cs typeface="Arial"/>
              </a:rPr>
              <a:t>publié dans un périodique </a:t>
            </a:r>
            <a:r>
              <a:rPr lang="fr-FR" sz="1400">
                <a:latin typeface="Arial"/>
                <a:cs typeface="Arial"/>
              </a:rPr>
              <a:t>paraissant au moins une fois par an</a:t>
            </a:r>
            <a:endParaRPr/>
          </a:p>
          <a:p>
            <a:pPr>
              <a:defRPr/>
            </a:pPr>
            <a:endParaRPr lang="fr-FR" sz="1400">
              <a:latin typeface="Arial"/>
              <a:cs typeface="Arial"/>
            </a:endParaRPr>
          </a:p>
          <a:p>
            <a:pPr algn="just">
              <a:defRPr/>
            </a:pPr>
            <a:r>
              <a:rPr lang="fr-FR" sz="1400">
                <a:latin typeface="Arial"/>
                <a:cs typeface="Arial"/>
              </a:rPr>
              <a:t>- dépôt de la </a:t>
            </a:r>
            <a:r>
              <a:rPr lang="fr-FR" sz="1400" b="1">
                <a:latin typeface="Arial"/>
                <a:cs typeface="Arial"/>
              </a:rPr>
              <a:t>version finale du manuscrit </a:t>
            </a:r>
            <a:r>
              <a:rPr lang="fr-FR" sz="1400">
                <a:latin typeface="Arial"/>
                <a:cs typeface="Arial"/>
              </a:rPr>
              <a:t>acceptée pour publication</a:t>
            </a:r>
            <a:endParaRPr/>
          </a:p>
          <a:p>
            <a:pPr>
              <a:defRPr/>
            </a:pPr>
            <a:endParaRPr lang="fr-FR" sz="1400">
              <a:latin typeface="Arial"/>
              <a:cs typeface="Arial"/>
            </a:endParaRPr>
          </a:p>
          <a:p>
            <a:pPr>
              <a:defRPr/>
            </a:pPr>
            <a:r>
              <a:rPr lang="fr-FR" sz="1400">
                <a:latin typeface="Arial"/>
                <a:cs typeface="Arial"/>
              </a:rPr>
              <a:t>- dans un délai </a:t>
            </a:r>
            <a:r>
              <a:rPr lang="fr-FR" sz="1400" b="1">
                <a:latin typeface="Arial"/>
                <a:cs typeface="Arial"/>
              </a:rPr>
              <a:t>de six à douze mois </a:t>
            </a:r>
            <a:r>
              <a:rPr lang="fr-FR" sz="1400">
                <a:latin typeface="Arial"/>
                <a:cs typeface="Arial"/>
              </a:rPr>
              <a:t>après parution</a:t>
            </a:r>
            <a:endParaRPr/>
          </a:p>
          <a:p>
            <a:pPr>
              <a:defRPr/>
            </a:pPr>
            <a:endParaRPr lang="fr-FR" sz="1400">
              <a:latin typeface="Arial"/>
              <a:cs typeface="Arial"/>
            </a:endParaRPr>
          </a:p>
          <a:p>
            <a:pPr>
              <a:defRPr/>
            </a:pPr>
            <a:endParaRPr/>
          </a:p>
        </p:txBody>
      </p:sp>
      <p:sp>
        <p:nvSpPr>
          <p:cNvPr id="8" name="Rectangle 1" hidden="0"/>
          <p:cNvSpPr/>
          <p:nvPr isPhoto="0" userDrawn="0"/>
        </p:nvSpPr>
        <p:spPr bwMode="auto">
          <a:xfrm>
            <a:off x="6732240" y="4443958"/>
            <a:ext cx="1707519" cy="307777"/>
          </a:xfrm>
          <a:prstGeom prst="rect">
            <a:avLst/>
          </a:prstGeom>
        </p:spPr>
        <p:txBody>
          <a:bodyPr wrap="none">
            <a:spAutoFit/>
          </a:bodyPr>
          <a:lstStyle/>
          <a:p>
            <a:pPr>
              <a:defRPr/>
            </a:pPr>
            <a:r>
              <a:rPr lang="fr-FR" sz="1400" u="sng">
                <a:latin typeface="Arial"/>
                <a:cs typeface="Arial"/>
                <a:hlinkClick r:id="rId2" tooltip="https://www.ouvrirlascience.fr/guide-dapplication-de-la-loi-pour-une-republique-numerique-article-30-ecrits-scientifiques/"/>
              </a:rPr>
              <a:t>Guide d’application</a:t>
            </a:r>
            <a:endParaRPr lang="fr-FR" sz="1400">
              <a:latin typeface="Arial"/>
              <a:cs typeface="Arial"/>
            </a:endParaRPr>
          </a:p>
        </p:txBody>
      </p:sp>
      <p:grpSp>
        <p:nvGrpSpPr>
          <p:cNvPr id="9" name="Groupe 8" hidden="0"/>
          <p:cNvGrpSpPr/>
          <p:nvPr isPhoto="0" userDrawn="0"/>
        </p:nvGrpSpPr>
        <p:grpSpPr bwMode="auto">
          <a:xfrm rot="5400000" flipV="1">
            <a:off x="7321857" y="2542386"/>
            <a:ext cx="3384376" cy="130736"/>
            <a:chOff x="1068761" y="1788905"/>
            <a:chExt cx="7001625" cy="237754"/>
          </a:xfrm>
        </p:grpSpPr>
        <p:sp>
          <p:nvSpPr>
            <p:cNvPr id="10" name="Forme libre : forme 9"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11" name="Forme libre : forme 10"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2" name="Forme libre : forme 11"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3" name="Forme libre : forme 12"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13"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5" name="Forme libre : forme 14"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6" name="Forme libre : forme 15"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75000"/>
              </a:schemeClr>
            </a:solidFill>
            <a:ln w="19393" cap="flat">
              <a:noFill/>
              <a:prstDash val="solid"/>
              <a:miter/>
            </a:ln>
          </p:spPr>
          <p:txBody>
            <a:bodyPr rtlCol="0" anchor="ctr"/>
            <a:lstStyle/>
            <a:p>
              <a:pPr>
                <a:defRPr/>
              </a:pPr>
              <a:endParaRPr lang="en-US"/>
            </a:p>
          </p:txBody>
        </p:sp>
        <p:sp>
          <p:nvSpPr>
            <p:cNvPr id="17" name="Forme libre : forme 16"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8" name="Groupe 17" hidden="0"/>
          <p:cNvGrpSpPr/>
          <p:nvPr isPhoto="0" userDrawn="0"/>
        </p:nvGrpSpPr>
        <p:grpSpPr bwMode="auto">
          <a:xfrm>
            <a:off x="8316416" y="-274302"/>
            <a:ext cx="975464" cy="975464"/>
            <a:chOff x="1457081" y="2604396"/>
            <a:chExt cx="975464" cy="975464"/>
          </a:xfrm>
        </p:grpSpPr>
        <p:sp>
          <p:nvSpPr>
            <p:cNvPr id="19" name="Forme libre : forme 18" hidden="0"/>
            <p:cNvSpPr/>
            <p:nvPr isPhoto="0" userDrawn="0"/>
          </p:nvSpPr>
          <p:spPr bwMode="auto">
            <a:xfrm>
              <a:off x="1864362" y="2933360"/>
              <a:ext cx="300980" cy="123575"/>
            </a:xfrm>
            <a:custGeom>
              <a:avLst/>
              <a:gdLst>
                <a:gd name="connsiteX0" fmla="*/ 300786 w 300980"/>
                <a:gd name="connsiteY0" fmla="*/ 44503 h 123575"/>
                <a:gd name="connsiteX1" fmla="*/ 300786 w 300980"/>
                <a:gd name="connsiteY1" fmla="*/ 117285 h 123575"/>
                <a:gd name="connsiteX2" fmla="*/ 271673 w 300980"/>
                <a:gd name="connsiteY2" fmla="*/ 117285 h 123575"/>
                <a:gd name="connsiteX3" fmla="*/ 271673 w 300980"/>
                <a:gd name="connsiteY3" fmla="*/ 97877 h 123575"/>
                <a:gd name="connsiteX4" fmla="*/ 247413 w 300980"/>
                <a:gd name="connsiteY4" fmla="*/ 97877 h 123575"/>
                <a:gd name="connsiteX5" fmla="*/ 247413 w 300980"/>
                <a:gd name="connsiteY5" fmla="*/ 117285 h 123575"/>
                <a:gd name="connsiteX6" fmla="*/ 218300 w 300980"/>
                <a:gd name="connsiteY6" fmla="*/ 117285 h 123575"/>
                <a:gd name="connsiteX7" fmla="*/ 218300 w 300980"/>
                <a:gd name="connsiteY7" fmla="*/ 78468 h 123575"/>
                <a:gd name="connsiteX8" fmla="*/ 126109 w 300980"/>
                <a:gd name="connsiteY8" fmla="*/ 78468 h 123575"/>
                <a:gd name="connsiteX9" fmla="*/ 121257 w 300980"/>
                <a:gd name="connsiteY9" fmla="*/ 78468 h 123575"/>
                <a:gd name="connsiteX10" fmla="*/ 53327 w 300980"/>
                <a:gd name="connsiteY10" fmla="*/ 122137 h 123575"/>
                <a:gd name="connsiteX11" fmla="*/ -46 w 300980"/>
                <a:gd name="connsiteY11" fmla="*/ 59059 h 123575"/>
                <a:gd name="connsiteX12" fmla="*/ 53327 w 300980"/>
                <a:gd name="connsiteY12" fmla="*/ 834 h 123575"/>
                <a:gd name="connsiteX13" fmla="*/ 121257 w 300980"/>
                <a:gd name="connsiteY13" fmla="*/ 39651 h 123575"/>
                <a:gd name="connsiteX14" fmla="*/ 125721 w 300980"/>
                <a:gd name="connsiteY14" fmla="*/ 44503 h 123575"/>
                <a:gd name="connsiteX15" fmla="*/ 126109 w 300980"/>
                <a:gd name="connsiteY15" fmla="*/ 44503 h 123575"/>
                <a:gd name="connsiteX16" fmla="*/ 300786 w 300980"/>
                <a:gd name="connsiteY16" fmla="*/ 44503 h 123575"/>
                <a:gd name="connsiteX17" fmla="*/ 63032 w 300980"/>
                <a:gd name="connsiteY17" fmla="*/ 29947 h 123575"/>
                <a:gd name="connsiteX18" fmla="*/ 29067 w 300980"/>
                <a:gd name="connsiteY18" fmla="*/ 59059 h 123575"/>
                <a:gd name="connsiteX19" fmla="*/ 61460 w 300980"/>
                <a:gd name="connsiteY19" fmla="*/ 93024 h 123575"/>
                <a:gd name="connsiteX20" fmla="*/ 63032 w 300980"/>
                <a:gd name="connsiteY20" fmla="*/ 93024 h 123575"/>
                <a:gd name="connsiteX21" fmla="*/ 96996 w 300980"/>
                <a:gd name="connsiteY21" fmla="*/ 59059 h 123575"/>
                <a:gd name="connsiteX22" fmla="*/ 63032 w 300980"/>
                <a:gd name="connsiteY22" fmla="*/ 29947 h 12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0980" h="123575" fill="norm" stroke="1" extrusionOk="0">
                  <a:moveTo>
                    <a:pt x="300786" y="44503"/>
                  </a:moveTo>
                  <a:lnTo>
                    <a:pt x="300786" y="117285"/>
                  </a:lnTo>
                  <a:lnTo>
                    <a:pt x="271673" y="117285"/>
                  </a:lnTo>
                  <a:lnTo>
                    <a:pt x="271673" y="97877"/>
                  </a:lnTo>
                  <a:lnTo>
                    <a:pt x="247413" y="97877"/>
                  </a:lnTo>
                  <a:lnTo>
                    <a:pt x="247413" y="117285"/>
                  </a:lnTo>
                  <a:lnTo>
                    <a:pt x="218300" y="117285"/>
                  </a:lnTo>
                  <a:lnTo>
                    <a:pt x="218300" y="78468"/>
                  </a:lnTo>
                  <a:lnTo>
                    <a:pt x="126109" y="78468"/>
                  </a:lnTo>
                  <a:cubicBezTo>
                    <a:pt x="126109" y="73616"/>
                    <a:pt x="121257" y="78468"/>
                    <a:pt x="121257" y="78468"/>
                  </a:cubicBezTo>
                  <a:cubicBezTo>
                    <a:pt x="114018" y="108920"/>
                    <a:pt x="84032" y="128192"/>
                    <a:pt x="53327" y="122137"/>
                  </a:cubicBezTo>
                  <a:cubicBezTo>
                    <a:pt x="21381" y="119051"/>
                    <a:pt x="-2298" y="91083"/>
                    <a:pt x="-46" y="59059"/>
                  </a:cubicBezTo>
                  <a:cubicBezTo>
                    <a:pt x="1526" y="29383"/>
                    <a:pt x="23904" y="4968"/>
                    <a:pt x="53327" y="834"/>
                  </a:cubicBezTo>
                  <a:cubicBezTo>
                    <a:pt x="82479" y="-4989"/>
                    <a:pt x="111475" y="11566"/>
                    <a:pt x="121257" y="39651"/>
                  </a:cubicBezTo>
                  <a:cubicBezTo>
                    <a:pt x="121141" y="42213"/>
                    <a:pt x="123140" y="44386"/>
                    <a:pt x="125721" y="44503"/>
                  </a:cubicBezTo>
                  <a:cubicBezTo>
                    <a:pt x="125837" y="44503"/>
                    <a:pt x="125973" y="44503"/>
                    <a:pt x="126109" y="44503"/>
                  </a:cubicBezTo>
                  <a:lnTo>
                    <a:pt x="300786" y="44503"/>
                  </a:lnTo>
                  <a:close/>
                  <a:moveTo>
                    <a:pt x="63032" y="29947"/>
                  </a:moveTo>
                  <a:cubicBezTo>
                    <a:pt x="45758" y="29035"/>
                    <a:pt x="30794" y="41844"/>
                    <a:pt x="29067" y="59059"/>
                  </a:cubicBezTo>
                  <a:cubicBezTo>
                    <a:pt x="28640" y="77381"/>
                    <a:pt x="43138" y="92597"/>
                    <a:pt x="61460" y="93024"/>
                  </a:cubicBezTo>
                  <a:cubicBezTo>
                    <a:pt x="61983" y="93044"/>
                    <a:pt x="62508" y="93044"/>
                    <a:pt x="63032" y="93024"/>
                  </a:cubicBezTo>
                  <a:cubicBezTo>
                    <a:pt x="81256" y="91801"/>
                    <a:pt x="95774" y="77284"/>
                    <a:pt x="96996" y="59059"/>
                  </a:cubicBezTo>
                  <a:cubicBezTo>
                    <a:pt x="96996" y="44503"/>
                    <a:pt x="77588" y="29947"/>
                    <a:pt x="63032" y="29947"/>
                  </a:cubicBezTo>
                  <a:close/>
                </a:path>
              </a:pathLst>
            </a:custGeom>
            <a:solidFill>
              <a:srgbClr val="EC6182"/>
            </a:solidFill>
            <a:ln w="19393" cap="flat">
              <a:noFill/>
              <a:prstDash val="solid"/>
              <a:miter/>
            </a:ln>
          </p:spPr>
          <p:txBody>
            <a:bodyPr rtlCol="0" anchor="ctr"/>
            <a:lstStyle/>
            <a:p>
              <a:pPr>
                <a:defRPr/>
              </a:pPr>
              <a:endParaRPr lang="en-US"/>
            </a:p>
          </p:txBody>
        </p:sp>
        <p:sp>
          <p:nvSpPr>
            <p:cNvPr id="20" name="Forme libre : forme 19" hidden="0"/>
            <p:cNvSpPr/>
            <p:nvPr isPhoto="0" userDrawn="0"/>
          </p:nvSpPr>
          <p:spPr bwMode="auto">
            <a:xfrm>
              <a:off x="1714094" y="3084793"/>
              <a:ext cx="498104" cy="186352"/>
            </a:xfrm>
            <a:custGeom>
              <a:avLst/>
              <a:gdLst>
                <a:gd name="connsiteX0" fmla="*/ 96848 w 498104"/>
                <a:gd name="connsiteY0" fmla="*/ 28931 h 186352"/>
                <a:gd name="connsiteX1" fmla="*/ 130813 w 498104"/>
                <a:gd name="connsiteY1" fmla="*/ 19227 h 186352"/>
                <a:gd name="connsiteX2" fmla="*/ 203595 w 498104"/>
                <a:gd name="connsiteY2" fmla="*/ 28931 h 186352"/>
                <a:gd name="connsiteX3" fmla="*/ 256969 w 498104"/>
                <a:gd name="connsiteY3" fmla="*/ 38635 h 186352"/>
                <a:gd name="connsiteX4" fmla="*/ 310342 w 498104"/>
                <a:gd name="connsiteY4" fmla="*/ 43487 h 186352"/>
                <a:gd name="connsiteX5" fmla="*/ 358864 w 498104"/>
                <a:gd name="connsiteY5" fmla="*/ 67748 h 186352"/>
                <a:gd name="connsiteX6" fmla="*/ 363327 w 498104"/>
                <a:gd name="connsiteY6" fmla="*/ 72600 h 186352"/>
                <a:gd name="connsiteX7" fmla="*/ 363716 w 498104"/>
                <a:gd name="connsiteY7" fmla="*/ 72600 h 186352"/>
                <a:gd name="connsiteX8" fmla="*/ 417089 w 498104"/>
                <a:gd name="connsiteY8" fmla="*/ 48339 h 186352"/>
                <a:gd name="connsiteX9" fmla="*/ 436498 w 498104"/>
                <a:gd name="connsiteY9" fmla="*/ 38635 h 186352"/>
                <a:gd name="connsiteX10" fmla="*/ 494723 w 498104"/>
                <a:gd name="connsiteY10" fmla="*/ 53192 h 186352"/>
                <a:gd name="connsiteX11" fmla="*/ 489871 w 498104"/>
                <a:gd name="connsiteY11" fmla="*/ 67748 h 186352"/>
                <a:gd name="connsiteX12" fmla="*/ 329751 w 498104"/>
                <a:gd name="connsiteY12" fmla="*/ 174495 h 186352"/>
                <a:gd name="connsiteX13" fmla="*/ 261821 w 498104"/>
                <a:gd name="connsiteY13" fmla="*/ 184199 h 186352"/>
                <a:gd name="connsiteX14" fmla="*/ 208447 w 498104"/>
                <a:gd name="connsiteY14" fmla="*/ 174495 h 186352"/>
                <a:gd name="connsiteX15" fmla="*/ 135665 w 498104"/>
                <a:gd name="connsiteY15" fmla="*/ 155086 h 186352"/>
                <a:gd name="connsiteX16" fmla="*/ 111405 w 498104"/>
                <a:gd name="connsiteY16" fmla="*/ 155086 h 186352"/>
                <a:gd name="connsiteX17" fmla="*/ 101701 w 498104"/>
                <a:gd name="connsiteY17" fmla="*/ 159938 h 186352"/>
                <a:gd name="connsiteX18" fmla="*/ 91996 w 498104"/>
                <a:gd name="connsiteY18" fmla="*/ 174495 h 186352"/>
                <a:gd name="connsiteX19" fmla="*/ 82292 w 498104"/>
                <a:gd name="connsiteY19" fmla="*/ 184199 h 186352"/>
                <a:gd name="connsiteX20" fmla="*/ 9510 w 498104"/>
                <a:gd name="connsiteY20" fmla="*/ 179347 h 186352"/>
                <a:gd name="connsiteX21" fmla="*/ -194 w 498104"/>
                <a:gd name="connsiteY21" fmla="*/ 169643 h 186352"/>
                <a:gd name="connsiteX22" fmla="*/ 4658 w 498104"/>
                <a:gd name="connsiteY22" fmla="*/ 82304 h 186352"/>
                <a:gd name="connsiteX23" fmla="*/ 4658 w 498104"/>
                <a:gd name="connsiteY23" fmla="*/ 14375 h 186352"/>
                <a:gd name="connsiteX24" fmla="*/ 15449 w 498104"/>
                <a:gd name="connsiteY24" fmla="*/ -182 h 186352"/>
                <a:gd name="connsiteX25" fmla="*/ 19214 w 498104"/>
                <a:gd name="connsiteY25" fmla="*/ -182 h 186352"/>
                <a:gd name="connsiteX26" fmla="*/ 82292 w 498104"/>
                <a:gd name="connsiteY26" fmla="*/ 4670 h 186352"/>
                <a:gd name="connsiteX27" fmla="*/ 96848 w 498104"/>
                <a:gd name="connsiteY27" fmla="*/ 19227 h 186352"/>
                <a:gd name="connsiteX28" fmla="*/ 96848 w 498104"/>
                <a:gd name="connsiteY28" fmla="*/ 28931 h 186352"/>
                <a:gd name="connsiteX29" fmla="*/ 475315 w 498104"/>
                <a:gd name="connsiteY29" fmla="*/ 58044 h 186352"/>
                <a:gd name="connsiteX30" fmla="*/ 441350 w 498104"/>
                <a:gd name="connsiteY30" fmla="*/ 53192 h 186352"/>
                <a:gd name="connsiteX31" fmla="*/ 373420 w 498104"/>
                <a:gd name="connsiteY31" fmla="*/ 87157 h 186352"/>
                <a:gd name="connsiteX32" fmla="*/ 368568 w 498104"/>
                <a:gd name="connsiteY32" fmla="*/ 96861 h 186352"/>
                <a:gd name="connsiteX33" fmla="*/ 354011 w 498104"/>
                <a:gd name="connsiteY33" fmla="*/ 111417 h 186352"/>
                <a:gd name="connsiteX34" fmla="*/ 256969 w 498104"/>
                <a:gd name="connsiteY34" fmla="*/ 106565 h 186352"/>
                <a:gd name="connsiteX35" fmla="*/ 247264 w 498104"/>
                <a:gd name="connsiteY35" fmla="*/ 106565 h 186352"/>
                <a:gd name="connsiteX36" fmla="*/ 242412 w 498104"/>
                <a:gd name="connsiteY36" fmla="*/ 96861 h 186352"/>
                <a:gd name="connsiteX37" fmla="*/ 247264 w 498104"/>
                <a:gd name="connsiteY37" fmla="*/ 87157 h 186352"/>
                <a:gd name="connsiteX38" fmla="*/ 252117 w 498104"/>
                <a:gd name="connsiteY38" fmla="*/ 87157 h 186352"/>
                <a:gd name="connsiteX39" fmla="*/ 344307 w 498104"/>
                <a:gd name="connsiteY39" fmla="*/ 92009 h 186352"/>
                <a:gd name="connsiteX40" fmla="*/ 349159 w 498104"/>
                <a:gd name="connsiteY40" fmla="*/ 92009 h 186352"/>
                <a:gd name="connsiteX41" fmla="*/ 315194 w 498104"/>
                <a:gd name="connsiteY41" fmla="*/ 58044 h 186352"/>
                <a:gd name="connsiteX42" fmla="*/ 242412 w 498104"/>
                <a:gd name="connsiteY42" fmla="*/ 58044 h 186352"/>
                <a:gd name="connsiteX43" fmla="*/ 193891 w 498104"/>
                <a:gd name="connsiteY43" fmla="*/ 43487 h 186352"/>
                <a:gd name="connsiteX44" fmla="*/ 101701 w 498104"/>
                <a:gd name="connsiteY44" fmla="*/ 48339 h 186352"/>
                <a:gd name="connsiteX45" fmla="*/ 96848 w 498104"/>
                <a:gd name="connsiteY45" fmla="*/ 52803 h 186352"/>
                <a:gd name="connsiteX46" fmla="*/ 96848 w 498104"/>
                <a:gd name="connsiteY46" fmla="*/ 53192 h 186352"/>
                <a:gd name="connsiteX47" fmla="*/ 91996 w 498104"/>
                <a:gd name="connsiteY47" fmla="*/ 140530 h 186352"/>
                <a:gd name="connsiteX48" fmla="*/ 96848 w 498104"/>
                <a:gd name="connsiteY48" fmla="*/ 145382 h 186352"/>
                <a:gd name="connsiteX49" fmla="*/ 101312 w 498104"/>
                <a:gd name="connsiteY49" fmla="*/ 140530 h 186352"/>
                <a:gd name="connsiteX50" fmla="*/ 101701 w 498104"/>
                <a:gd name="connsiteY50" fmla="*/ 140530 h 186352"/>
                <a:gd name="connsiteX51" fmla="*/ 145370 w 498104"/>
                <a:gd name="connsiteY51" fmla="*/ 135678 h 186352"/>
                <a:gd name="connsiteX52" fmla="*/ 198743 w 498104"/>
                <a:gd name="connsiteY52" fmla="*/ 150234 h 186352"/>
                <a:gd name="connsiteX53" fmla="*/ 261821 w 498104"/>
                <a:gd name="connsiteY53" fmla="*/ 169643 h 186352"/>
                <a:gd name="connsiteX54" fmla="*/ 324899 w 498104"/>
                <a:gd name="connsiteY54" fmla="*/ 155086 h 186352"/>
                <a:gd name="connsiteX55" fmla="*/ 412237 w 498104"/>
                <a:gd name="connsiteY55" fmla="*/ 101713 h 186352"/>
                <a:gd name="connsiteX56" fmla="*/ 475315 w 498104"/>
                <a:gd name="connsiteY56" fmla="*/ 58044 h 186352"/>
                <a:gd name="connsiteX57" fmla="*/ 72588 w 498104"/>
                <a:gd name="connsiteY57" fmla="*/ 159938 h 186352"/>
                <a:gd name="connsiteX58" fmla="*/ 77440 w 498104"/>
                <a:gd name="connsiteY58" fmla="*/ 19227 h 186352"/>
                <a:gd name="connsiteX59" fmla="*/ 24066 w 498104"/>
                <a:gd name="connsiteY59" fmla="*/ 19227 h 186352"/>
                <a:gd name="connsiteX60" fmla="*/ 19214 w 498104"/>
                <a:gd name="connsiteY60" fmla="*/ 159938 h 18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8104" h="186352" fill="norm" stroke="1" extrusionOk="0">
                  <a:moveTo>
                    <a:pt x="96848" y="28931"/>
                  </a:moveTo>
                  <a:cubicBezTo>
                    <a:pt x="107154" y="22856"/>
                    <a:pt x="118858" y="19499"/>
                    <a:pt x="130813" y="19227"/>
                  </a:cubicBezTo>
                  <a:cubicBezTo>
                    <a:pt x="155190" y="10337"/>
                    <a:pt x="182382" y="13967"/>
                    <a:pt x="203595" y="28931"/>
                  </a:cubicBezTo>
                  <a:cubicBezTo>
                    <a:pt x="220888" y="34501"/>
                    <a:pt x="238822" y="37762"/>
                    <a:pt x="256969" y="38635"/>
                  </a:cubicBezTo>
                  <a:cubicBezTo>
                    <a:pt x="274902" y="37839"/>
                    <a:pt x="292855" y="39470"/>
                    <a:pt x="310342" y="43487"/>
                  </a:cubicBezTo>
                  <a:cubicBezTo>
                    <a:pt x="329906" y="41139"/>
                    <a:pt x="348985" y="50688"/>
                    <a:pt x="358864" y="67748"/>
                  </a:cubicBezTo>
                  <a:cubicBezTo>
                    <a:pt x="358747" y="70310"/>
                    <a:pt x="360746" y="72483"/>
                    <a:pt x="363327" y="72600"/>
                  </a:cubicBezTo>
                  <a:cubicBezTo>
                    <a:pt x="363444" y="72600"/>
                    <a:pt x="363580" y="72600"/>
                    <a:pt x="363716" y="72600"/>
                  </a:cubicBezTo>
                  <a:cubicBezTo>
                    <a:pt x="380058" y="61634"/>
                    <a:pt x="398088" y="53444"/>
                    <a:pt x="417089" y="48339"/>
                  </a:cubicBezTo>
                  <a:cubicBezTo>
                    <a:pt x="422446" y="43235"/>
                    <a:pt x="429200" y="39858"/>
                    <a:pt x="436498" y="38635"/>
                  </a:cubicBezTo>
                  <a:cubicBezTo>
                    <a:pt x="456857" y="28581"/>
                    <a:pt x="481486" y="34753"/>
                    <a:pt x="494723" y="53192"/>
                  </a:cubicBezTo>
                  <a:cubicBezTo>
                    <a:pt x="499575" y="62896"/>
                    <a:pt x="499575" y="67748"/>
                    <a:pt x="489871" y="67748"/>
                  </a:cubicBezTo>
                  <a:cubicBezTo>
                    <a:pt x="436498" y="106565"/>
                    <a:pt x="383124" y="140530"/>
                    <a:pt x="329751" y="174495"/>
                  </a:cubicBezTo>
                  <a:cubicBezTo>
                    <a:pt x="308789" y="185111"/>
                    <a:pt x="284917" y="188527"/>
                    <a:pt x="261821" y="184199"/>
                  </a:cubicBezTo>
                  <a:cubicBezTo>
                    <a:pt x="243674" y="183325"/>
                    <a:pt x="225741" y="180065"/>
                    <a:pt x="208447" y="174495"/>
                  </a:cubicBezTo>
                  <a:cubicBezTo>
                    <a:pt x="184847" y="165780"/>
                    <a:pt x="160470" y="159279"/>
                    <a:pt x="135665" y="155086"/>
                  </a:cubicBezTo>
                  <a:cubicBezTo>
                    <a:pt x="128329" y="150157"/>
                    <a:pt x="118741" y="150157"/>
                    <a:pt x="111405" y="155086"/>
                  </a:cubicBezTo>
                  <a:cubicBezTo>
                    <a:pt x="106553" y="155086"/>
                    <a:pt x="106553" y="159938"/>
                    <a:pt x="101701" y="159938"/>
                  </a:cubicBezTo>
                  <a:cubicBezTo>
                    <a:pt x="96848" y="164791"/>
                    <a:pt x="91996" y="164791"/>
                    <a:pt x="91996" y="174495"/>
                  </a:cubicBezTo>
                  <a:cubicBezTo>
                    <a:pt x="91628" y="179696"/>
                    <a:pt x="87494" y="183830"/>
                    <a:pt x="82292" y="184199"/>
                  </a:cubicBezTo>
                  <a:cubicBezTo>
                    <a:pt x="58245" y="180162"/>
                    <a:pt x="33868" y="178551"/>
                    <a:pt x="9510" y="179347"/>
                  </a:cubicBezTo>
                  <a:cubicBezTo>
                    <a:pt x="4308" y="178978"/>
                    <a:pt x="174" y="174844"/>
                    <a:pt x="-194" y="169643"/>
                  </a:cubicBezTo>
                  <a:cubicBezTo>
                    <a:pt x="3843" y="140724"/>
                    <a:pt x="5454" y="111495"/>
                    <a:pt x="4658" y="82304"/>
                  </a:cubicBezTo>
                  <a:lnTo>
                    <a:pt x="4658" y="14375"/>
                  </a:lnTo>
                  <a:cubicBezTo>
                    <a:pt x="3610" y="7368"/>
                    <a:pt x="8443" y="866"/>
                    <a:pt x="15449" y="-182"/>
                  </a:cubicBezTo>
                  <a:cubicBezTo>
                    <a:pt x="16691" y="-376"/>
                    <a:pt x="17972" y="-376"/>
                    <a:pt x="19214" y="-182"/>
                  </a:cubicBezTo>
                  <a:cubicBezTo>
                    <a:pt x="38623" y="-182"/>
                    <a:pt x="62883" y="4670"/>
                    <a:pt x="82292" y="4670"/>
                  </a:cubicBezTo>
                  <a:cubicBezTo>
                    <a:pt x="96848" y="4670"/>
                    <a:pt x="96848" y="4670"/>
                    <a:pt x="96848" y="19227"/>
                  </a:cubicBezTo>
                  <a:lnTo>
                    <a:pt x="96848" y="28931"/>
                  </a:lnTo>
                  <a:close/>
                  <a:moveTo>
                    <a:pt x="475315" y="58044"/>
                  </a:moveTo>
                  <a:cubicBezTo>
                    <a:pt x="465164" y="51755"/>
                    <a:pt x="452859" y="49989"/>
                    <a:pt x="441350" y="53192"/>
                  </a:cubicBezTo>
                  <a:cubicBezTo>
                    <a:pt x="419709" y="66428"/>
                    <a:pt x="397001" y="77802"/>
                    <a:pt x="373420" y="87157"/>
                  </a:cubicBezTo>
                  <a:cubicBezTo>
                    <a:pt x="368568" y="87157"/>
                    <a:pt x="368568" y="92009"/>
                    <a:pt x="368568" y="96861"/>
                  </a:cubicBezTo>
                  <a:cubicBezTo>
                    <a:pt x="368568" y="106565"/>
                    <a:pt x="368568" y="111417"/>
                    <a:pt x="354011" y="111417"/>
                  </a:cubicBezTo>
                  <a:cubicBezTo>
                    <a:pt x="324899" y="111417"/>
                    <a:pt x="290934" y="106565"/>
                    <a:pt x="256969" y="106565"/>
                  </a:cubicBezTo>
                  <a:lnTo>
                    <a:pt x="247264" y="106565"/>
                  </a:lnTo>
                  <a:cubicBezTo>
                    <a:pt x="242412" y="106565"/>
                    <a:pt x="242412" y="101713"/>
                    <a:pt x="242412" y="96861"/>
                  </a:cubicBezTo>
                  <a:cubicBezTo>
                    <a:pt x="242412" y="92009"/>
                    <a:pt x="242412" y="92009"/>
                    <a:pt x="247264" y="87157"/>
                  </a:cubicBezTo>
                  <a:lnTo>
                    <a:pt x="252117" y="87157"/>
                  </a:lnTo>
                  <a:cubicBezTo>
                    <a:pt x="282685" y="91077"/>
                    <a:pt x="313506" y="92688"/>
                    <a:pt x="344307" y="92009"/>
                  </a:cubicBezTo>
                  <a:lnTo>
                    <a:pt x="349159" y="92009"/>
                  </a:lnTo>
                  <a:cubicBezTo>
                    <a:pt x="344734" y="75414"/>
                    <a:pt x="331789" y="62469"/>
                    <a:pt x="315194" y="58044"/>
                  </a:cubicBezTo>
                  <a:lnTo>
                    <a:pt x="242412" y="58044"/>
                  </a:lnTo>
                  <a:cubicBezTo>
                    <a:pt x="225507" y="56122"/>
                    <a:pt x="209068" y="51193"/>
                    <a:pt x="193891" y="43487"/>
                  </a:cubicBezTo>
                  <a:cubicBezTo>
                    <a:pt x="164604" y="28038"/>
                    <a:pt x="129203" y="29901"/>
                    <a:pt x="101701" y="48339"/>
                  </a:cubicBezTo>
                  <a:cubicBezTo>
                    <a:pt x="99139" y="48223"/>
                    <a:pt x="96965" y="50222"/>
                    <a:pt x="96848" y="52803"/>
                  </a:cubicBezTo>
                  <a:cubicBezTo>
                    <a:pt x="96848" y="52920"/>
                    <a:pt x="96848" y="53055"/>
                    <a:pt x="96848" y="53192"/>
                  </a:cubicBezTo>
                  <a:cubicBezTo>
                    <a:pt x="97644" y="82382"/>
                    <a:pt x="96033" y="111611"/>
                    <a:pt x="91996" y="140530"/>
                  </a:cubicBezTo>
                  <a:lnTo>
                    <a:pt x="96848" y="145382"/>
                  </a:lnTo>
                  <a:cubicBezTo>
                    <a:pt x="96732" y="142820"/>
                    <a:pt x="98731" y="140646"/>
                    <a:pt x="101312" y="140530"/>
                  </a:cubicBezTo>
                  <a:cubicBezTo>
                    <a:pt x="101429" y="140530"/>
                    <a:pt x="101565" y="140530"/>
                    <a:pt x="101701" y="140530"/>
                  </a:cubicBezTo>
                  <a:cubicBezTo>
                    <a:pt x="114568" y="131815"/>
                    <a:pt x="130910" y="130011"/>
                    <a:pt x="145370" y="135678"/>
                  </a:cubicBezTo>
                  <a:cubicBezTo>
                    <a:pt x="159926" y="140530"/>
                    <a:pt x="179335" y="145382"/>
                    <a:pt x="198743" y="150234"/>
                  </a:cubicBezTo>
                  <a:cubicBezTo>
                    <a:pt x="218152" y="155086"/>
                    <a:pt x="242412" y="164791"/>
                    <a:pt x="261821" y="169643"/>
                  </a:cubicBezTo>
                  <a:cubicBezTo>
                    <a:pt x="283714" y="170011"/>
                    <a:pt x="305374" y="165004"/>
                    <a:pt x="324899" y="155086"/>
                  </a:cubicBezTo>
                  <a:cubicBezTo>
                    <a:pt x="352905" y="135542"/>
                    <a:pt x="382076" y="117725"/>
                    <a:pt x="412237" y="101713"/>
                  </a:cubicBezTo>
                  <a:cubicBezTo>
                    <a:pt x="432461" y="86031"/>
                    <a:pt x="453519" y="71455"/>
                    <a:pt x="475315" y="58044"/>
                  </a:cubicBezTo>
                  <a:close/>
                  <a:moveTo>
                    <a:pt x="72588" y="159938"/>
                  </a:moveTo>
                  <a:cubicBezTo>
                    <a:pt x="76722" y="113164"/>
                    <a:pt x="78333" y="66176"/>
                    <a:pt x="77440" y="19227"/>
                  </a:cubicBezTo>
                  <a:lnTo>
                    <a:pt x="24066" y="19227"/>
                  </a:lnTo>
                  <a:cubicBezTo>
                    <a:pt x="24066" y="67748"/>
                    <a:pt x="19214" y="116269"/>
                    <a:pt x="19214" y="159938"/>
                  </a:cubicBezTo>
                  <a:close/>
                </a:path>
              </a:pathLst>
            </a:custGeom>
            <a:solidFill>
              <a:srgbClr val="EC6182"/>
            </a:solidFill>
            <a:ln w="19393" cap="flat">
              <a:noFill/>
              <a:prstDash val="solid"/>
              <a:miter/>
            </a:ln>
          </p:spPr>
          <p:txBody>
            <a:bodyPr rtlCol="0" anchor="ctr"/>
            <a:lstStyle/>
            <a:p>
              <a:pPr>
                <a:defRPr/>
              </a:pPr>
              <a:endParaRPr lang="en-US"/>
            </a:p>
          </p:txBody>
        </p:sp>
        <p:sp>
          <p:nvSpPr>
            <p:cNvPr id="21" name="Forme libre : forme 20" hidden="0"/>
            <p:cNvSpPr/>
            <p:nvPr isPhoto="0" userDrawn="0"/>
          </p:nvSpPr>
          <p:spPr bwMode="auto">
            <a:xfrm>
              <a:off x="1457081" y="2604396"/>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EC6182"/>
            </a:solidFill>
            <a:ln w="19393" cap="flat">
              <a:noFill/>
              <a:prstDash val="solid"/>
              <a:miter/>
            </a:ln>
          </p:spPr>
          <p:txBody>
            <a:bodyPr rtlCol="0" anchor="ctr"/>
            <a:lstStyle/>
            <a:p>
              <a:pPr>
                <a:defRPr/>
              </a:pPr>
              <a:endParaRPr lang="en-US"/>
            </a:p>
          </p:txBody>
        </p:sp>
      </p:grpSp>
      <p:sp>
        <p:nvSpPr>
          <p:cNvPr id="22" name="object 2" hidden="0"/>
          <p:cNvSpPr>
            <a:spLocks noGrp="1"/>
          </p:cNvSpPr>
          <p:nvPr isPhoto="0" userDrawn="0">
            <p:ph type="title" hasCustomPrompt="0"/>
          </p:nvPr>
        </p:nvSpPr>
        <p:spPr bwMode="auto">
          <a:xfrm>
            <a:off x="0" y="322608"/>
            <a:ext cx="9144000" cy="197489"/>
          </a:xfrm>
          <a:prstGeom prst="rect">
            <a:avLst/>
          </a:prstGeom>
        </p:spPr>
        <p:txBody>
          <a:bodyPr vert="horz" wrap="square" lIns="0" tIns="12700" rIns="0" bIns="0" rtlCol="0">
            <a:spAutoFit/>
          </a:bodyPr>
          <a:lstStyle/>
          <a:p>
            <a:pPr marL="12700" algn="ctr">
              <a:lnSpc>
                <a:spcPct val="100000"/>
              </a:lnSpc>
              <a:spcBef>
                <a:spcPts val="100"/>
              </a:spcBef>
              <a:defRPr/>
            </a:pPr>
            <a:r>
              <a:rPr lang="fr-FR" sz="1200">
                <a:solidFill>
                  <a:srgbClr val="EC6182"/>
                </a:solidFill>
              </a:rPr>
              <a:t>Publications scientifiques (Open Access)</a:t>
            </a:r>
            <a:endParaRPr sz="1200">
              <a:solidFill>
                <a:srgbClr val="EC6182"/>
              </a:solidFill>
            </a:endParaRPr>
          </a:p>
        </p:txBody>
      </p:sp>
      <p:pic>
        <p:nvPicPr>
          <p:cNvPr id="23" name="Image 22" hidden="0"/>
          <p:cNvPicPr>
            <a:picLocks noChangeAspect="1"/>
          </p:cNvPicPr>
          <p:nvPr isPhoto="0" userDrawn="0"/>
        </p:nvPicPr>
        <p:blipFill>
          <a:blip r:embed="rId3"/>
          <a:stretch/>
        </p:blipFill>
        <p:spPr bwMode="auto">
          <a:xfrm flipH="1">
            <a:off x="467544" y="1649983"/>
            <a:ext cx="1454473" cy="145447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1060762" y="382743"/>
            <a:ext cx="7022601" cy="289823"/>
          </a:xfrm>
          <a:prstGeom prst="rect">
            <a:avLst/>
          </a:prstGeom>
        </p:spPr>
        <p:txBody>
          <a:bodyPr vert="horz" wrap="square" lIns="0" tIns="12700" rIns="0" bIns="0" rtlCol="0">
            <a:spAutoFit/>
          </a:bodyPr>
          <a:lstStyle/>
          <a:p>
            <a:pPr marL="12700" algn="ctr">
              <a:lnSpc>
                <a:spcPct val="100000"/>
              </a:lnSpc>
              <a:spcBef>
                <a:spcPts val="100"/>
              </a:spcBef>
              <a:defRPr/>
            </a:pPr>
            <a:r>
              <a:rPr lang="fr-FR"/>
              <a:t>Science ouverte</a:t>
            </a:r>
            <a:endParaRPr/>
          </a:p>
        </p:txBody>
      </p:sp>
      <p:sp>
        <p:nvSpPr>
          <p:cNvPr id="5"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21</a:t>
            </a:fld>
            <a:endParaRPr sz="1600"/>
          </a:p>
        </p:txBody>
      </p:sp>
      <p:sp>
        <p:nvSpPr>
          <p:cNvPr id="6"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grpSp>
        <p:nvGrpSpPr>
          <p:cNvPr id="7" name="Groupe 7" hidden="0"/>
          <p:cNvGrpSpPr/>
          <p:nvPr isPhoto="0" userDrawn="0"/>
        </p:nvGrpSpPr>
        <p:grpSpPr bwMode="auto">
          <a:xfrm rot="5400000" flipV="1">
            <a:off x="7321857" y="2542386"/>
            <a:ext cx="3384376" cy="130736"/>
            <a:chOff x="1068761" y="1788905"/>
            <a:chExt cx="7001625" cy="237754"/>
          </a:xfrm>
        </p:grpSpPr>
        <p:sp>
          <p:nvSpPr>
            <p:cNvPr id="8" name="Forme libre : forme 8"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9" name="Forme libre : forme 9"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0" name="Forme libre : forme 10"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11" name="Forme libre : forme 11"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2" name="Forme libre : forme 12"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3" name="Forme libre : forme 13"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14"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5" name="Forme libre : forme 15"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sp>
        <p:nvSpPr>
          <p:cNvPr id="16" name="ZoneTexte 29" hidden="0"/>
          <p:cNvSpPr/>
          <p:nvPr isPhoto="0" userDrawn="0"/>
        </p:nvSpPr>
        <p:spPr bwMode="auto">
          <a:xfrm>
            <a:off x="1924976" y="1300806"/>
            <a:ext cx="5294171" cy="640079"/>
          </a:xfrm>
          <a:prstGeom prst="rect">
            <a:avLst/>
          </a:prstGeom>
          <a:noFill/>
        </p:spPr>
        <p:txBody>
          <a:bodyPr wrap="square">
            <a:noAutofit/>
          </a:bodyPr>
          <a:lstStyle/>
          <a:p>
            <a:pPr algn="ctr">
              <a:defRPr/>
            </a:pPr>
            <a:r>
              <a:rPr lang="fr-FR" sz="1800" b="1">
                <a:solidFill>
                  <a:srgbClr val="B0B2DA"/>
                </a:solidFill>
              </a:rPr>
              <a:t>Les données de la recherche</a:t>
            </a:r>
            <a:endParaRPr lang="en-US" b="1">
              <a:solidFill>
                <a:srgbClr val="B0B2DA"/>
              </a:solidFill>
            </a:endParaRPr>
          </a:p>
        </p:txBody>
      </p:sp>
      <p:sp>
        <p:nvSpPr>
          <p:cNvPr id="17" name="Forme libre : forme 30" hidden="0"/>
          <p:cNvSpPr/>
          <p:nvPr isPhoto="0" userDrawn="0"/>
        </p:nvSpPr>
        <p:spPr bwMode="auto">
          <a:xfrm>
            <a:off x="4104058" y="2355726"/>
            <a:ext cx="976939" cy="933714"/>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a:defRPr/>
            </a:pPr>
            <a:endParaRPr lang="en-US"/>
          </a:p>
        </p:txBody>
      </p:sp>
      <p:sp>
        <p:nvSpPr>
          <p:cNvPr id="18" name="Forme libre : forme 31" hidden="0"/>
          <p:cNvSpPr/>
          <p:nvPr isPhoto="0" userDrawn="0"/>
        </p:nvSpPr>
        <p:spPr bwMode="auto">
          <a:xfrm>
            <a:off x="3702962" y="1923678"/>
            <a:ext cx="1738076" cy="1738076"/>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22</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6" name="Rectangle 1" hidden="0"/>
          <p:cNvSpPr/>
          <p:nvPr isPhoto="0" userDrawn="0"/>
        </p:nvSpPr>
        <p:spPr bwMode="auto">
          <a:xfrm>
            <a:off x="2051720" y="1419622"/>
            <a:ext cx="5472608" cy="3336811"/>
          </a:xfrm>
          <a:prstGeom prst="rect">
            <a:avLst/>
          </a:prstGeom>
        </p:spPr>
        <p:txBody>
          <a:bodyPr wrap="square">
            <a:spAutoFit/>
          </a:bodyPr>
          <a:lstStyle/>
          <a:p>
            <a:pPr marL="304792" lvl="0" indent="-304792">
              <a:lnSpc>
                <a:spcPct val="90000"/>
              </a:lnSpc>
              <a:spcBef>
                <a:spcPts val="1333"/>
              </a:spcBef>
              <a:buFont typeface="Arial"/>
              <a:buChar char="•"/>
              <a:defRPr/>
            </a:pPr>
            <a:r>
              <a:rPr lang="fr-FR" sz="1500">
                <a:solidFill>
                  <a:prstClr val="black"/>
                </a:solidFill>
                <a:latin typeface="Arial"/>
                <a:cs typeface="Arial"/>
              </a:rPr>
              <a:t>Notes de terrain, carnets de laboratoire</a:t>
            </a:r>
            <a:endParaRPr/>
          </a:p>
          <a:p>
            <a:pPr marL="304792" lvl="0" indent="-304792">
              <a:lnSpc>
                <a:spcPct val="90000"/>
              </a:lnSpc>
              <a:spcBef>
                <a:spcPts val="1333"/>
              </a:spcBef>
              <a:buFont typeface="Arial"/>
              <a:buChar char="•"/>
              <a:defRPr/>
            </a:pPr>
            <a:r>
              <a:rPr lang="fr-FR" sz="1500">
                <a:solidFill>
                  <a:prstClr val="black"/>
                </a:solidFill>
                <a:latin typeface="Arial"/>
                <a:cs typeface="Arial"/>
              </a:rPr>
              <a:t>Photos, enregistrements audio ou vidéo</a:t>
            </a:r>
            <a:endParaRPr/>
          </a:p>
          <a:p>
            <a:pPr marL="304792" lvl="0" indent="-304792" algn="just">
              <a:lnSpc>
                <a:spcPct val="90000"/>
              </a:lnSpc>
              <a:spcBef>
                <a:spcPts val="1332"/>
              </a:spcBef>
              <a:buFont typeface="Arial"/>
              <a:buChar char="•"/>
              <a:defRPr/>
            </a:pPr>
            <a:r>
              <a:rPr lang="fr-FR" sz="1500">
                <a:solidFill>
                  <a:prstClr val="black"/>
                </a:solidFill>
                <a:latin typeface="Arial"/>
                <a:cs typeface="Arial"/>
              </a:rPr>
              <a:t>Questionnaires, notes d’entretiens, transcriptions d’entretiens, réponses à des tests</a:t>
            </a:r>
            <a:endParaRPr/>
          </a:p>
          <a:p>
            <a:pPr marL="304792" lvl="0" indent="-304792">
              <a:lnSpc>
                <a:spcPct val="90000"/>
              </a:lnSpc>
              <a:spcBef>
                <a:spcPts val="1332"/>
              </a:spcBef>
              <a:buFont typeface="Arial"/>
              <a:buChar char="•"/>
              <a:defRPr/>
            </a:pPr>
            <a:r>
              <a:rPr lang="fr-FR" sz="1500">
                <a:solidFill>
                  <a:prstClr val="black"/>
                </a:solidFill>
                <a:latin typeface="Arial"/>
                <a:cs typeface="Arial"/>
              </a:rPr>
              <a:t>Codes sources, logiciels</a:t>
            </a:r>
            <a:endParaRPr/>
          </a:p>
          <a:p>
            <a:pPr marL="304792" lvl="0" indent="-304792">
              <a:lnSpc>
                <a:spcPct val="90000"/>
              </a:lnSpc>
              <a:spcBef>
                <a:spcPts val="1333"/>
              </a:spcBef>
              <a:buFont typeface="Arial"/>
              <a:buChar char="•"/>
              <a:defRPr/>
            </a:pPr>
            <a:r>
              <a:rPr lang="fr-FR" sz="1500">
                <a:solidFill>
                  <a:prstClr val="black"/>
                </a:solidFill>
                <a:latin typeface="Arial"/>
                <a:cs typeface="Arial"/>
              </a:rPr>
              <a:t>Données textuelles structurées (tableaux...)</a:t>
            </a:r>
            <a:endParaRPr/>
          </a:p>
          <a:p>
            <a:pPr marL="304792" lvl="0" indent="-304792">
              <a:lnSpc>
                <a:spcPct val="90000"/>
              </a:lnSpc>
              <a:spcBef>
                <a:spcPts val="1333"/>
              </a:spcBef>
              <a:buFont typeface="Arial"/>
              <a:buChar char="•"/>
              <a:defRPr/>
            </a:pPr>
            <a:r>
              <a:rPr lang="fr-FR" sz="1500">
                <a:solidFill>
                  <a:prstClr val="black"/>
                </a:solidFill>
                <a:latin typeface="Arial"/>
                <a:cs typeface="Arial"/>
              </a:rPr>
              <a:t>[…]</a:t>
            </a:r>
            <a:endParaRPr/>
          </a:p>
          <a:p>
            <a:pPr marL="304792" lvl="0" indent="-304792" algn="just">
              <a:lnSpc>
                <a:spcPct val="90000"/>
              </a:lnSpc>
              <a:spcBef>
                <a:spcPts val="1333"/>
              </a:spcBef>
              <a:buFont typeface="Wingdings"/>
              <a:buChar char="Ø"/>
              <a:defRPr/>
            </a:pPr>
            <a:r>
              <a:rPr lang="fr-FR" sz="1500">
                <a:solidFill>
                  <a:srgbClr val="FF0000"/>
                </a:solidFill>
                <a:latin typeface="Arial"/>
                <a:cs typeface="Arial"/>
              </a:rPr>
              <a:t>Tout objet dont se saisit le chercheur à des fins de recherche</a:t>
            </a:r>
            <a:endParaRPr/>
          </a:p>
          <a:p>
            <a:pPr marL="304792" lvl="0" indent="-304792">
              <a:lnSpc>
                <a:spcPct val="90000"/>
              </a:lnSpc>
              <a:spcBef>
                <a:spcPts val="1333"/>
              </a:spcBef>
              <a:buFont typeface="Arial"/>
              <a:buChar char="•"/>
              <a:defRPr/>
            </a:pPr>
            <a:endParaRPr lang="fr-FR" sz="1500">
              <a:solidFill>
                <a:prstClr val="black"/>
              </a:solidFill>
              <a:latin typeface="Arial"/>
              <a:cs typeface="Arial"/>
            </a:endParaRPr>
          </a:p>
        </p:txBody>
      </p:sp>
      <p:grpSp>
        <p:nvGrpSpPr>
          <p:cNvPr id="7" name="Groupe 7" hidden="0"/>
          <p:cNvGrpSpPr/>
          <p:nvPr isPhoto="0" userDrawn="0"/>
        </p:nvGrpSpPr>
        <p:grpSpPr bwMode="auto">
          <a:xfrm rot="5400000" flipV="1">
            <a:off x="7321857" y="2542386"/>
            <a:ext cx="3384376" cy="130736"/>
            <a:chOff x="1068761" y="1788905"/>
            <a:chExt cx="7001625" cy="237754"/>
          </a:xfrm>
        </p:grpSpPr>
        <p:sp>
          <p:nvSpPr>
            <p:cNvPr id="8" name="Forme libre : forme 8"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9" name="Forme libre : forme 9"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0" name="Forme libre : forme 10"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11" name="Forme libre : forme 11"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2" name="Forme libre : forme 12"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3" name="Forme libre : forme 13"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14"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5" name="Forme libre : forme 15"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6" name="Groupe 25" hidden="0"/>
          <p:cNvGrpSpPr/>
          <p:nvPr isPhoto="0" userDrawn="0"/>
        </p:nvGrpSpPr>
        <p:grpSpPr bwMode="auto">
          <a:xfrm>
            <a:off x="8316416" y="-275922"/>
            <a:ext cx="975464" cy="975464"/>
            <a:chOff x="8316416" y="-207527"/>
            <a:chExt cx="975464" cy="975464"/>
          </a:xfrm>
        </p:grpSpPr>
        <p:sp>
          <p:nvSpPr>
            <p:cNvPr id="17" name="Forme libre : forme 26" hidden="0"/>
            <p:cNvSpPr/>
            <p:nvPr isPhoto="0" userDrawn="0"/>
          </p:nvSpPr>
          <p:spPr bwMode="auto">
            <a:xfrm>
              <a:off x="8570883" y="88732"/>
              <a:ext cx="501884" cy="479677"/>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a:defRPr/>
              </a:pPr>
              <a:endParaRPr lang="en-US"/>
            </a:p>
          </p:txBody>
        </p:sp>
        <p:sp>
          <p:nvSpPr>
            <p:cNvPr id="18" name="Forme libre : forme 27" hidden="0"/>
            <p:cNvSpPr/>
            <p:nvPr isPhoto="0" userDrawn="0"/>
          </p:nvSpPr>
          <p:spPr bwMode="auto">
            <a:xfrm>
              <a:off x="8316416" y="-20752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a:defRPr/>
              </a:pPr>
              <a:endParaRPr lang="en-US"/>
            </a:p>
          </p:txBody>
        </p:sp>
      </p:grpSp>
      <p:sp>
        <p:nvSpPr>
          <p:cNvPr id="19" name="object 2" hidden="0"/>
          <p:cNvSpPr>
            <a:spLocks noGrp="1"/>
          </p:cNvSpPr>
          <p:nvPr isPhoto="0" userDrawn="0">
            <p:ph type="title" hasCustomPrompt="0"/>
          </p:nvPr>
        </p:nvSpPr>
        <p:spPr bwMode="auto">
          <a:xfrm>
            <a:off x="0" y="322606"/>
            <a:ext cx="9144216" cy="195615"/>
          </a:xfrm>
          <a:prstGeom prst="rect">
            <a:avLst/>
          </a:prstGeom>
        </p:spPr>
        <p:txBody>
          <a:bodyPr vert="horz" wrap="square" lIns="0" tIns="12700" rIns="0" bIns="0" rtlCol="0">
            <a:spAutoFit/>
          </a:bodyPr>
          <a:lstStyle/>
          <a:p>
            <a:pPr marL="12700" algn="ctr">
              <a:spcBef>
                <a:spcPts val="100"/>
              </a:spcBef>
              <a:defRPr/>
            </a:pPr>
            <a:r>
              <a:rPr lang="fr-FR" sz="1200">
                <a:solidFill>
                  <a:srgbClr val="9884BD"/>
                </a:solidFill>
              </a:rPr>
              <a:t>Les données de la recherche</a:t>
            </a:r>
            <a:endParaRPr/>
          </a:p>
        </p:txBody>
      </p:sp>
      <p:sp>
        <p:nvSpPr>
          <p:cNvPr id="20" name="ZoneTexte 19" hidden="0"/>
          <p:cNvSpPr/>
          <p:nvPr isPhoto="0" userDrawn="0"/>
        </p:nvSpPr>
        <p:spPr bwMode="auto">
          <a:xfrm>
            <a:off x="71233" y="915566"/>
            <a:ext cx="9072767" cy="369332"/>
          </a:xfrm>
          <a:prstGeom prst="rect">
            <a:avLst/>
          </a:prstGeom>
          <a:noFill/>
        </p:spPr>
        <p:txBody>
          <a:bodyPr wrap="square">
            <a:spAutoFit/>
          </a:bodyPr>
          <a:lstStyle/>
          <a:p>
            <a:pPr algn="ctr">
              <a:defRPr/>
            </a:pPr>
            <a:r>
              <a:rPr lang="fr-FR" b="1">
                <a:solidFill>
                  <a:srgbClr val="3A6972"/>
                </a:solidFill>
                <a:latin typeface="Arial"/>
              </a:rPr>
              <a:t>Données qualitatives / Données quantitatives</a:t>
            </a:r>
            <a:endParaRPr/>
          </a:p>
        </p:txBody>
      </p:sp>
      <p:sp>
        <p:nvSpPr>
          <p:cNvPr id="21" name="Rectangle 1" hidden="0"/>
          <p:cNvSpPr/>
          <p:nvPr isPhoto="0" userDrawn="0"/>
        </p:nvSpPr>
        <p:spPr bwMode="auto">
          <a:xfrm>
            <a:off x="6660232" y="4515966"/>
            <a:ext cx="1822935" cy="276999"/>
          </a:xfrm>
          <a:prstGeom prst="rect">
            <a:avLst/>
          </a:prstGeom>
        </p:spPr>
        <p:txBody>
          <a:bodyPr wrap="none">
            <a:spAutoFit/>
          </a:bodyPr>
          <a:lstStyle/>
          <a:p>
            <a:pPr lvl="0">
              <a:defRPr/>
            </a:pPr>
            <a:r>
              <a:rPr lang="fr-FR" sz="1200">
                <a:solidFill>
                  <a:prstClr val="black"/>
                </a:solidFill>
                <a:latin typeface="Arial"/>
                <a:cs typeface="Arial"/>
              </a:rPr>
              <a:t>Définition : </a:t>
            </a:r>
            <a:r>
              <a:rPr lang="fr-FR" sz="1200" u="sng">
                <a:solidFill>
                  <a:prstClr val="black"/>
                </a:solidFill>
                <a:latin typeface="Arial"/>
                <a:cs typeface="Arial"/>
                <a:hlinkClick r:id="rId2" tooltip="http://www.oecd.org/fr/sti/sci-tech/38500823.pdf"/>
              </a:rPr>
              <a:t>OCDE</a:t>
            </a:r>
            <a:r>
              <a:rPr lang="fr-FR" sz="1200">
                <a:solidFill>
                  <a:prstClr val="black"/>
                </a:solidFill>
                <a:latin typeface="Arial"/>
                <a:cs typeface="Arial"/>
              </a:rPr>
              <a:t>, 2007</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23</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6" name="ZoneTexte 1" hidden="0"/>
          <p:cNvSpPr/>
          <p:nvPr isPhoto="0" userDrawn="0"/>
        </p:nvSpPr>
        <p:spPr bwMode="auto">
          <a:xfrm>
            <a:off x="1331640" y="1357848"/>
            <a:ext cx="6841658" cy="3785652"/>
          </a:xfrm>
          <a:prstGeom prst="rect">
            <a:avLst/>
          </a:prstGeom>
          <a:noFill/>
        </p:spPr>
        <p:txBody>
          <a:bodyPr wrap="square" rtlCol="0">
            <a:spAutoFit/>
          </a:bodyPr>
          <a:lstStyle/>
          <a:p>
            <a:pPr marL="285750" indent="-285750" algn="just">
              <a:buFont typeface="Arial"/>
              <a:buChar char="•"/>
              <a:defRPr/>
            </a:pPr>
            <a:r>
              <a:rPr lang="fr-FR" sz="1500">
                <a:latin typeface="Arial"/>
              </a:rPr>
              <a:t>Permettre à d’autres chercheurs de comprendre, reproduire, vérifier un résultat scientifique ; de les réutiliser sans avoir à les générer une nouvelle fois</a:t>
            </a:r>
            <a:endParaRPr/>
          </a:p>
          <a:p>
            <a:pPr marL="285750" indent="-285750">
              <a:buFont typeface="Arial"/>
              <a:buChar char="•"/>
              <a:defRPr/>
            </a:pPr>
            <a:endParaRPr lang="fr-FR" sz="1500">
              <a:latin typeface="Arial"/>
            </a:endParaRPr>
          </a:p>
          <a:p>
            <a:pPr marL="285750" indent="-285750" algn="just">
              <a:buFont typeface="Arial"/>
              <a:buChar char="•"/>
              <a:defRPr/>
            </a:pPr>
            <a:r>
              <a:rPr lang="fr-FR" sz="1500">
                <a:latin typeface="Arial"/>
              </a:rPr>
              <a:t>Faire émerger des nouvelles connaissances du croisement de données issues de communautés différentes</a:t>
            </a:r>
            <a:endParaRPr/>
          </a:p>
          <a:p>
            <a:pPr marL="285750" indent="-285750">
              <a:buFont typeface="Arial"/>
              <a:buChar char="•"/>
              <a:defRPr/>
            </a:pPr>
            <a:endParaRPr lang="fr-FR" sz="1500">
              <a:latin typeface="Arial"/>
            </a:endParaRPr>
          </a:p>
          <a:p>
            <a:pPr marL="285750" indent="-285750" algn="just">
              <a:buFont typeface="Arial"/>
              <a:buChar char="•"/>
              <a:defRPr/>
            </a:pPr>
            <a:r>
              <a:rPr lang="fr-FR" sz="1500">
                <a:latin typeface="Arial"/>
              </a:rPr>
              <a:t>Favoriser de nouvelles collaborations puisque l’auteur des données est identifiable</a:t>
            </a:r>
            <a:endParaRPr/>
          </a:p>
          <a:p>
            <a:pPr marL="285750" indent="-285750">
              <a:buFont typeface="Arial"/>
              <a:buChar char="•"/>
              <a:defRPr/>
            </a:pPr>
            <a:endParaRPr lang="fr-FR" sz="1500">
              <a:latin typeface="Arial"/>
            </a:endParaRPr>
          </a:p>
          <a:p>
            <a:pPr marL="285750" indent="-285750" algn="just">
              <a:buFont typeface="Arial"/>
              <a:buChar char="•"/>
              <a:defRPr/>
            </a:pPr>
            <a:r>
              <a:rPr lang="fr-FR" sz="1500">
                <a:latin typeface="Arial"/>
              </a:rPr>
              <a:t>Préserver ses propres données et pouvoir les réutiliser dans le cadre d’autres recherches, de nouvelles publications</a:t>
            </a:r>
            <a:endParaRPr/>
          </a:p>
          <a:p>
            <a:pPr marL="285750" indent="-285750">
              <a:buFont typeface="Arial"/>
              <a:buChar char="•"/>
              <a:defRPr/>
            </a:pPr>
            <a:endParaRPr lang="fr-FR" sz="1500">
              <a:latin typeface="Arial"/>
            </a:endParaRPr>
          </a:p>
          <a:p>
            <a:pPr marL="285750" indent="-285750">
              <a:buFont typeface="Arial"/>
              <a:buChar char="•"/>
              <a:defRPr/>
            </a:pPr>
            <a:r>
              <a:rPr lang="fr-FR" sz="1500">
                <a:latin typeface="Arial"/>
              </a:rPr>
              <a:t>Renforcer la visibilité de ses travaux de recherche</a:t>
            </a:r>
            <a:endParaRPr/>
          </a:p>
          <a:p>
            <a:pPr>
              <a:defRPr/>
            </a:pPr>
            <a:br>
              <a:rPr lang="fr-FR" sz="1500">
                <a:latin typeface="Arial"/>
                <a:cs typeface="Arial"/>
              </a:rPr>
            </a:br>
            <a:endParaRPr lang="fr-FR" sz="1500">
              <a:latin typeface="Arial"/>
              <a:cs typeface="Arial"/>
            </a:endParaRPr>
          </a:p>
        </p:txBody>
      </p:sp>
      <p:grpSp>
        <p:nvGrpSpPr>
          <p:cNvPr id="7" name="Groupe 7" hidden="0"/>
          <p:cNvGrpSpPr/>
          <p:nvPr isPhoto="0" userDrawn="0"/>
        </p:nvGrpSpPr>
        <p:grpSpPr bwMode="auto">
          <a:xfrm rot="5400000" flipV="1">
            <a:off x="7321857" y="2542386"/>
            <a:ext cx="3384376" cy="130736"/>
            <a:chOff x="1068761" y="1788905"/>
            <a:chExt cx="7001625" cy="237754"/>
          </a:xfrm>
        </p:grpSpPr>
        <p:sp>
          <p:nvSpPr>
            <p:cNvPr id="8" name="Forme libre : forme 8"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9" name="Forme libre : forme 9"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0" name="Forme libre : forme 10"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11" name="Forme libre : forme 11"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2" name="Forme libre : forme 12"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3" name="Forme libre : forme 13"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14"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5" name="Forme libre : forme 15"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6" name="Groupe 17" hidden="0"/>
          <p:cNvGrpSpPr/>
          <p:nvPr isPhoto="0" userDrawn="0"/>
        </p:nvGrpSpPr>
        <p:grpSpPr bwMode="auto">
          <a:xfrm>
            <a:off x="8316416" y="-275922"/>
            <a:ext cx="975464" cy="975464"/>
            <a:chOff x="8316416" y="-207527"/>
            <a:chExt cx="975464" cy="975464"/>
          </a:xfrm>
        </p:grpSpPr>
        <p:sp>
          <p:nvSpPr>
            <p:cNvPr id="17" name="Forme libre : forme 18" hidden="0"/>
            <p:cNvSpPr/>
            <p:nvPr isPhoto="0" userDrawn="0"/>
          </p:nvSpPr>
          <p:spPr bwMode="auto">
            <a:xfrm>
              <a:off x="8570883" y="88732"/>
              <a:ext cx="501884" cy="479677"/>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a:defRPr/>
              </a:pPr>
              <a:endParaRPr lang="en-US"/>
            </a:p>
          </p:txBody>
        </p:sp>
        <p:sp>
          <p:nvSpPr>
            <p:cNvPr id="18" name="Forme libre : forme 19" hidden="0"/>
            <p:cNvSpPr/>
            <p:nvPr isPhoto="0" userDrawn="0"/>
          </p:nvSpPr>
          <p:spPr bwMode="auto">
            <a:xfrm>
              <a:off x="8316416" y="-20752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a:defRPr/>
              </a:pPr>
              <a:endParaRPr lang="en-US"/>
            </a:p>
          </p:txBody>
        </p:sp>
      </p:grpSp>
      <p:sp>
        <p:nvSpPr>
          <p:cNvPr id="19" name="object 2" hidden="0"/>
          <p:cNvSpPr>
            <a:spLocks noGrp="1"/>
          </p:cNvSpPr>
          <p:nvPr isPhoto="0" userDrawn="0">
            <p:ph type="title" hasCustomPrompt="0"/>
          </p:nvPr>
        </p:nvSpPr>
        <p:spPr bwMode="auto">
          <a:xfrm>
            <a:off x="0" y="322607"/>
            <a:ext cx="9144072" cy="195615"/>
          </a:xfrm>
          <a:prstGeom prst="rect">
            <a:avLst/>
          </a:prstGeom>
        </p:spPr>
        <p:txBody>
          <a:bodyPr vert="horz" wrap="square" lIns="0" tIns="12700" rIns="0" bIns="0" rtlCol="0">
            <a:spAutoFit/>
          </a:bodyPr>
          <a:lstStyle/>
          <a:p>
            <a:pPr marL="12700" algn="ctr">
              <a:spcBef>
                <a:spcPts val="100"/>
              </a:spcBef>
              <a:defRPr/>
            </a:pPr>
            <a:r>
              <a:rPr lang="fr-FR" sz="1200">
                <a:solidFill>
                  <a:srgbClr val="9884BD"/>
                </a:solidFill>
              </a:rPr>
              <a:t>Les données de la recherche</a:t>
            </a:r>
            <a:endParaRPr/>
          </a:p>
        </p:txBody>
      </p:sp>
      <p:sp>
        <p:nvSpPr>
          <p:cNvPr id="20" name="ZoneTexte 19" hidden="0"/>
          <p:cNvSpPr/>
          <p:nvPr isPhoto="0" userDrawn="0"/>
        </p:nvSpPr>
        <p:spPr bwMode="auto">
          <a:xfrm>
            <a:off x="54475" y="906274"/>
            <a:ext cx="9113432" cy="369332"/>
          </a:xfrm>
          <a:prstGeom prst="rect">
            <a:avLst/>
          </a:prstGeom>
          <a:noFill/>
        </p:spPr>
        <p:txBody>
          <a:bodyPr wrap="square">
            <a:spAutoFit/>
          </a:bodyPr>
          <a:lstStyle/>
          <a:p>
            <a:pPr algn="ctr">
              <a:defRPr/>
            </a:pPr>
            <a:r>
              <a:rPr lang="fr-FR" b="1">
                <a:solidFill>
                  <a:srgbClr val="3A6972"/>
                </a:solidFill>
                <a:latin typeface="Arial"/>
                <a:cs typeface="Arial"/>
              </a:rPr>
              <a:t>Pourquoi ouvrir les données de la recherche ?</a:t>
            </a:r>
            <a:endParaRPr lang="fr-FR">
              <a:solidFill>
                <a:srgbClr val="3A6972"/>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4294967295" hasCustomPrompt="0"/>
          </p:nvPr>
        </p:nvSpPr>
        <p:spPr bwMode="auto">
          <a:xfrm>
            <a:off x="8588630" y="4841575"/>
            <a:ext cx="360045" cy="589905"/>
          </a:xfrm>
          <a:prstGeom prst="rect">
            <a:avLst/>
          </a:prstGeom>
        </p:spPr>
        <p:txBody>
          <a:bodyPr vert="horz" wrap="square" lIns="0" tIns="0" rIns="0" bIns="0" rtlCol="0">
            <a:spAutoFit/>
          </a:bodyPr>
          <a:lstStyle/>
          <a:p>
            <a:pPr marL="38099" defTabSz="914378">
              <a:lnSpc>
                <a:spcPts val="2315"/>
              </a:lnSpc>
              <a:defRPr/>
            </a:pPr>
            <a:fld id="{81D60167-4931-47E6-BA6A-407CBD079E47}" type="slidenum">
              <a:rPr sz="1600"/>
              <a:t>24</a:t>
            </a:fld>
            <a:endParaRPr sz="1600"/>
          </a:p>
        </p:txBody>
      </p:sp>
      <p:sp>
        <p:nvSpPr>
          <p:cNvPr id="5" name="object 9" hidden="0"/>
          <p:cNvSpPr>
            <a:spLocks noGrp="1"/>
          </p:cNvSpPr>
          <p:nvPr isPhoto="0" userDrawn="0">
            <p:ph type="ftr" sz="quarter" idx="4294967295" hasCustomPrompt="0"/>
          </p:nvPr>
        </p:nvSpPr>
        <p:spPr bwMode="auto">
          <a:xfrm>
            <a:off x="2271776" y="4910219"/>
            <a:ext cx="4600575" cy="153888"/>
          </a:xfrm>
          <a:prstGeom prst="rect">
            <a:avLst/>
          </a:prstGeom>
        </p:spPr>
        <p:txBody>
          <a:bodyPr vert="horz" wrap="square" lIns="0" tIns="0" rIns="0" bIns="0" rtlCol="0">
            <a:spAutoFit/>
          </a:bodyPr>
          <a:lstStyle/>
          <a:p>
            <a:pPr marL="12700" algn="ctr" defTabSz="914378">
              <a:defRPr/>
            </a:pPr>
            <a:r>
              <a:rPr lang="fr-FR" spc="-5"/>
              <a:t>Science ouverte : sensibilisation</a:t>
            </a:r>
            <a:endParaRPr/>
          </a:p>
        </p:txBody>
      </p:sp>
      <p:grpSp>
        <p:nvGrpSpPr>
          <p:cNvPr id="6" name="Groupe 9" hidden="0"/>
          <p:cNvGrpSpPr/>
          <p:nvPr isPhoto="0" userDrawn="0"/>
        </p:nvGrpSpPr>
        <p:grpSpPr bwMode="auto">
          <a:xfrm rot="5400000" flipV="1">
            <a:off x="7321857" y="2542387"/>
            <a:ext cx="3384376" cy="130736"/>
            <a:chOff x="1068761" y="1788905"/>
            <a:chExt cx="7001625" cy="237754"/>
          </a:xfrm>
        </p:grpSpPr>
        <p:sp>
          <p:nvSpPr>
            <p:cNvPr id="7" name="Forme libre : forme 10"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sp>
          <p:nvSpPr>
            <p:cNvPr id="8" name="Forme libre : forme 11"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sp>
          <p:nvSpPr>
            <p:cNvPr id="9" name="Forme libre : forme 13"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sp>
          <p:nvSpPr>
            <p:cNvPr id="10" name="Forme libre : forme 14"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sp>
          <p:nvSpPr>
            <p:cNvPr id="11" name="Forme libre : forme 15"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sp>
          <p:nvSpPr>
            <p:cNvPr id="12" name="Forme libre : forme 16"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sp>
          <p:nvSpPr>
            <p:cNvPr id="13" name="Forme libre : forme 17"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sp>
          <p:nvSpPr>
            <p:cNvPr id="14" name="Forme libre : forme 18"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grpSp>
      <p:grpSp>
        <p:nvGrpSpPr>
          <p:cNvPr id="15" name="Groupe 19" hidden="0"/>
          <p:cNvGrpSpPr/>
          <p:nvPr isPhoto="0" userDrawn="0"/>
        </p:nvGrpSpPr>
        <p:grpSpPr bwMode="auto">
          <a:xfrm>
            <a:off x="8316417" y="-275922"/>
            <a:ext cx="975464" cy="975464"/>
            <a:chOff x="8316416" y="-207527"/>
            <a:chExt cx="975464" cy="975464"/>
          </a:xfrm>
        </p:grpSpPr>
        <p:sp>
          <p:nvSpPr>
            <p:cNvPr id="16" name="Forme libre : forme 20" hidden="0"/>
            <p:cNvSpPr/>
            <p:nvPr isPhoto="0" userDrawn="0"/>
          </p:nvSpPr>
          <p:spPr bwMode="auto">
            <a:xfrm>
              <a:off x="8570883" y="88732"/>
              <a:ext cx="501884" cy="479677"/>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sp>
          <p:nvSpPr>
            <p:cNvPr id="17" name="Forme libre : forme 21" hidden="0"/>
            <p:cNvSpPr/>
            <p:nvPr isPhoto="0" userDrawn="0"/>
          </p:nvSpPr>
          <p:spPr bwMode="auto">
            <a:xfrm>
              <a:off x="8316416" y="-20752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defTabSz="914378">
                <a:defRPr/>
              </a:pPr>
              <a:endParaRPr lang="en-US">
                <a:solidFill>
                  <a:prstClr val="black"/>
                </a:solidFill>
                <a:latin typeface="Calibri"/>
                <a:cs typeface="Arial"/>
              </a:endParaRPr>
            </a:p>
          </p:txBody>
        </p:sp>
      </p:grpSp>
      <p:sp>
        <p:nvSpPr>
          <p:cNvPr id="18" name="object 2" hidden="0"/>
          <p:cNvSpPr>
            <a:spLocks noGrp="1"/>
          </p:cNvSpPr>
          <p:nvPr isPhoto="0" userDrawn="0">
            <p:ph type="title" hasCustomPrompt="0"/>
          </p:nvPr>
        </p:nvSpPr>
        <p:spPr bwMode="auto">
          <a:xfrm>
            <a:off x="-1" y="161430"/>
            <a:ext cx="9117971" cy="197489"/>
          </a:xfrm>
          <a:prstGeom prst="rect">
            <a:avLst/>
          </a:prstGeom>
        </p:spPr>
        <p:txBody>
          <a:bodyPr vert="horz" wrap="square" lIns="0" tIns="12700" rIns="0" bIns="0" rtlCol="0" anchor="ctr">
            <a:spAutoFit/>
          </a:bodyPr>
          <a:lstStyle/>
          <a:p>
            <a:pPr marL="12700" algn="ctr">
              <a:spcBef>
                <a:spcPts val="100"/>
              </a:spcBef>
              <a:defRPr/>
            </a:pPr>
            <a:r>
              <a:rPr lang="fr-FR" sz="1200">
                <a:solidFill>
                  <a:srgbClr val="9884BD"/>
                </a:solidFill>
              </a:rPr>
              <a:t>Les données de la recherche</a:t>
            </a:r>
            <a:endParaRPr/>
          </a:p>
        </p:txBody>
      </p:sp>
      <p:grpSp>
        <p:nvGrpSpPr>
          <p:cNvPr id="19" name="Groupe 33" hidden="0"/>
          <p:cNvGrpSpPr/>
          <p:nvPr isPhoto="0" userDrawn="0"/>
        </p:nvGrpSpPr>
        <p:grpSpPr bwMode="auto">
          <a:xfrm>
            <a:off x="2843807" y="1081377"/>
            <a:ext cx="3507253" cy="3506596"/>
            <a:chOff x="2843807" y="962371"/>
            <a:chExt cx="3507253" cy="3506596"/>
          </a:xfrm>
        </p:grpSpPr>
        <p:sp>
          <p:nvSpPr>
            <p:cNvPr id="20" name="Forme libre : forme 20" hidden="0"/>
            <p:cNvSpPr/>
            <p:nvPr isPhoto="0" userDrawn="0"/>
          </p:nvSpPr>
          <p:spPr bwMode="auto">
            <a:xfrm>
              <a:off x="3128712" y="1149592"/>
              <a:ext cx="3024336" cy="3024336"/>
            </a:xfrm>
            <a:custGeom>
              <a:avLst/>
              <a:gdLst>
                <a:gd name="connsiteX0" fmla="*/ 1512168 w 3024336"/>
                <a:gd name="connsiteY0" fmla="*/ 0 h 3024336"/>
                <a:gd name="connsiteX1" fmla="*/ 2821744 w 3024336"/>
                <a:gd name="connsiteY1" fmla="*/ 756084 h 3024336"/>
                <a:gd name="connsiteX2" fmla="*/ 2821744 w 3024336"/>
                <a:gd name="connsiteY2" fmla="*/ 2268252 h 3024336"/>
                <a:gd name="connsiteX3" fmla="*/ 1512168 w 3024336"/>
                <a:gd name="connsiteY3" fmla="*/ 1512168 h 3024336"/>
                <a:gd name="connsiteX4" fmla="*/ 1512168 w 3024336"/>
                <a:gd name="connsiteY4" fmla="*/ 0 h 302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36" h="3024336" fill="norm" stroke="1" extrusionOk="0">
                  <a:moveTo>
                    <a:pt x="1512168" y="0"/>
                  </a:moveTo>
                  <a:cubicBezTo>
                    <a:pt x="2052414" y="0"/>
                    <a:pt x="2551621" y="288218"/>
                    <a:pt x="2821744" y="756084"/>
                  </a:cubicBezTo>
                  <a:cubicBezTo>
                    <a:pt x="3091867" y="1223950"/>
                    <a:pt x="3091867" y="1800386"/>
                    <a:pt x="2821744" y="2268252"/>
                  </a:cubicBezTo>
                  <a:lnTo>
                    <a:pt x="1512168" y="1512168"/>
                  </a:lnTo>
                  <a:lnTo>
                    <a:pt x="151216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1676" tIns="658651" rIns="368099" bIns="1501145" numCol="1" spcCol="1270" anchor="ctr" anchorCtr="0">
              <a:noAutofit/>
            </a:bodyPr>
            <a:lstStyle/>
            <a:p>
              <a:pPr marL="0" lvl="0" indent="0" algn="ctr" defTabSz="622300">
                <a:lnSpc>
                  <a:spcPct val="80000"/>
                </a:lnSpc>
                <a:spcBef>
                  <a:spcPts val="0"/>
                </a:spcBef>
                <a:spcAft>
                  <a:spcPts val="0"/>
                </a:spcAft>
                <a:buNone/>
                <a:defRPr/>
              </a:pPr>
              <a:r>
                <a:rPr lang="fr-FR" sz="1300"/>
                <a:t>Stockage et sauvegarde sécurisés pendant le processus de recherche</a:t>
              </a:r>
              <a:endParaRPr/>
            </a:p>
          </p:txBody>
        </p:sp>
        <p:sp>
          <p:nvSpPr>
            <p:cNvPr id="21" name="Forme libre : forme 21" hidden="0"/>
            <p:cNvSpPr/>
            <p:nvPr isPhoto="0" userDrawn="0"/>
          </p:nvSpPr>
          <p:spPr bwMode="auto">
            <a:xfrm>
              <a:off x="3051760" y="1257604"/>
              <a:ext cx="3024336" cy="3024336"/>
            </a:xfrm>
            <a:custGeom>
              <a:avLst/>
              <a:gdLst>
                <a:gd name="connsiteX0" fmla="*/ 2821744 w 3024336"/>
                <a:gd name="connsiteY0" fmla="*/ 2268252 h 3024336"/>
                <a:gd name="connsiteX1" fmla="*/ 1512168 w 3024336"/>
                <a:gd name="connsiteY1" fmla="*/ 3024336 h 3024336"/>
                <a:gd name="connsiteX2" fmla="*/ 202592 w 3024336"/>
                <a:gd name="connsiteY2" fmla="*/ 2268252 h 3024336"/>
                <a:gd name="connsiteX3" fmla="*/ 1512168 w 3024336"/>
                <a:gd name="connsiteY3" fmla="*/ 1512168 h 3024336"/>
                <a:gd name="connsiteX4" fmla="*/ 2821744 w 3024336"/>
                <a:gd name="connsiteY4" fmla="*/ 2268252 h 302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36" h="3024336" fill="norm" stroke="1" extrusionOk="0">
                  <a:moveTo>
                    <a:pt x="2821744" y="2268252"/>
                  </a:moveTo>
                  <a:cubicBezTo>
                    <a:pt x="2551621" y="2736118"/>
                    <a:pt x="2052414" y="3024336"/>
                    <a:pt x="1512168" y="3024336"/>
                  </a:cubicBezTo>
                  <a:cubicBezTo>
                    <a:pt x="971922" y="3024336"/>
                    <a:pt x="472715" y="2736118"/>
                    <a:pt x="202592" y="2268252"/>
                  </a:cubicBezTo>
                  <a:lnTo>
                    <a:pt x="1512168" y="1512168"/>
                  </a:lnTo>
                  <a:lnTo>
                    <a:pt x="2821744" y="2268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7860" tIns="1979998" rIns="701857" bIns="287810" numCol="1" spcCol="1270" anchor="ctr" anchorCtr="0">
              <a:noAutofit/>
            </a:bodyPr>
            <a:lstStyle/>
            <a:p>
              <a:pPr marL="0" lvl="0" indent="0" algn="ctr" defTabSz="622300">
                <a:lnSpc>
                  <a:spcPct val="80000"/>
                </a:lnSpc>
                <a:spcBef>
                  <a:spcPts val="0"/>
                </a:spcBef>
                <a:spcAft>
                  <a:spcPts val="0"/>
                </a:spcAft>
                <a:buNone/>
                <a:defRPr/>
              </a:pPr>
              <a:r>
                <a:rPr lang="fr-FR" sz="1300"/>
                <a:t>Dépôt et stockage des données organisées et documentées dans un entrepôt</a:t>
              </a:r>
              <a:endParaRPr/>
            </a:p>
          </p:txBody>
        </p:sp>
        <p:sp>
          <p:nvSpPr>
            <p:cNvPr id="22" name="Forme libre : forme 29" hidden="0"/>
            <p:cNvSpPr/>
            <p:nvPr isPhoto="0" userDrawn="0"/>
          </p:nvSpPr>
          <p:spPr bwMode="auto">
            <a:xfrm>
              <a:off x="2987824" y="1149592"/>
              <a:ext cx="3024336" cy="3024336"/>
            </a:xfrm>
            <a:custGeom>
              <a:avLst/>
              <a:gdLst>
                <a:gd name="connsiteX0" fmla="*/ 202592 w 3024336"/>
                <a:gd name="connsiteY0" fmla="*/ 2268252 h 3024336"/>
                <a:gd name="connsiteX1" fmla="*/ 202592 w 3024336"/>
                <a:gd name="connsiteY1" fmla="*/ 756084 h 3024336"/>
                <a:gd name="connsiteX2" fmla="*/ 1512168 w 3024336"/>
                <a:gd name="connsiteY2" fmla="*/ 0 h 3024336"/>
                <a:gd name="connsiteX3" fmla="*/ 1512168 w 3024336"/>
                <a:gd name="connsiteY3" fmla="*/ 1512168 h 3024336"/>
                <a:gd name="connsiteX4" fmla="*/ 202592 w 3024336"/>
                <a:gd name="connsiteY4" fmla="*/ 2268252 h 302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36" h="3024336" fill="norm" stroke="1" extrusionOk="0">
                  <a:moveTo>
                    <a:pt x="202592" y="2268252"/>
                  </a:moveTo>
                  <a:cubicBezTo>
                    <a:pt x="-67531" y="1800386"/>
                    <a:pt x="-67531" y="1223950"/>
                    <a:pt x="202592" y="756084"/>
                  </a:cubicBezTo>
                  <a:cubicBezTo>
                    <a:pt x="472715" y="288218"/>
                    <a:pt x="971922" y="0"/>
                    <a:pt x="1512168" y="0"/>
                  </a:cubicBezTo>
                  <a:lnTo>
                    <a:pt x="1512168" y="1512168"/>
                  </a:lnTo>
                  <a:lnTo>
                    <a:pt x="202592" y="2268252"/>
                  </a:lnTo>
                  <a:close/>
                </a:path>
              </a:pathLst>
            </a:custGeom>
            <a:solidFill>
              <a:schemeClr val="accent1">
                <a:hueOff val="0"/>
                <a:satOff val="0"/>
                <a:lumOff val="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099" tIns="658651" rIns="1611676" bIns="1501145" numCol="1" spcCol="1270" anchor="ctr" anchorCtr="0">
              <a:noAutofit/>
            </a:bodyPr>
            <a:lstStyle/>
            <a:p>
              <a:pPr marL="0" lvl="0" indent="0" algn="ctr" defTabSz="622300">
                <a:lnSpc>
                  <a:spcPct val="80000"/>
                </a:lnSpc>
                <a:spcBef>
                  <a:spcPts val="0"/>
                </a:spcBef>
                <a:spcAft>
                  <a:spcPts val="0"/>
                </a:spcAft>
                <a:buNone/>
                <a:defRPr/>
              </a:pPr>
              <a:r>
                <a:rPr lang="fr-FR" sz="1300"/>
                <a:t>Archivage numérique pérenne </a:t>
              </a:r>
              <a:endParaRPr/>
            </a:p>
            <a:p>
              <a:pPr marL="0" lvl="0" indent="0" algn="ctr" defTabSz="622300">
                <a:lnSpc>
                  <a:spcPct val="90000"/>
                </a:lnSpc>
                <a:spcBef>
                  <a:spcPts val="0"/>
                </a:spcBef>
                <a:spcAft>
                  <a:spcPts val="0"/>
                </a:spcAft>
                <a:buNone/>
                <a:defRPr/>
              </a:pPr>
              <a:r>
                <a:rPr lang="fr-FR" sz="1300"/>
                <a:t>( &gt; 30 ans )</a:t>
              </a:r>
              <a:endParaRPr/>
            </a:p>
          </p:txBody>
        </p:sp>
        <p:sp>
          <p:nvSpPr>
            <p:cNvPr id="23" name="Flèche : en arc 30" hidden="0"/>
            <p:cNvSpPr/>
            <p:nvPr isPhoto="0" userDrawn="0"/>
          </p:nvSpPr>
          <p:spPr bwMode="auto">
            <a:xfrm>
              <a:off x="2952284" y="962371"/>
              <a:ext cx="3398777" cy="3398777"/>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24" name="Flèche : en arc 31" hidden="0"/>
            <p:cNvSpPr/>
            <p:nvPr isPhoto="0" userDrawn="0"/>
          </p:nvSpPr>
          <p:spPr bwMode="auto">
            <a:xfrm>
              <a:off x="2874138" y="1070191"/>
              <a:ext cx="3398777" cy="3398777"/>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sp>
          <p:nvSpPr>
            <p:cNvPr id="25" name="Flèche : en arc 32" hidden="0"/>
            <p:cNvSpPr/>
            <p:nvPr isPhoto="0" userDrawn="0"/>
          </p:nvSpPr>
          <p:spPr bwMode="auto">
            <a:xfrm>
              <a:off x="2843807" y="962371"/>
              <a:ext cx="3398777" cy="3398777"/>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defRPr/>
              </a:pPr>
              <a:endParaRPr lang="en-US"/>
            </a:p>
          </p:txBody>
        </p:sp>
      </p:grpSp>
      <p:sp>
        <p:nvSpPr>
          <p:cNvPr id="26" name="Rectangle 2" hidden="0"/>
          <p:cNvSpPr/>
          <p:nvPr isPhoto="0" userDrawn="0"/>
        </p:nvSpPr>
        <p:spPr bwMode="auto">
          <a:xfrm>
            <a:off x="3433054" y="536283"/>
            <a:ext cx="2299302" cy="425946"/>
          </a:xfrm>
          <a:prstGeom prst="rect">
            <a:avLst/>
          </a:prstGeom>
          <a:ln cap="sq">
            <a:noFill/>
            <a:roun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r>
              <a:rPr lang="fr-FR" sz="1400"/>
              <a:t>Gestion/Planification (PGD)</a:t>
            </a:r>
            <a:endParaRPr/>
          </a:p>
        </p:txBody>
      </p:sp>
      <p:sp>
        <p:nvSpPr>
          <p:cNvPr id="27" name="Rectangle 22" hidden="0"/>
          <p:cNvSpPr/>
          <p:nvPr isPhoto="0" userDrawn="0"/>
        </p:nvSpPr>
        <p:spPr bwMode="auto">
          <a:xfrm>
            <a:off x="6251816" y="1466866"/>
            <a:ext cx="1855614" cy="5288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fr-FR" sz="1400"/>
              <a:t>Collecte/Création/</a:t>
            </a:r>
            <a:endParaRPr/>
          </a:p>
          <a:p>
            <a:pPr algn="ctr">
              <a:defRPr/>
            </a:pPr>
            <a:r>
              <a:rPr lang="fr-FR" sz="1400"/>
              <a:t>Réutilisation</a:t>
            </a:r>
            <a:endParaRPr/>
          </a:p>
        </p:txBody>
      </p:sp>
      <p:sp>
        <p:nvSpPr>
          <p:cNvPr id="28" name="Rectangle 23" hidden="0"/>
          <p:cNvSpPr/>
          <p:nvPr isPhoto="0" userDrawn="0"/>
        </p:nvSpPr>
        <p:spPr bwMode="auto">
          <a:xfrm>
            <a:off x="6432359" y="2995742"/>
            <a:ext cx="1884058" cy="425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a:t>Traitement/Analyse</a:t>
            </a:r>
            <a:endParaRPr/>
          </a:p>
        </p:txBody>
      </p:sp>
      <p:sp>
        <p:nvSpPr>
          <p:cNvPr id="29" name="Rectangle 24" hidden="0"/>
          <p:cNvSpPr/>
          <p:nvPr isPhoto="0" userDrawn="0"/>
        </p:nvSpPr>
        <p:spPr bwMode="auto">
          <a:xfrm>
            <a:off x="6032962" y="3975401"/>
            <a:ext cx="1764133" cy="425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a:t>Préservation</a:t>
            </a:r>
            <a:endParaRPr/>
          </a:p>
        </p:txBody>
      </p:sp>
      <p:sp>
        <p:nvSpPr>
          <p:cNvPr id="30" name="Rectangle 25" hidden="0"/>
          <p:cNvSpPr/>
          <p:nvPr isPhoto="0" userDrawn="0"/>
        </p:nvSpPr>
        <p:spPr bwMode="auto">
          <a:xfrm>
            <a:off x="1186060" y="3862145"/>
            <a:ext cx="1872208" cy="5386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a:t>Accès/Partage/</a:t>
            </a:r>
            <a:br>
              <a:rPr lang="fr-FR" sz="1400"/>
            </a:br>
            <a:r>
              <a:rPr lang="fr-FR" sz="1400"/>
              <a:t>Réutilisation</a:t>
            </a:r>
            <a:endParaRPr/>
          </a:p>
        </p:txBody>
      </p:sp>
      <p:sp>
        <p:nvSpPr>
          <p:cNvPr id="31" name="Rectangle 27" hidden="0"/>
          <p:cNvSpPr/>
          <p:nvPr isPhoto="0" userDrawn="0"/>
        </p:nvSpPr>
        <p:spPr bwMode="auto">
          <a:xfrm>
            <a:off x="1306039" y="1527633"/>
            <a:ext cx="1656184" cy="4282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400"/>
              <a:t>Réutilisation</a:t>
            </a:r>
            <a:endParaRPr/>
          </a:p>
        </p:txBody>
      </p:sp>
      <p:sp>
        <p:nvSpPr>
          <p:cNvPr id="32" name="ZoneTexte 5" hidden="0"/>
          <p:cNvSpPr/>
          <p:nvPr isPhoto="0" userDrawn="0"/>
        </p:nvSpPr>
        <p:spPr bwMode="auto">
          <a:xfrm>
            <a:off x="251520" y="3003798"/>
            <a:ext cx="1876647" cy="677108"/>
          </a:xfrm>
          <a:prstGeom prst="rect">
            <a:avLst/>
          </a:prstGeom>
          <a:noFill/>
        </p:spPr>
        <p:txBody>
          <a:bodyPr wrap="square" rtlCol="0">
            <a:spAutoFit/>
          </a:bodyPr>
          <a:lstStyle/>
          <a:p>
            <a:pPr>
              <a:defRPr/>
            </a:pPr>
            <a:r>
              <a:rPr lang="fr-FR" sz="1000">
                <a:solidFill>
                  <a:schemeClr val="bg1">
                    <a:lumMod val="50000"/>
                  </a:schemeClr>
                </a:solidFill>
                <a:latin typeface="Arial"/>
                <a:cs typeface="Arial"/>
              </a:rPr>
              <a:t>Librement inspiré de</a:t>
            </a:r>
            <a:br>
              <a:rPr lang="fr-FR" sz="1000">
                <a:solidFill>
                  <a:schemeClr val="bg1">
                    <a:lumMod val="50000"/>
                  </a:schemeClr>
                </a:solidFill>
                <a:latin typeface="Arial"/>
                <a:cs typeface="Arial"/>
              </a:rPr>
            </a:br>
            <a:r>
              <a:rPr lang="fr-FR" sz="1000">
                <a:solidFill>
                  <a:schemeClr val="bg1">
                    <a:lumMod val="50000"/>
                  </a:schemeClr>
                </a:solidFill>
                <a:latin typeface="Arial"/>
                <a:cs typeface="Arial"/>
              </a:rPr>
              <a:t>« Cycle de vie des données »,</a:t>
            </a:r>
            <a:br>
              <a:rPr lang="fr-FR" sz="1000">
                <a:solidFill>
                  <a:schemeClr val="bg1">
                    <a:lumMod val="50000"/>
                  </a:schemeClr>
                </a:solidFill>
                <a:latin typeface="Arial"/>
                <a:cs typeface="Arial"/>
              </a:rPr>
            </a:br>
            <a:r>
              <a:rPr lang="fr-FR" sz="1000">
                <a:solidFill>
                  <a:schemeClr val="bg1">
                    <a:lumMod val="50000"/>
                  </a:schemeClr>
                </a:solidFill>
                <a:latin typeface="Arial"/>
                <a:cs typeface="Arial"/>
              </a:rPr>
              <a:t>UNIL, </a:t>
            </a:r>
            <a:r>
              <a:rPr lang="fr-FR" sz="1000" u="sng">
                <a:latin typeface="Arial"/>
                <a:cs typeface="Arial"/>
                <a:hlinkClick r:id="rId2" tooltip="https://www.unil.ch/openscience/fr/home/menuinst/open-research-data/les-donnees-de-recherche/cycle-de-vie-et-types-de-donnees.html"/>
              </a:rPr>
              <a:t>shorturl.at/fgzW2</a:t>
            </a:r>
            <a:endParaRPr lang="fr-FR" sz="1000">
              <a:latin typeface="Arial"/>
              <a:cs typeface="Arial"/>
            </a:endParaRPr>
          </a:p>
          <a:p>
            <a:pPr algn="just">
              <a:defRPr/>
            </a:pPr>
            <a:endParaRPr lang="fr-FR" sz="8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25</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6" name="ZoneTexte 1" hidden="0"/>
          <p:cNvSpPr/>
          <p:nvPr isPhoto="0" userDrawn="0"/>
        </p:nvSpPr>
        <p:spPr bwMode="auto">
          <a:xfrm>
            <a:off x="0" y="906274"/>
            <a:ext cx="9144000" cy="369332"/>
          </a:xfrm>
          <a:prstGeom prst="rect">
            <a:avLst/>
          </a:prstGeom>
          <a:noFill/>
        </p:spPr>
        <p:txBody>
          <a:bodyPr wrap="square" rtlCol="0">
            <a:spAutoFit/>
          </a:bodyPr>
          <a:lstStyle/>
          <a:p>
            <a:pPr algn="ctr">
              <a:defRPr/>
            </a:pPr>
            <a:r>
              <a:rPr lang="fr-FR" b="1">
                <a:solidFill>
                  <a:srgbClr val="3A6972"/>
                </a:solidFill>
                <a:latin typeface="Arial"/>
                <a:cs typeface="Arial"/>
              </a:rPr>
              <a:t>Le plan de gestion de données</a:t>
            </a:r>
            <a:endParaRPr>
              <a:solidFill>
                <a:srgbClr val="3A6972"/>
              </a:solidFill>
            </a:endParaRPr>
          </a:p>
        </p:txBody>
      </p:sp>
      <p:grpSp>
        <p:nvGrpSpPr>
          <p:cNvPr id="7" name="Groupe 16" hidden="0"/>
          <p:cNvGrpSpPr/>
          <p:nvPr isPhoto="0" userDrawn="0"/>
        </p:nvGrpSpPr>
        <p:grpSpPr bwMode="auto">
          <a:xfrm rot="5400000" flipV="1">
            <a:off x="7321857" y="2542386"/>
            <a:ext cx="3384376" cy="130736"/>
            <a:chOff x="1068761" y="1788905"/>
            <a:chExt cx="7001625" cy="237754"/>
          </a:xfrm>
        </p:grpSpPr>
        <p:sp>
          <p:nvSpPr>
            <p:cNvPr id="8" name="Forme libre : forme 17"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9" name="Forme libre : forme 18"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0" name="Forme libre : forme 19"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11" name="Forme libre : forme 20"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2" name="Forme libre : forme 21"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3" name="Forme libre : forme 22"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23"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5" name="Forme libre : forme 24"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6" name="Groupe 25" hidden="0"/>
          <p:cNvGrpSpPr/>
          <p:nvPr isPhoto="0" userDrawn="0"/>
        </p:nvGrpSpPr>
        <p:grpSpPr bwMode="auto">
          <a:xfrm>
            <a:off x="8316416" y="-275922"/>
            <a:ext cx="975464" cy="975464"/>
            <a:chOff x="8316416" y="-207527"/>
            <a:chExt cx="975464" cy="975464"/>
          </a:xfrm>
        </p:grpSpPr>
        <p:sp>
          <p:nvSpPr>
            <p:cNvPr id="17" name="Forme libre : forme 26" hidden="0"/>
            <p:cNvSpPr/>
            <p:nvPr isPhoto="0" userDrawn="0"/>
          </p:nvSpPr>
          <p:spPr bwMode="auto">
            <a:xfrm>
              <a:off x="8570883" y="88732"/>
              <a:ext cx="501884" cy="479677"/>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a:defRPr/>
              </a:pPr>
              <a:endParaRPr lang="en-US"/>
            </a:p>
          </p:txBody>
        </p:sp>
        <p:sp>
          <p:nvSpPr>
            <p:cNvPr id="18" name="Forme libre : forme 27" hidden="0"/>
            <p:cNvSpPr/>
            <p:nvPr isPhoto="0" userDrawn="0"/>
          </p:nvSpPr>
          <p:spPr bwMode="auto">
            <a:xfrm>
              <a:off x="8316416" y="-20752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a:defRPr/>
              </a:pPr>
              <a:endParaRPr lang="en-US"/>
            </a:p>
          </p:txBody>
        </p:sp>
      </p:grpSp>
      <p:sp>
        <p:nvSpPr>
          <p:cNvPr id="19" name="object 2" hidden="0"/>
          <p:cNvSpPr>
            <a:spLocks noGrp="1"/>
          </p:cNvSpPr>
          <p:nvPr isPhoto="0" userDrawn="0">
            <p:ph type="title" hasCustomPrompt="0"/>
          </p:nvPr>
        </p:nvSpPr>
        <p:spPr bwMode="auto">
          <a:xfrm>
            <a:off x="0" y="322607"/>
            <a:ext cx="9144072" cy="195615"/>
          </a:xfrm>
          <a:prstGeom prst="rect">
            <a:avLst/>
          </a:prstGeom>
        </p:spPr>
        <p:txBody>
          <a:bodyPr vert="horz" wrap="square" lIns="0" tIns="12700" rIns="0" bIns="0" rtlCol="0">
            <a:spAutoFit/>
          </a:bodyPr>
          <a:lstStyle/>
          <a:p>
            <a:pPr marL="12700" algn="ctr">
              <a:spcBef>
                <a:spcPts val="100"/>
              </a:spcBef>
              <a:defRPr/>
            </a:pPr>
            <a:r>
              <a:rPr lang="fr-FR" sz="1200">
                <a:solidFill>
                  <a:srgbClr val="9884BD"/>
                </a:solidFill>
              </a:rPr>
              <a:t>Les données de la recherche</a:t>
            </a:r>
            <a:endParaRPr/>
          </a:p>
        </p:txBody>
      </p:sp>
      <p:sp>
        <p:nvSpPr>
          <p:cNvPr id="20" name=" 28" hidden="0"/>
          <p:cNvSpPr/>
          <p:nvPr isPhoto="0" userDrawn="0"/>
        </p:nvSpPr>
        <p:spPr bwMode="auto">
          <a:xfrm>
            <a:off x="3877732" y="4484104"/>
            <a:ext cx="5070941" cy="274356"/>
          </a:xfrm>
        </p:spPr>
        <p:txBody>
          <a:bodyPr rot="0" spcFirstLastPara="0" vertOverflow="overflow" horzOverflow="clip" vert="horz" wrap="square" lIns="91440" tIns="45720" rIns="91440" bIns="45720" numCol="1" spcCol="0" rtlCol="0" fromWordArt="0" anchor="t" anchorCtr="0" forceAA="0" compatLnSpc="1">
            <a:prstTxWarp prst="textNoShape"/>
            <a:spAutoFit/>
          </a:bodyPr>
          <a:lstStyle/>
          <a:p>
            <a:pPr>
              <a:defRPr/>
            </a:pPr>
            <a:r>
              <a:rPr sz="1200" u="sng">
                <a:latin typeface="Arial"/>
                <a:ea typeface="Arial"/>
                <a:cs typeface="Arial"/>
                <a:hlinkClick r:id="rId2" tooltip="https://www.legifrance.gouv.fr/jorf/id/JORFTEXT000044411360"/>
              </a:rPr>
              <a:t>Décret relatif au respect des exigences de l'intégrité scientifique</a:t>
            </a:r>
            <a:endParaRPr sz="1200">
              <a:latin typeface="Arial"/>
              <a:ea typeface="Arial"/>
              <a:cs typeface="Arial"/>
            </a:endParaRPr>
          </a:p>
        </p:txBody>
      </p:sp>
      <p:sp>
        <p:nvSpPr>
          <p:cNvPr id="21" name="Rectangle 29" hidden="0"/>
          <p:cNvSpPr/>
          <p:nvPr isPhoto="0" userDrawn="0"/>
        </p:nvSpPr>
        <p:spPr bwMode="auto">
          <a:xfrm>
            <a:off x="2411760" y="1995686"/>
            <a:ext cx="5468649" cy="1477328"/>
          </a:xfrm>
          <a:prstGeom prst="rect">
            <a:avLst/>
          </a:prstGeom>
        </p:spPr>
        <p:txBody>
          <a:bodyPr wrap="square">
            <a:spAutoFit/>
          </a:bodyPr>
          <a:lstStyle/>
          <a:p>
            <a:pPr algn="just">
              <a:defRPr/>
            </a:pPr>
            <a:r>
              <a:rPr lang="fr-FR" sz="1500">
                <a:latin typeface="Arial"/>
                <a:cs typeface="Arial"/>
              </a:rPr>
              <a:t>Le plan de gestion des données (PGD) est un outil de gestion de projet. Il se présente sous la forme d’un document structuré en rubriques. Il a pour objectif de synthétiser la description et l’évolution des jeux de données d’un projet de recherche. Il prépare le partage, la réutilisation et la pérennisation des données.</a:t>
            </a:r>
            <a:endParaRPr/>
          </a:p>
        </p:txBody>
      </p:sp>
      <p:pic>
        <p:nvPicPr>
          <p:cNvPr id="22" name="Image 33" hidden="0"/>
          <p:cNvPicPr>
            <a:picLocks noChangeAspect="1"/>
          </p:cNvPicPr>
          <p:nvPr isPhoto="0" userDrawn="0"/>
        </p:nvPicPr>
        <p:blipFill>
          <a:blip r:embed="rId3"/>
          <a:stretch/>
        </p:blipFill>
        <p:spPr bwMode="auto">
          <a:xfrm>
            <a:off x="755576" y="1923678"/>
            <a:ext cx="700613" cy="700613"/>
          </a:xfrm>
          <a:prstGeom prst="rect">
            <a:avLst/>
          </a:prstGeom>
        </p:spPr>
      </p:pic>
      <p:pic>
        <p:nvPicPr>
          <p:cNvPr id="23" name="Image 34" hidden="0"/>
          <p:cNvPicPr>
            <a:picLocks noChangeAspect="1"/>
          </p:cNvPicPr>
          <p:nvPr isPhoto="0" userDrawn="0"/>
        </p:nvPicPr>
        <p:blipFill>
          <a:blip r:embed="rId4"/>
          <a:stretch/>
        </p:blipFill>
        <p:spPr bwMode="auto">
          <a:xfrm>
            <a:off x="1619672" y="1995686"/>
            <a:ext cx="584581" cy="584581"/>
          </a:xfrm>
          <a:prstGeom prst="rect">
            <a:avLst/>
          </a:prstGeom>
        </p:spPr>
      </p:pic>
      <p:pic>
        <p:nvPicPr>
          <p:cNvPr id="24" name="Image 35" hidden="0"/>
          <p:cNvPicPr>
            <a:picLocks noChangeAspect="1"/>
          </p:cNvPicPr>
          <p:nvPr isPhoto="0" userDrawn="0"/>
        </p:nvPicPr>
        <p:blipFill>
          <a:blip r:embed="rId5"/>
          <a:stretch/>
        </p:blipFill>
        <p:spPr bwMode="auto">
          <a:xfrm>
            <a:off x="899592" y="2859782"/>
            <a:ext cx="457236" cy="474686"/>
          </a:xfrm>
          <a:prstGeom prst="rect">
            <a:avLst/>
          </a:prstGeom>
        </p:spPr>
      </p:pic>
      <p:pic>
        <p:nvPicPr>
          <p:cNvPr id="25" name="Image 7" hidden="0"/>
          <p:cNvPicPr>
            <a:picLocks noChangeAspect="1"/>
          </p:cNvPicPr>
          <p:nvPr isPhoto="0" userDrawn="0"/>
        </p:nvPicPr>
        <p:blipFill>
          <a:blip r:embed="rId6"/>
          <a:stretch/>
        </p:blipFill>
        <p:spPr bwMode="auto">
          <a:xfrm>
            <a:off x="1691680" y="2859782"/>
            <a:ext cx="494036" cy="4940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marR="0" lvl="0" indent="0" algn="l" defTabSz="914400">
              <a:lnSpc>
                <a:spcPts val="2315"/>
              </a:lnSpc>
              <a:spcBef>
                <a:spcPts val="0"/>
              </a:spcBef>
              <a:spcAft>
                <a:spcPts val="0"/>
              </a:spcAft>
              <a:buClrTx/>
              <a:buSzTx/>
              <a:buFontTx/>
              <a:buNone/>
              <a:defRPr/>
            </a:pPr>
            <a:fld id="{81D60167-4931-47E6-BA6A-407CBD079E47}" type="slidenum">
              <a:rPr sz="1600" b="1" i="0" u="none" strike="noStrike" cap="none" spc="0">
                <a:ln>
                  <a:noFill/>
                </a:ln>
                <a:solidFill>
                  <a:srgbClr val="C00000"/>
                </a:solidFill>
                <a:latin typeface="Arial"/>
                <a:cs typeface="Arial"/>
              </a:rPr>
              <a:t>26</a:t>
            </a:fld>
            <a:endParaRPr sz="1600" b="1" i="0" u="none" strike="noStrike" cap="none" spc="0">
              <a:ln>
                <a:noFill/>
              </a:ln>
              <a:solidFill>
                <a:srgbClr val="C00000"/>
              </a:solidFill>
              <a:latin typeface="Arial"/>
              <a:cs typeface="Arial"/>
            </a:endParaRPr>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sz="1000" b="1" i="0" u="none" strike="noStrike" cap="none" spc="0">
              <a:ln>
                <a:noFill/>
              </a:ln>
              <a:solidFill>
                <a:srgbClr val="005F71"/>
              </a:solidFill>
              <a:latin typeface="Arial"/>
              <a:cs typeface="Arial"/>
            </a:endParaRPr>
          </a:p>
        </p:txBody>
      </p:sp>
      <p:sp>
        <p:nvSpPr>
          <p:cNvPr id="6" name="ZoneTexte 1" hidden="0"/>
          <p:cNvSpPr/>
          <p:nvPr isPhoto="0" userDrawn="0"/>
        </p:nvSpPr>
        <p:spPr bwMode="auto">
          <a:xfrm>
            <a:off x="0" y="906274"/>
            <a:ext cx="8964558" cy="369332"/>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fr-FR" b="1" i="0" u="none" strike="noStrike" cap="none" spc="0">
                <a:ln>
                  <a:noFill/>
                </a:ln>
                <a:solidFill>
                  <a:srgbClr val="3A6972"/>
                </a:solidFill>
                <a:latin typeface="Arial"/>
                <a:cs typeface="Arial"/>
              </a:rPr>
              <a:t>Valoriser ses données déposées dans les entrepôts</a:t>
            </a:r>
            <a:endParaRPr b="1" i="0" u="none" strike="noStrike" cap="none" spc="0">
              <a:ln>
                <a:noFill/>
              </a:ln>
              <a:solidFill>
                <a:srgbClr val="3A6972"/>
              </a:solidFill>
              <a:latin typeface="Calibri"/>
              <a:cs typeface="Arial"/>
            </a:endParaRPr>
          </a:p>
        </p:txBody>
      </p:sp>
      <p:grpSp>
        <p:nvGrpSpPr>
          <p:cNvPr id="7" name="Groupe 15" hidden="0"/>
          <p:cNvGrpSpPr/>
          <p:nvPr isPhoto="0" userDrawn="0"/>
        </p:nvGrpSpPr>
        <p:grpSpPr bwMode="auto">
          <a:xfrm rot="5400000" flipV="1">
            <a:off x="7321857" y="2542386"/>
            <a:ext cx="3384376" cy="130736"/>
            <a:chOff x="1068761" y="1788905"/>
            <a:chExt cx="7001625" cy="237754"/>
          </a:xfrm>
        </p:grpSpPr>
        <p:sp>
          <p:nvSpPr>
            <p:cNvPr id="8" name="Forme libre : forme 16"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9" name="Forme libre : forme 17"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0" name="Forme libre : forme 18"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1" name="Forme libre : forme 19"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2" name="Forme libre : forme 20"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3" name="Forme libre : forme 21"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4" name="Forme libre : forme 22"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5" name="Forme libre : forme 23"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grpSp>
      <p:grpSp>
        <p:nvGrpSpPr>
          <p:cNvPr id="16" name="Groupe 24" hidden="0"/>
          <p:cNvGrpSpPr/>
          <p:nvPr isPhoto="0" userDrawn="0"/>
        </p:nvGrpSpPr>
        <p:grpSpPr bwMode="auto">
          <a:xfrm>
            <a:off x="8316416" y="-275922"/>
            <a:ext cx="975464" cy="975464"/>
            <a:chOff x="8316416" y="-207527"/>
            <a:chExt cx="975464" cy="975464"/>
          </a:xfrm>
        </p:grpSpPr>
        <p:sp>
          <p:nvSpPr>
            <p:cNvPr id="17" name="Forme libre : forme 25" hidden="0"/>
            <p:cNvSpPr/>
            <p:nvPr isPhoto="0" userDrawn="0"/>
          </p:nvSpPr>
          <p:spPr bwMode="auto">
            <a:xfrm>
              <a:off x="8570883" y="88732"/>
              <a:ext cx="501884" cy="479677"/>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8" name="Forme libre : forme 26" hidden="0"/>
            <p:cNvSpPr/>
            <p:nvPr isPhoto="0" userDrawn="0"/>
          </p:nvSpPr>
          <p:spPr bwMode="auto">
            <a:xfrm>
              <a:off x="8316416" y="-20752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grpSp>
      <p:sp>
        <p:nvSpPr>
          <p:cNvPr id="19" name="object 2" hidden="0"/>
          <p:cNvSpPr>
            <a:spLocks noGrp="1"/>
          </p:cNvSpPr>
          <p:nvPr isPhoto="0" userDrawn="0">
            <p:ph type="title" hasCustomPrompt="0"/>
          </p:nvPr>
        </p:nvSpPr>
        <p:spPr bwMode="auto">
          <a:xfrm>
            <a:off x="0" y="322607"/>
            <a:ext cx="9144072" cy="195615"/>
          </a:xfrm>
          <a:prstGeom prst="rect">
            <a:avLst/>
          </a:prstGeom>
        </p:spPr>
        <p:txBody>
          <a:bodyPr vert="horz" wrap="square" lIns="0" tIns="12700" rIns="0" bIns="0" rtlCol="0">
            <a:spAutoFit/>
          </a:bodyPr>
          <a:lstStyle/>
          <a:p>
            <a:pPr marL="12700" algn="ctr">
              <a:spcBef>
                <a:spcPts val="100"/>
              </a:spcBef>
              <a:defRPr/>
            </a:pPr>
            <a:r>
              <a:rPr lang="fr-FR" sz="1200">
                <a:solidFill>
                  <a:srgbClr val="9884BD"/>
                </a:solidFill>
              </a:rPr>
              <a:t>Les données de la recherche</a:t>
            </a:r>
            <a:endParaRPr/>
          </a:p>
        </p:txBody>
      </p:sp>
      <p:sp>
        <p:nvSpPr>
          <p:cNvPr id="20" name="Rectangle 2" hidden="0"/>
          <p:cNvSpPr/>
          <p:nvPr isPhoto="0" userDrawn="0"/>
        </p:nvSpPr>
        <p:spPr bwMode="auto">
          <a:xfrm>
            <a:off x="0" y="1491629"/>
            <a:ext cx="9144108" cy="365795"/>
          </a:xfrm>
          <a:prstGeom prst="rect">
            <a:avLst/>
          </a:prstGeom>
        </p:spPr>
        <p:txBody>
          <a:bodyPr wrap="square">
            <a:spAutoFit/>
          </a:bodyPr>
          <a:lstStyle/>
          <a:p>
            <a:pPr>
              <a:defRPr/>
            </a:pPr>
            <a:endParaRPr/>
          </a:p>
        </p:txBody>
      </p:sp>
      <p:sp>
        <p:nvSpPr>
          <p:cNvPr id="21" name="Rectangle 28" hidden="0"/>
          <p:cNvSpPr/>
          <p:nvPr isPhoto="0" userDrawn="0"/>
        </p:nvSpPr>
        <p:spPr bwMode="auto">
          <a:xfrm>
            <a:off x="646401" y="1739565"/>
            <a:ext cx="7851269" cy="1117229"/>
          </a:xfrm>
          <a:prstGeom prst="rect">
            <a:avLst/>
          </a:prstGeom>
        </p:spPr>
        <p:txBody>
          <a:bodyPr wrap="square">
            <a:spAutoFit/>
          </a:bodyPr>
          <a:lstStyle/>
          <a:p>
            <a:pPr lvl="0" algn="ctr">
              <a:defRPr/>
            </a:pPr>
            <a:r>
              <a:rPr lang="fr-FR" sz="1500">
                <a:solidFill>
                  <a:prstClr val="black"/>
                </a:solidFill>
                <a:latin typeface="Arial"/>
              </a:rPr>
              <a:t>« Dans le cadre du soutien public aux revues, la France recommandera l’adoption d’une politique de données ouvertes associées aux articles et le développement</a:t>
            </a:r>
            <a:br>
              <a:rPr lang="fr-FR" sz="1500">
                <a:solidFill>
                  <a:prstClr val="black"/>
                </a:solidFill>
                <a:latin typeface="Arial"/>
              </a:rPr>
            </a:br>
            <a:r>
              <a:rPr lang="fr-FR" sz="1500">
                <a:solidFill>
                  <a:prstClr val="black"/>
                </a:solidFill>
                <a:latin typeface="Arial"/>
              </a:rPr>
              <a:t>des </a:t>
            </a:r>
            <a:r>
              <a:rPr lang="fr-FR" sz="1500" b="1">
                <a:solidFill>
                  <a:prstClr val="black"/>
                </a:solidFill>
                <a:latin typeface="Arial"/>
              </a:rPr>
              <a:t>data papers</a:t>
            </a:r>
            <a:r>
              <a:rPr lang="fr-FR" sz="1500">
                <a:solidFill>
                  <a:prstClr val="black"/>
                </a:solidFill>
                <a:latin typeface="Arial"/>
              </a:rPr>
              <a:t>. »</a:t>
            </a:r>
            <a:br>
              <a:rPr lang="fr-FR" sz="1500">
                <a:solidFill>
                  <a:prstClr val="black"/>
                </a:solidFill>
                <a:latin typeface="Arial"/>
              </a:rPr>
            </a:br>
            <a:r>
              <a:rPr lang="fr-FR" sz="1500">
                <a:solidFill>
                  <a:prstClr val="black"/>
                </a:solidFill>
                <a:latin typeface="Arial"/>
              </a:rPr>
              <a:t>(</a:t>
            </a:r>
            <a:r>
              <a:rPr lang="fr-FR" sz="1500" u="sng">
                <a:solidFill>
                  <a:prstClr val="black"/>
                </a:solidFill>
                <a:latin typeface="Arial"/>
                <a:hlinkClick r:id="rId3" tooltip="https://www.enseignementsup-recherche.gouv.fr/fr/le-plan-national-pour-la-science-ouverte-les-resultats-de-la-recherche-scientifique-ouverts-tous-49241"/>
              </a:rPr>
              <a:t>Plan national pour la science ouverte, juillet 2018</a:t>
            </a:r>
            <a:r>
              <a:rPr lang="fr-FR" sz="1500">
                <a:solidFill>
                  <a:prstClr val="black"/>
                </a:solidFill>
                <a:latin typeface="Arial"/>
              </a:rPr>
              <a:t>)</a:t>
            </a:r>
            <a:endParaRPr lang="fr-FR" sz="1500">
              <a:solidFill>
                <a:prstClr val="black"/>
              </a:solidFill>
            </a:endParaRPr>
          </a:p>
        </p:txBody>
      </p:sp>
      <p:sp>
        <p:nvSpPr>
          <p:cNvPr id="22" name="Rectangle 30" hidden="0"/>
          <p:cNvSpPr/>
          <p:nvPr isPhoto="0" userDrawn="0"/>
        </p:nvSpPr>
        <p:spPr bwMode="auto">
          <a:xfrm>
            <a:off x="1907704" y="3511202"/>
            <a:ext cx="5814392" cy="784830"/>
          </a:xfrm>
          <a:prstGeom prst="rect">
            <a:avLst/>
          </a:prstGeom>
        </p:spPr>
        <p:txBody>
          <a:bodyPr wrap="square">
            <a:spAutoFit/>
          </a:bodyPr>
          <a:lstStyle/>
          <a:p>
            <a:pPr algn="just">
              <a:defRPr/>
            </a:pPr>
            <a:r>
              <a:rPr lang="fr-FR" sz="1500" i="1">
                <a:latin typeface="Arial"/>
                <a:cs typeface="Arial"/>
              </a:rPr>
              <a:t>data papers </a:t>
            </a:r>
            <a:r>
              <a:rPr lang="fr-FR" sz="1500">
                <a:latin typeface="Arial"/>
                <a:cs typeface="Arial"/>
              </a:rPr>
              <a:t>(articles de données) : décrit finement</a:t>
            </a:r>
            <a:endParaRPr/>
          </a:p>
          <a:p>
            <a:pPr>
              <a:defRPr/>
            </a:pPr>
            <a:r>
              <a:rPr lang="fr-FR" sz="1500">
                <a:latin typeface="Arial"/>
                <a:cs typeface="Arial"/>
              </a:rPr>
              <a:t>un/des jeu(x) de données de façon à en faciliter la compréhension et l’éventuelle réutilisation</a:t>
            </a:r>
            <a:endParaRPr/>
          </a:p>
        </p:txBody>
      </p:sp>
      <p:pic>
        <p:nvPicPr>
          <p:cNvPr id="23" name="Image 27" hidden="0"/>
          <p:cNvPicPr>
            <a:picLocks noChangeAspect="1"/>
          </p:cNvPicPr>
          <p:nvPr isPhoto="0" userDrawn="0"/>
        </p:nvPicPr>
        <p:blipFill>
          <a:blip r:embed="rId4"/>
          <a:stretch/>
        </p:blipFill>
        <p:spPr bwMode="auto">
          <a:xfrm>
            <a:off x="969203" y="3534934"/>
            <a:ext cx="722477" cy="725153"/>
          </a:xfrm>
          <a:prstGeom prst="rect">
            <a:avLst/>
          </a:prstGeom>
        </p:spPr>
      </p:pic>
      <p:sp>
        <p:nvSpPr>
          <p:cNvPr id="24" name="Rectangle 23" hidden="0"/>
          <p:cNvSpPr/>
          <p:nvPr isPhoto="0" userDrawn="0"/>
        </p:nvSpPr>
        <p:spPr bwMode="auto">
          <a:xfrm>
            <a:off x="5173299" y="4296031"/>
            <a:ext cx="2902576" cy="31149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lang="fr-FR" sz="1400" u="sng">
                <a:solidFill>
                  <a:schemeClr val="hlink"/>
                </a:solidFill>
                <a:latin typeface="Arial"/>
                <a:ea typeface="Calibri"/>
                <a:cs typeface="Arial"/>
                <a:hlinkClick r:id="rId5" tooltip="https://doranum.fr/data-paper-data-journal/contenu-data-paper_10_13143_8r3d-k505/"/>
              </a:rPr>
              <a:t>Data </a:t>
            </a:r>
            <a:r>
              <a:rPr lang="fr-FR" sz="1400" u="sng">
                <a:solidFill>
                  <a:schemeClr val="hlink"/>
                </a:solidFill>
                <a:latin typeface="Arial"/>
                <a:ea typeface="Calibri"/>
                <a:cs typeface="Arial"/>
                <a:hlinkClick r:id="rId5" tooltip="https://doranum.fr/data-paper-data-journal/contenu-data-paper_10_13143_8r3d-k505/"/>
              </a:rPr>
              <a:t>papers</a:t>
            </a:r>
            <a:r>
              <a:rPr lang="fr-FR" sz="1400">
                <a:latin typeface="Arial"/>
                <a:ea typeface="Calibri"/>
                <a:cs typeface="Arial"/>
              </a:rPr>
              <a:t>, </a:t>
            </a:r>
            <a:r>
              <a:rPr lang="fr-FR" sz="1400" u="sng">
                <a:solidFill>
                  <a:schemeClr val="hlink"/>
                </a:solidFill>
                <a:latin typeface="Arial"/>
                <a:ea typeface="Calibri"/>
                <a:cs typeface="Arial"/>
                <a:hlinkClick r:id="rId6" tooltip="https://brill.com/view/journals/rdj/rdj-overview.xml"/>
              </a:rPr>
              <a:t>Data </a:t>
            </a:r>
            <a:r>
              <a:rPr lang="fr-FR" sz="1400" u="sng">
                <a:solidFill>
                  <a:schemeClr val="hlink"/>
                </a:solidFill>
                <a:latin typeface="Arial"/>
                <a:ea typeface="Calibri"/>
                <a:cs typeface="Arial"/>
                <a:hlinkClick r:id="rId6" tooltip="https://www.forschungsdaten.org/index.php/Data_Journals"/>
              </a:rPr>
              <a:t>journals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nSpc>
                <a:spcPts val="2315"/>
              </a:lnSpc>
              <a:defRPr/>
            </a:pPr>
            <a:fld id="{81D60167-4931-47E6-BA6A-407CBD079E47}" type="slidenum">
              <a:rPr sz="1600"/>
              <a:t>27</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grpSp>
        <p:nvGrpSpPr>
          <p:cNvPr id="6" name="Groupe 8" hidden="0"/>
          <p:cNvGrpSpPr/>
          <p:nvPr isPhoto="0" userDrawn="0"/>
        </p:nvGrpSpPr>
        <p:grpSpPr bwMode="auto">
          <a:xfrm rot="5400000" flipV="1">
            <a:off x="7321857" y="2542386"/>
            <a:ext cx="3384376" cy="130736"/>
            <a:chOff x="1068761" y="1788905"/>
            <a:chExt cx="7001625" cy="237754"/>
          </a:xfrm>
        </p:grpSpPr>
        <p:sp>
          <p:nvSpPr>
            <p:cNvPr id="7" name="Forme libre : forme 9"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8" name="Forme libre : forme 10"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9" name="Forme libre : forme 11"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10" name="Forme libre : forme 13"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1" name="Forme libre : forme 14"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2" name="Forme libre : forme 15"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3" name="Forme libre : forme 16"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4" name="Forme libre : forme 17"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5" name="Groupe 18" hidden="0"/>
          <p:cNvGrpSpPr/>
          <p:nvPr isPhoto="0" userDrawn="0"/>
        </p:nvGrpSpPr>
        <p:grpSpPr bwMode="auto">
          <a:xfrm>
            <a:off x="8316416" y="-275922"/>
            <a:ext cx="975464" cy="975464"/>
            <a:chOff x="8316416" y="-207527"/>
            <a:chExt cx="975464" cy="975464"/>
          </a:xfrm>
        </p:grpSpPr>
        <p:sp>
          <p:nvSpPr>
            <p:cNvPr id="16" name="Forme libre : forme 19" hidden="0"/>
            <p:cNvSpPr/>
            <p:nvPr isPhoto="0" userDrawn="0"/>
          </p:nvSpPr>
          <p:spPr bwMode="auto">
            <a:xfrm>
              <a:off x="8570883" y="88732"/>
              <a:ext cx="501884" cy="479677"/>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a:defRPr/>
              </a:pPr>
              <a:endParaRPr lang="en-US"/>
            </a:p>
          </p:txBody>
        </p:sp>
        <p:sp>
          <p:nvSpPr>
            <p:cNvPr id="17" name="Forme libre : forme 20" hidden="0"/>
            <p:cNvSpPr/>
            <p:nvPr isPhoto="0" userDrawn="0"/>
          </p:nvSpPr>
          <p:spPr bwMode="auto">
            <a:xfrm>
              <a:off x="8316416" y="-20752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a:defRPr/>
              </a:pPr>
              <a:endParaRPr lang="en-US"/>
            </a:p>
          </p:txBody>
        </p:sp>
      </p:grpSp>
      <p:sp>
        <p:nvSpPr>
          <p:cNvPr id="18" name="object 2" hidden="0"/>
          <p:cNvSpPr>
            <a:spLocks noGrp="1"/>
          </p:cNvSpPr>
          <p:nvPr isPhoto="0" userDrawn="0">
            <p:ph type="title" hasCustomPrompt="0"/>
          </p:nvPr>
        </p:nvSpPr>
        <p:spPr bwMode="auto">
          <a:xfrm>
            <a:off x="0" y="322607"/>
            <a:ext cx="9144072" cy="195615"/>
          </a:xfrm>
          <a:prstGeom prst="rect">
            <a:avLst/>
          </a:prstGeom>
        </p:spPr>
        <p:txBody>
          <a:bodyPr vert="horz" wrap="square" lIns="0" tIns="12700" rIns="0" bIns="0" rtlCol="0">
            <a:spAutoFit/>
          </a:bodyPr>
          <a:lstStyle/>
          <a:p>
            <a:pPr marL="12700" algn="ctr">
              <a:spcBef>
                <a:spcPts val="100"/>
              </a:spcBef>
              <a:defRPr/>
            </a:pPr>
            <a:r>
              <a:rPr lang="fr-FR" sz="1200">
                <a:solidFill>
                  <a:srgbClr val="9884BD"/>
                </a:solidFill>
              </a:rPr>
              <a:t>Les données de la recherche</a:t>
            </a:r>
            <a:endParaRPr/>
          </a:p>
        </p:txBody>
      </p:sp>
      <p:sp>
        <p:nvSpPr>
          <p:cNvPr id="19" name="Rectangle 20" hidden="0"/>
          <p:cNvSpPr/>
          <p:nvPr isPhoto="0" userDrawn="0"/>
        </p:nvSpPr>
        <p:spPr bwMode="auto">
          <a:xfrm>
            <a:off x="0" y="852235"/>
            <a:ext cx="9144000" cy="36579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b="1" i="0" u="none" strike="noStrike" cap="none" spc="0">
                <a:solidFill>
                  <a:srgbClr val="3A6972"/>
                </a:solidFill>
                <a:latin typeface="Arial"/>
                <a:ea typeface="Arial"/>
                <a:cs typeface="Arial"/>
              </a:rPr>
              <a:t>Cadre juridique applicable</a:t>
            </a:r>
            <a:r>
              <a:rPr lang="fr-FR" b="0" i="0" u="none" strike="noStrike" cap="none" spc="0">
                <a:solidFill>
                  <a:srgbClr val="3A6972"/>
                </a:solidFill>
                <a:latin typeface="Arial"/>
                <a:ea typeface="Arial"/>
                <a:cs typeface="Arial"/>
              </a:rPr>
              <a:t> </a:t>
            </a:r>
            <a:endParaRPr>
              <a:solidFill>
                <a:srgbClr val="3A6972"/>
              </a:solidFill>
            </a:endParaRPr>
          </a:p>
        </p:txBody>
      </p:sp>
      <p:sp>
        <p:nvSpPr>
          <p:cNvPr id="20" name="ZoneTexte 1" hidden="0"/>
          <p:cNvSpPr/>
          <p:nvPr isPhoto="0" userDrawn="0"/>
        </p:nvSpPr>
        <p:spPr bwMode="auto">
          <a:xfrm>
            <a:off x="2235763" y="1338750"/>
            <a:ext cx="6230622" cy="3703355"/>
          </a:xfrm>
          <a:prstGeom prst="rect">
            <a:avLst/>
          </a:prstGeom>
          <a:noFill/>
        </p:spPr>
        <p:txBody>
          <a:bodyPr wrap="square" rtlCol="0">
            <a:spAutoFit/>
          </a:bodyPr>
          <a:lstStyle/>
          <a:p>
            <a:pPr>
              <a:defRPr/>
            </a:pPr>
            <a:r>
              <a:rPr lang="fr-FR" sz="1500" b="1">
                <a:latin typeface="Arial"/>
                <a:cs typeface="Arial"/>
              </a:rPr>
              <a:t>Questions à se poser</a:t>
            </a:r>
            <a:endParaRPr sz="1500"/>
          </a:p>
          <a:p>
            <a:pPr>
              <a:defRPr/>
            </a:pPr>
            <a:endParaRPr lang="fr-FR" sz="1600" b="1">
              <a:latin typeface="Arial"/>
              <a:cs typeface="Arial"/>
            </a:endParaRPr>
          </a:p>
          <a:p>
            <a:pPr marL="285750" indent="-285750">
              <a:buFont typeface="Arial"/>
              <a:buChar char="•"/>
              <a:defRPr/>
            </a:pPr>
            <a:r>
              <a:rPr lang="fr-FR" sz="1500" i="1">
                <a:latin typeface="Arial"/>
              </a:rPr>
              <a:t>Y a-t-il une obligation d’ouverture </a:t>
            </a:r>
            <a:r>
              <a:rPr lang="fr-FR" sz="1500" i="1">
                <a:latin typeface="Arial"/>
                <a:cs typeface="Arial"/>
              </a:rPr>
              <a:t>de ces données ?</a:t>
            </a:r>
            <a:br>
              <a:rPr lang="fr-FR" sz="1500">
                <a:latin typeface="Arial"/>
                <a:cs typeface="Arial"/>
              </a:rPr>
            </a:br>
            <a:r>
              <a:rPr lang="fr-FR" sz="1200" i="1">
                <a:latin typeface="Arial"/>
                <a:cs typeface="Arial"/>
              </a:rPr>
              <a:t>* loi nationale, européenne ou internationale</a:t>
            </a:r>
            <a:br>
              <a:rPr lang="fr-FR" sz="1200" i="1">
                <a:latin typeface="Arial"/>
                <a:cs typeface="Arial"/>
              </a:rPr>
            </a:br>
            <a:r>
              <a:rPr lang="fr-FR" sz="1200" i="1">
                <a:latin typeface="Arial"/>
                <a:cs typeface="Arial"/>
              </a:rPr>
              <a:t>* politique des partenaires</a:t>
            </a:r>
            <a:br>
              <a:rPr lang="fr-FR" sz="1600">
                <a:latin typeface="Arial"/>
                <a:cs typeface="Arial"/>
              </a:rPr>
            </a:br>
            <a:r>
              <a:rPr lang="fr-FR" sz="1600">
                <a:latin typeface="Arial"/>
                <a:cs typeface="Arial"/>
              </a:rPr>
              <a:t> </a:t>
            </a:r>
            <a:endParaRPr/>
          </a:p>
          <a:p>
            <a:pPr marL="285750" indent="-285750">
              <a:buFont typeface="Arial"/>
              <a:buChar char="•"/>
              <a:defRPr/>
            </a:pPr>
            <a:r>
              <a:rPr lang="fr-FR" sz="1500" i="1">
                <a:latin typeface="Arial"/>
                <a:cs typeface="Arial"/>
              </a:rPr>
              <a:t>Quels sont vos droits sur les données?</a:t>
            </a:r>
            <a:br>
              <a:rPr lang="fr-FR" sz="1500">
                <a:latin typeface="Arial"/>
                <a:cs typeface="Arial"/>
              </a:rPr>
            </a:br>
            <a:r>
              <a:rPr lang="fr-FR" sz="1200">
                <a:latin typeface="Arial"/>
                <a:cs typeface="Arial"/>
              </a:rPr>
              <a:t>* </a:t>
            </a:r>
            <a:r>
              <a:rPr lang="fr-FR" sz="1200" i="1">
                <a:latin typeface="Arial"/>
                <a:cs typeface="Arial"/>
              </a:rPr>
              <a:t>droits de propriété intellectuelle </a:t>
            </a:r>
            <a:br>
              <a:rPr lang="fr-FR" sz="1200" i="1">
                <a:latin typeface="Arial"/>
                <a:cs typeface="Arial"/>
              </a:rPr>
            </a:br>
            <a:r>
              <a:rPr lang="fr-FR" sz="1200" i="1">
                <a:latin typeface="Arial"/>
                <a:cs typeface="Arial"/>
              </a:rPr>
              <a:t>* obligations contractuelles  </a:t>
            </a:r>
            <a:br>
              <a:rPr lang="fr-FR" sz="1200" i="1">
                <a:latin typeface="Arial"/>
                <a:cs typeface="Arial"/>
              </a:rPr>
            </a:br>
            <a:r>
              <a:rPr lang="fr-FR" sz="1200" i="1">
                <a:latin typeface="Arial"/>
                <a:cs typeface="Arial"/>
              </a:rPr>
              <a:t>* réglementations éthiques </a:t>
            </a:r>
            <a:endParaRPr/>
          </a:p>
          <a:p>
            <a:pPr marL="285750" indent="-285750">
              <a:buFont typeface="Arial"/>
              <a:buChar char="•"/>
              <a:defRPr/>
            </a:pPr>
            <a:endParaRPr lang="fr-FR" sz="1200" i="1">
              <a:latin typeface="Arial"/>
              <a:cs typeface="Arial"/>
            </a:endParaRPr>
          </a:p>
          <a:p>
            <a:pPr marL="285750" indent="-285750">
              <a:buFont typeface="Arial"/>
              <a:buChar char="•"/>
              <a:defRPr/>
            </a:pPr>
            <a:r>
              <a:rPr lang="fr-FR" sz="1500" i="1">
                <a:latin typeface="Arial"/>
                <a:cs typeface="Arial"/>
              </a:rPr>
              <a:t>Avez-vous obtenu l’accord de tous les contributeurs ?</a:t>
            </a:r>
            <a:endParaRPr sz="1500"/>
          </a:p>
          <a:p>
            <a:pPr marL="285750" indent="-285750">
              <a:buFont typeface="Arial"/>
              <a:buChar char="•"/>
              <a:defRPr/>
            </a:pPr>
            <a:endParaRPr lang="fr-FR" sz="1600" i="1">
              <a:latin typeface="Arial"/>
              <a:cs typeface="Arial"/>
            </a:endParaRPr>
          </a:p>
          <a:p>
            <a:pPr marL="285750" indent="-285750">
              <a:buFont typeface="Arial"/>
              <a:buChar char="•"/>
              <a:defRPr/>
            </a:pPr>
            <a:r>
              <a:rPr lang="fr-FR" sz="1500" i="1">
                <a:latin typeface="Arial"/>
                <a:cs typeface="Arial"/>
              </a:rPr>
              <a:t>Avez-vous défini les conditions de consultation et réutilisation ?</a:t>
            </a:r>
            <a:endParaRPr sz="1500"/>
          </a:p>
          <a:p>
            <a:pPr marL="285750" indent="-285750">
              <a:buFont typeface="Arial"/>
              <a:buChar char="•"/>
              <a:defRPr/>
            </a:pPr>
            <a:endParaRPr lang="fr-FR" sz="1200" i="1">
              <a:latin typeface="Arial"/>
              <a:cs typeface="Arial"/>
            </a:endParaRPr>
          </a:p>
          <a:p>
            <a:pPr marL="285750" indent="-285750">
              <a:buFont typeface="Arial"/>
              <a:buChar char="•"/>
              <a:defRPr/>
            </a:pPr>
            <a:endParaRPr lang="fr-FR" sz="1200">
              <a:latin typeface="Arial"/>
              <a:cs typeface="Arial"/>
            </a:endParaRPr>
          </a:p>
          <a:p>
            <a:pPr>
              <a:defRPr/>
            </a:pPr>
            <a:endParaRPr lang="fr-FR" sz="1600" b="1">
              <a:latin typeface="Arial"/>
              <a:cs typeface="Arial"/>
            </a:endParaRPr>
          </a:p>
        </p:txBody>
      </p:sp>
      <p:pic>
        <p:nvPicPr>
          <p:cNvPr id="21" name="Image 25" hidden="0"/>
          <p:cNvPicPr>
            <a:picLocks noChangeAspect="1"/>
          </p:cNvPicPr>
          <p:nvPr isPhoto="0" userDrawn="0"/>
        </p:nvPicPr>
        <p:blipFill>
          <a:blip r:embed="rId2"/>
          <a:stretch/>
        </p:blipFill>
        <p:spPr bwMode="auto">
          <a:xfrm flipH="1">
            <a:off x="467544" y="1683195"/>
            <a:ext cx="1454473" cy="145447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gn="ctr">
              <a:lnSpc>
                <a:spcPts val="2315"/>
              </a:lnSpc>
              <a:defRPr/>
            </a:pPr>
            <a:fld id="{81D60167-4931-47E6-BA6A-407CBD079E47}" type="slidenum">
              <a:rPr sz="1600"/>
              <a:t>28</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6" name="Rectangle 7" hidden="0"/>
          <p:cNvSpPr/>
          <p:nvPr isPhoto="0" userDrawn="0"/>
        </p:nvSpPr>
        <p:spPr bwMode="auto">
          <a:xfrm>
            <a:off x="2300351" y="1683196"/>
            <a:ext cx="4572000" cy="276999"/>
          </a:xfrm>
          <a:prstGeom prst="rect">
            <a:avLst/>
          </a:prstGeom>
        </p:spPr>
        <p:txBody>
          <a:bodyPr>
            <a:spAutoFit/>
          </a:bodyPr>
          <a:lstStyle/>
          <a:p>
            <a:pPr>
              <a:defRPr/>
            </a:pPr>
            <a:endParaRPr lang="fr-FR" sz="1200">
              <a:latin typeface="Arial"/>
              <a:cs typeface="Arial"/>
            </a:endParaRPr>
          </a:p>
        </p:txBody>
      </p:sp>
      <p:sp>
        <p:nvSpPr>
          <p:cNvPr id="7" name="Rectangle 12" hidden="0"/>
          <p:cNvSpPr/>
          <p:nvPr isPhoto="0" userDrawn="0"/>
        </p:nvSpPr>
        <p:spPr bwMode="auto">
          <a:xfrm>
            <a:off x="2483766" y="1558460"/>
            <a:ext cx="5292330" cy="3230915"/>
          </a:xfrm>
          <a:prstGeom prst="rect">
            <a:avLst/>
          </a:prstGeom>
        </p:spPr>
        <p:txBody>
          <a:bodyPr wrap="square">
            <a:spAutoFit/>
          </a:bodyPr>
          <a:lstStyle/>
          <a:p>
            <a:pPr lvl="0" algn="just">
              <a:defRPr/>
            </a:pPr>
            <a:r>
              <a:rPr lang="fr-FR" sz="1400">
                <a:solidFill>
                  <a:prstClr val="black"/>
                </a:solidFill>
                <a:latin typeface="Arial"/>
                <a:cs typeface="Arial"/>
              </a:rPr>
              <a:t>Les deux lois suivantes modifient le cadre de la réutilisation des données publiques, en instaurant un </a:t>
            </a:r>
            <a:r>
              <a:rPr lang="fr-FR" sz="1400" b="1" i="1">
                <a:solidFill>
                  <a:prstClr val="black"/>
                </a:solidFill>
                <a:latin typeface="Arial"/>
                <a:cs typeface="Arial"/>
              </a:rPr>
              <a:t>principe d’ouverture « par défaut »</a:t>
            </a:r>
            <a:r>
              <a:rPr lang="fr-FR" sz="1400">
                <a:solidFill>
                  <a:prstClr val="black"/>
                </a:solidFill>
                <a:latin typeface="Arial"/>
                <a:cs typeface="Arial"/>
              </a:rPr>
              <a:t>. </a:t>
            </a:r>
            <a:endParaRPr sz="1400"/>
          </a:p>
          <a:p>
            <a:pPr lvl="0">
              <a:defRPr/>
            </a:pPr>
            <a:r>
              <a:rPr lang="fr-FR" sz="1400">
                <a:solidFill>
                  <a:prstClr val="black"/>
                </a:solidFill>
                <a:latin typeface="Arial"/>
                <a:cs typeface="Arial"/>
              </a:rPr>
              <a:t> </a:t>
            </a:r>
            <a:endParaRPr sz="1400"/>
          </a:p>
          <a:p>
            <a:pPr marL="285750" lvl="0" indent="-285750" algn="just">
              <a:buFont typeface="Arial"/>
              <a:buChar char="•"/>
              <a:defRPr/>
            </a:pPr>
            <a:r>
              <a:rPr lang="fr-FR" sz="1400">
                <a:solidFill>
                  <a:prstClr val="black"/>
                </a:solidFill>
                <a:latin typeface="Arial"/>
                <a:cs typeface="Arial"/>
              </a:rPr>
              <a:t>loi Valter (2015 ) : </a:t>
            </a:r>
            <a:r>
              <a:rPr lang="fr-FR" sz="1400" b="1">
                <a:solidFill>
                  <a:prstClr val="black"/>
                </a:solidFill>
                <a:latin typeface="Arial"/>
                <a:cs typeface="Arial"/>
              </a:rPr>
              <a:t>principe de gratuité </a:t>
            </a:r>
            <a:r>
              <a:rPr lang="fr-FR" sz="1400">
                <a:solidFill>
                  <a:prstClr val="black"/>
                </a:solidFill>
                <a:latin typeface="Arial"/>
                <a:cs typeface="Arial"/>
              </a:rPr>
              <a:t>dans la réutilisation des informations publiques.</a:t>
            </a:r>
            <a:endParaRPr sz="1400"/>
          </a:p>
          <a:p>
            <a:pPr marL="285750" lvl="0" indent="-285750">
              <a:buFont typeface="Arial"/>
              <a:buChar char="•"/>
              <a:defRPr/>
            </a:pPr>
            <a:endParaRPr lang="fr-FR" sz="1400">
              <a:solidFill>
                <a:prstClr val="black"/>
              </a:solidFill>
              <a:latin typeface="Arial"/>
              <a:cs typeface="Arial"/>
            </a:endParaRPr>
          </a:p>
          <a:p>
            <a:pPr marL="285750" lvl="0" indent="-285750" algn="just">
              <a:buFont typeface="Arial"/>
              <a:buChar char="•"/>
              <a:defRPr/>
            </a:pPr>
            <a:r>
              <a:rPr lang="fr-FR" sz="1400">
                <a:solidFill>
                  <a:prstClr val="black"/>
                </a:solidFill>
                <a:latin typeface="Arial"/>
                <a:cs typeface="Arial"/>
              </a:rPr>
              <a:t>la loi pour une République numérique (dite «Loi Lemaire», 2016) : </a:t>
            </a:r>
            <a:r>
              <a:rPr lang="fr-FR" sz="1400" b="1">
                <a:solidFill>
                  <a:prstClr val="black"/>
                </a:solidFill>
                <a:latin typeface="Arial"/>
                <a:cs typeface="Arial"/>
              </a:rPr>
              <a:t>obligation de mise en ligne</a:t>
            </a:r>
            <a:r>
              <a:rPr lang="fr-FR" sz="1400">
                <a:solidFill>
                  <a:prstClr val="black"/>
                </a:solidFill>
                <a:latin typeface="Arial"/>
                <a:cs typeface="Arial"/>
              </a:rPr>
              <a:t> et dans un </a:t>
            </a:r>
            <a:r>
              <a:rPr lang="fr-FR" sz="1400" b="1">
                <a:solidFill>
                  <a:prstClr val="black"/>
                </a:solidFill>
                <a:latin typeface="Arial"/>
                <a:cs typeface="Arial"/>
              </a:rPr>
              <a:t>format ouvert</a:t>
            </a:r>
            <a:r>
              <a:rPr lang="fr-FR" sz="1400">
                <a:solidFill>
                  <a:prstClr val="black"/>
                </a:solidFill>
                <a:latin typeface="Arial"/>
                <a:cs typeface="Arial"/>
              </a:rPr>
              <a:t>.</a:t>
            </a:r>
            <a:endParaRPr sz="1400"/>
          </a:p>
          <a:p>
            <a:pPr>
              <a:defRPr/>
            </a:pPr>
            <a:endParaRPr lang="fr-FR" sz="1400">
              <a:solidFill>
                <a:prstClr val="black"/>
              </a:solidFill>
              <a:latin typeface="Arial"/>
              <a:cs typeface="Arial"/>
            </a:endParaRPr>
          </a:p>
          <a:p>
            <a:pPr algn="just">
              <a:defRPr/>
            </a:pPr>
            <a:r>
              <a:rPr lang="fr-FR" sz="1400" u="sng">
                <a:latin typeface="Arial"/>
                <a:cs typeface="Arial"/>
                <a:hlinkClick r:id="rId2" tooltip="https://www.cnil.fr/comprendre-le-rgpd"/>
              </a:rPr>
              <a:t>Règlement Général de Protection des Données</a:t>
            </a:r>
            <a:r>
              <a:rPr lang="fr-FR" sz="1400">
                <a:latin typeface="Arial"/>
                <a:cs typeface="Arial"/>
              </a:rPr>
              <a:t> (RGPD, 2018) : dans le cas de traitement de données personnelles.  </a:t>
            </a:r>
            <a:br>
              <a:rPr lang="fr-FR" sz="1200">
                <a:latin typeface="Arial"/>
                <a:cs typeface="Arial"/>
              </a:rPr>
            </a:br>
            <a:br>
              <a:rPr lang="fr-FR" sz="1200">
                <a:latin typeface="Arial"/>
                <a:cs typeface="Arial"/>
              </a:rPr>
            </a:br>
            <a:endParaRPr lang="fr-FR" sz="1200">
              <a:latin typeface="Arial"/>
              <a:cs typeface="Arial"/>
            </a:endParaRPr>
          </a:p>
        </p:txBody>
      </p:sp>
      <p:grpSp>
        <p:nvGrpSpPr>
          <p:cNvPr id="8" name="Groupe 9" hidden="0"/>
          <p:cNvGrpSpPr/>
          <p:nvPr isPhoto="0" userDrawn="0"/>
        </p:nvGrpSpPr>
        <p:grpSpPr bwMode="auto">
          <a:xfrm rot="5400000" flipV="1">
            <a:off x="7321857" y="2542386"/>
            <a:ext cx="3384376" cy="130736"/>
            <a:chOff x="1068761" y="1788905"/>
            <a:chExt cx="7001625" cy="237754"/>
          </a:xfrm>
        </p:grpSpPr>
        <p:sp>
          <p:nvSpPr>
            <p:cNvPr id="9" name="Forme libre : forme 10"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10" name="Forme libre : forme 11"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1" name="Forme libre : forme 13"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12" name="Forme libre : forme 14"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3" name="Forme libre : forme 15"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4" name="Forme libre : forme 16"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5" name="Forme libre : forme 17"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6" name="Forme libre : forme 18"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7" name="Groupe 19" hidden="0"/>
          <p:cNvGrpSpPr/>
          <p:nvPr isPhoto="0" userDrawn="0"/>
        </p:nvGrpSpPr>
        <p:grpSpPr bwMode="auto">
          <a:xfrm>
            <a:off x="8316416" y="-275922"/>
            <a:ext cx="975464" cy="975464"/>
            <a:chOff x="8316416" y="-207527"/>
            <a:chExt cx="975464" cy="975464"/>
          </a:xfrm>
        </p:grpSpPr>
        <p:sp>
          <p:nvSpPr>
            <p:cNvPr id="18" name="Forme libre : forme 20" hidden="0"/>
            <p:cNvSpPr/>
            <p:nvPr isPhoto="0" userDrawn="0"/>
          </p:nvSpPr>
          <p:spPr bwMode="auto">
            <a:xfrm>
              <a:off x="8570883" y="88732"/>
              <a:ext cx="501884" cy="479677"/>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a:defRPr/>
              </a:pPr>
              <a:endParaRPr lang="en-US"/>
            </a:p>
          </p:txBody>
        </p:sp>
        <p:sp>
          <p:nvSpPr>
            <p:cNvPr id="19" name="Forme libre : forme 21" hidden="0"/>
            <p:cNvSpPr/>
            <p:nvPr isPhoto="0" userDrawn="0"/>
          </p:nvSpPr>
          <p:spPr bwMode="auto">
            <a:xfrm>
              <a:off x="8316416" y="-20752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a:defRPr/>
              </a:pPr>
              <a:endParaRPr lang="en-US"/>
            </a:p>
          </p:txBody>
        </p:sp>
      </p:grpSp>
      <p:sp>
        <p:nvSpPr>
          <p:cNvPr id="20" name="object 2" hidden="0"/>
          <p:cNvSpPr/>
          <p:nvPr isPhoto="0" userDrawn="0"/>
        </p:nvSpPr>
        <p:spPr bwMode="auto">
          <a:xfrm>
            <a:off x="0" y="322607"/>
            <a:ext cx="9144072" cy="195615"/>
          </a:xfrm>
          <a:prstGeom prst="rect">
            <a:avLst/>
          </a:prstGeom>
        </p:spPr>
        <p:txBody>
          <a:bodyPr vert="horz" wrap="square" lIns="0" tIns="12700" rIns="0" bIns="0" rtlCol="0">
            <a:spAutoFit/>
          </a:bodyPr>
          <a:lstStyle>
            <a:lvl1pPr>
              <a:defRPr sz="1800" b="1" i="0">
                <a:solidFill>
                  <a:srgbClr val="005F71"/>
                </a:solidFill>
                <a:latin typeface="Arial"/>
                <a:ea typeface="+mj-ea"/>
                <a:cs typeface="Arial"/>
              </a:defRPr>
            </a:lvl1pPr>
          </a:lstStyle>
          <a:p>
            <a:pPr marL="12700" algn="ctr">
              <a:spcBef>
                <a:spcPts val="100"/>
              </a:spcBef>
              <a:defRPr/>
            </a:pPr>
            <a:r>
              <a:rPr lang="fr-FR" sz="1200">
                <a:solidFill>
                  <a:srgbClr val="9884BD"/>
                </a:solidFill>
              </a:rPr>
              <a:t>Les données de la recherche</a:t>
            </a:r>
            <a:endParaRPr/>
          </a:p>
        </p:txBody>
      </p:sp>
      <p:pic>
        <p:nvPicPr>
          <p:cNvPr id="21" name="Image 23" hidden="0"/>
          <p:cNvPicPr>
            <a:picLocks noChangeAspect="1"/>
          </p:cNvPicPr>
          <p:nvPr isPhoto="0" userDrawn="0"/>
        </p:nvPicPr>
        <p:blipFill>
          <a:blip r:embed="rId3"/>
          <a:stretch/>
        </p:blipFill>
        <p:spPr bwMode="auto">
          <a:xfrm flipH="1">
            <a:off x="467544" y="1683195"/>
            <a:ext cx="1454473" cy="1454473"/>
          </a:xfrm>
          <a:prstGeom prst="rect">
            <a:avLst/>
          </a:prstGeom>
        </p:spPr>
      </p:pic>
      <p:sp>
        <p:nvSpPr>
          <p:cNvPr id="22" name="Rectangle 24" hidden="0"/>
          <p:cNvSpPr/>
          <p:nvPr isPhoto="0" userDrawn="0"/>
        </p:nvSpPr>
        <p:spPr bwMode="auto">
          <a:xfrm>
            <a:off x="0" y="843558"/>
            <a:ext cx="9144000" cy="36579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b="1" i="0" u="none" strike="noStrike" cap="none" spc="0">
                <a:solidFill>
                  <a:srgbClr val="3A6972"/>
                </a:solidFill>
                <a:latin typeface="Arial"/>
                <a:ea typeface="Arial"/>
                <a:cs typeface="Arial"/>
              </a:rPr>
              <a:t>Cadre juridique applicable</a:t>
            </a:r>
            <a:r>
              <a:rPr lang="fr-FR" b="0" i="0" u="none" strike="noStrike" cap="none" spc="0">
                <a:solidFill>
                  <a:srgbClr val="3A6972"/>
                </a:solidFill>
                <a:latin typeface="Arial"/>
                <a:ea typeface="Arial"/>
                <a:cs typeface="Arial"/>
              </a:rPr>
              <a:t> </a:t>
            </a:r>
            <a:endParaRPr>
              <a:solidFill>
                <a:srgbClr val="3A6972"/>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gn="ctr">
              <a:lnSpc>
                <a:spcPts val="2315"/>
              </a:lnSpc>
              <a:defRPr/>
            </a:pPr>
            <a:fld id="{81D60167-4931-47E6-BA6A-407CBD079E47}" type="slidenum">
              <a:rPr sz="1600"/>
              <a:t>29</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6" name="Rectangle 7" hidden="0"/>
          <p:cNvSpPr/>
          <p:nvPr isPhoto="0" userDrawn="0"/>
        </p:nvSpPr>
        <p:spPr bwMode="auto">
          <a:xfrm>
            <a:off x="2300349" y="1683194"/>
            <a:ext cx="6016137" cy="2880395"/>
          </a:xfrm>
          <a:prstGeom prst="rect">
            <a:avLst/>
          </a:prstGeom>
        </p:spPr>
        <p:txBody>
          <a:bodyPr wrap="square">
            <a:spAutoFit/>
          </a:bodyPr>
          <a:lstStyle/>
          <a:p>
            <a:pPr algn="just">
              <a:defRPr/>
            </a:pPr>
            <a:r>
              <a:rPr lang="fr-FR" sz="1400">
                <a:latin typeface="Arial"/>
                <a:cs typeface="Arial"/>
              </a:rPr>
              <a:t>Articulation entre le principe d’ouverture par défaut et les exceptions : les données ne peuvent être accessibles, utilisées et réutilisées que dans le </a:t>
            </a:r>
            <a:r>
              <a:rPr lang="fr-FR" sz="1400" b="1">
                <a:latin typeface="Arial"/>
                <a:cs typeface="Arial"/>
              </a:rPr>
              <a:t>respect des droits de tiers</a:t>
            </a:r>
            <a:r>
              <a:rPr lang="fr-FR" sz="1400">
                <a:latin typeface="Arial"/>
                <a:cs typeface="Arial"/>
              </a:rPr>
              <a:t> :</a:t>
            </a:r>
            <a:endParaRPr sz="1400"/>
          </a:p>
          <a:p>
            <a:pPr>
              <a:defRPr/>
            </a:pPr>
            <a:endParaRPr lang="fr-FR" sz="1400">
              <a:latin typeface="Arial"/>
              <a:cs typeface="Arial"/>
            </a:endParaRPr>
          </a:p>
          <a:p>
            <a:pPr>
              <a:defRPr/>
            </a:pPr>
            <a:r>
              <a:rPr lang="fr-FR" sz="1400">
                <a:latin typeface="Arial"/>
                <a:cs typeface="Arial"/>
              </a:rPr>
              <a:t>Droits de propriété intellectuelle </a:t>
            </a:r>
            <a:endParaRPr sz="1400"/>
          </a:p>
          <a:p>
            <a:pPr>
              <a:defRPr/>
            </a:pPr>
            <a:endParaRPr lang="fr-FR" sz="900">
              <a:latin typeface="Arial"/>
              <a:cs typeface="Arial"/>
            </a:endParaRPr>
          </a:p>
          <a:p>
            <a:pPr>
              <a:defRPr/>
            </a:pPr>
            <a:r>
              <a:rPr lang="fr-FR" sz="1400">
                <a:latin typeface="Arial"/>
                <a:cs typeface="Arial"/>
              </a:rPr>
              <a:t>Droit des données à caractère personnel</a:t>
            </a:r>
            <a:endParaRPr sz="1400"/>
          </a:p>
          <a:p>
            <a:pPr>
              <a:defRPr/>
            </a:pPr>
            <a:endParaRPr lang="fr-FR" sz="900">
              <a:latin typeface="Arial"/>
              <a:cs typeface="Arial"/>
            </a:endParaRPr>
          </a:p>
          <a:p>
            <a:pPr>
              <a:defRPr/>
            </a:pPr>
            <a:r>
              <a:rPr lang="fr-FR" sz="1400">
                <a:latin typeface="Arial"/>
                <a:cs typeface="Arial"/>
              </a:rPr>
              <a:t>Droit de protection des secrets administratifs</a:t>
            </a:r>
            <a:endParaRPr sz="1400"/>
          </a:p>
          <a:p>
            <a:pPr>
              <a:defRPr/>
            </a:pPr>
            <a:endParaRPr lang="fr-FR" sz="900">
              <a:latin typeface="Arial"/>
              <a:cs typeface="Arial"/>
            </a:endParaRPr>
          </a:p>
          <a:p>
            <a:pPr>
              <a:defRPr/>
            </a:pPr>
            <a:r>
              <a:rPr lang="fr-FR" sz="1400">
                <a:latin typeface="Arial"/>
                <a:cs typeface="Arial"/>
              </a:rPr>
              <a:t>Respect d’accords de confidentialité</a:t>
            </a:r>
            <a:endParaRPr sz="1400"/>
          </a:p>
          <a:p>
            <a:pPr>
              <a:defRPr/>
            </a:pPr>
            <a:endParaRPr lang="fr-FR" sz="900">
              <a:latin typeface="Arial"/>
              <a:cs typeface="Arial"/>
            </a:endParaRPr>
          </a:p>
          <a:p>
            <a:pPr>
              <a:defRPr/>
            </a:pPr>
            <a:endParaRPr lang="fr-FR" sz="900">
              <a:latin typeface="Arial"/>
              <a:cs typeface="Arial"/>
            </a:endParaRPr>
          </a:p>
          <a:p>
            <a:pPr marL="171450" indent="-171450">
              <a:buFont typeface="Wingdings"/>
              <a:buChar char="Ø"/>
              <a:defRPr/>
            </a:pPr>
            <a:r>
              <a:rPr lang="fr-FR" sz="1400">
                <a:latin typeface="Arial"/>
                <a:cs typeface="Arial"/>
              </a:rPr>
              <a:t> Accès et réutilisation sous conditions </a:t>
            </a:r>
            <a:endParaRPr sz="1400"/>
          </a:p>
          <a:p>
            <a:pPr>
              <a:defRPr/>
            </a:pPr>
            <a:endParaRPr lang="fr-FR" sz="1200">
              <a:latin typeface="Arial"/>
              <a:cs typeface="Arial"/>
            </a:endParaRPr>
          </a:p>
        </p:txBody>
      </p:sp>
      <p:sp>
        <p:nvSpPr>
          <p:cNvPr id="7" name="Rectangle 8" hidden="0"/>
          <p:cNvSpPr/>
          <p:nvPr isPhoto="0" userDrawn="0"/>
        </p:nvSpPr>
        <p:spPr bwMode="auto">
          <a:xfrm>
            <a:off x="0" y="953068"/>
            <a:ext cx="9144000" cy="353943"/>
          </a:xfrm>
          <a:prstGeom prst="rect">
            <a:avLst/>
          </a:prstGeom>
        </p:spPr>
        <p:txBody>
          <a:bodyPr wrap="square">
            <a:spAutoFit/>
          </a:bodyPr>
          <a:lstStyle/>
          <a:p>
            <a:pPr algn="ctr">
              <a:defRPr/>
            </a:pPr>
            <a:r>
              <a:rPr lang="fr-FR" sz="1700" b="1">
                <a:solidFill>
                  <a:srgbClr val="3A6972"/>
                </a:solidFill>
                <a:latin typeface="Arial"/>
                <a:cs typeface="Arial"/>
              </a:rPr>
              <a:t> « aussi ouvert que possible, aussi fermé que nécessaire »</a:t>
            </a:r>
            <a:endParaRPr lang="fr-FR" sz="1600" b="1">
              <a:latin typeface="Arial"/>
              <a:cs typeface="Arial"/>
            </a:endParaRPr>
          </a:p>
        </p:txBody>
      </p:sp>
      <p:sp>
        <p:nvSpPr>
          <p:cNvPr id="8" name="Rectangle 1" hidden="0"/>
          <p:cNvSpPr/>
          <p:nvPr isPhoto="0" userDrawn="0"/>
        </p:nvSpPr>
        <p:spPr bwMode="auto">
          <a:xfrm>
            <a:off x="4860032" y="4515966"/>
            <a:ext cx="4572000" cy="276999"/>
          </a:xfrm>
          <a:prstGeom prst="rect">
            <a:avLst/>
          </a:prstGeom>
        </p:spPr>
        <p:txBody>
          <a:bodyPr>
            <a:spAutoFit/>
          </a:bodyPr>
          <a:lstStyle/>
          <a:p>
            <a:pPr>
              <a:defRPr/>
            </a:pPr>
            <a:r>
              <a:rPr lang="fr-FR" sz="1200" u="sng">
                <a:latin typeface="Arial"/>
                <a:cs typeface="Arial"/>
                <a:hlinkClick r:id="rId2" tooltip="https://www.ouvrirlascience.fr/ouverture-des-donnees-de-recherche-guide-danalyse-du-cadre-juridique-en-france-v2/"/>
              </a:rPr>
              <a:t>Guide d’analyse du cadre juridique en France – V2 </a:t>
            </a:r>
            <a:endParaRPr lang="fr-FR" sz="1200">
              <a:latin typeface="Arial"/>
              <a:cs typeface="Arial"/>
            </a:endParaRPr>
          </a:p>
        </p:txBody>
      </p:sp>
      <p:grpSp>
        <p:nvGrpSpPr>
          <p:cNvPr id="9" name="Groupe 10" hidden="0"/>
          <p:cNvGrpSpPr/>
          <p:nvPr isPhoto="0" userDrawn="0"/>
        </p:nvGrpSpPr>
        <p:grpSpPr bwMode="auto">
          <a:xfrm rot="5400000" flipV="1">
            <a:off x="7321857" y="2542386"/>
            <a:ext cx="3384376" cy="130736"/>
            <a:chOff x="1068761" y="1788905"/>
            <a:chExt cx="7001625" cy="237754"/>
          </a:xfrm>
        </p:grpSpPr>
        <p:sp>
          <p:nvSpPr>
            <p:cNvPr id="10" name="Forme libre : forme 11"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11" name="Forme libre : forme 12"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2" name="Forme libre : forme 13"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13" name="Forme libre : forme 14"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15"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5" name="Forme libre : forme 16"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6" name="Forme libre : forme 17"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7" name="Forme libre : forme 18"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8" name="Groupe 19" hidden="0"/>
          <p:cNvGrpSpPr/>
          <p:nvPr isPhoto="0" userDrawn="0"/>
        </p:nvGrpSpPr>
        <p:grpSpPr bwMode="auto">
          <a:xfrm>
            <a:off x="8316416" y="-275922"/>
            <a:ext cx="975464" cy="975464"/>
            <a:chOff x="8316416" y="-207527"/>
            <a:chExt cx="975464" cy="975464"/>
          </a:xfrm>
        </p:grpSpPr>
        <p:sp>
          <p:nvSpPr>
            <p:cNvPr id="19" name="Forme libre : forme 20" hidden="0"/>
            <p:cNvSpPr/>
            <p:nvPr isPhoto="0" userDrawn="0"/>
          </p:nvSpPr>
          <p:spPr bwMode="auto">
            <a:xfrm>
              <a:off x="8570883" y="88732"/>
              <a:ext cx="501884" cy="479677"/>
            </a:xfrm>
            <a:custGeom>
              <a:avLst/>
              <a:gdLst>
                <a:gd name="connsiteX0" fmla="*/ -194 w 548290"/>
                <a:gd name="connsiteY0" fmla="*/ 116124 h 524030"/>
                <a:gd name="connsiteX1" fmla="*/ 203595 w 548290"/>
                <a:gd name="connsiteY1" fmla="*/ -328 h 524030"/>
                <a:gd name="connsiteX2" fmla="*/ 271525 w 548290"/>
                <a:gd name="connsiteY2" fmla="*/ 67602 h 524030"/>
                <a:gd name="connsiteX3" fmla="*/ 344307 w 548290"/>
                <a:gd name="connsiteY3" fmla="*/ -328 h 524030"/>
                <a:gd name="connsiteX4" fmla="*/ 548097 w 548290"/>
                <a:gd name="connsiteY4" fmla="*/ 116124 h 524030"/>
                <a:gd name="connsiteX5" fmla="*/ 475315 w 548290"/>
                <a:gd name="connsiteY5" fmla="*/ 188906 h 524030"/>
                <a:gd name="connsiteX6" fmla="*/ 548097 w 548290"/>
                <a:gd name="connsiteY6" fmla="*/ 261688 h 524030"/>
                <a:gd name="connsiteX7" fmla="*/ 538392 w 548290"/>
                <a:gd name="connsiteY7" fmla="*/ 266540 h 524030"/>
                <a:gd name="connsiteX8" fmla="*/ 475315 w 548290"/>
                <a:gd name="connsiteY8" fmla="*/ 305357 h 524030"/>
                <a:gd name="connsiteX9" fmla="*/ 470463 w 548290"/>
                <a:gd name="connsiteY9" fmla="*/ 315061 h 524030"/>
                <a:gd name="connsiteX10" fmla="*/ 470463 w 548290"/>
                <a:gd name="connsiteY10" fmla="*/ 407251 h 524030"/>
                <a:gd name="connsiteX11" fmla="*/ 465610 w 548290"/>
                <a:gd name="connsiteY11" fmla="*/ 412104 h 524030"/>
                <a:gd name="connsiteX12" fmla="*/ 276377 w 548290"/>
                <a:gd name="connsiteY12" fmla="*/ 523703 h 524030"/>
                <a:gd name="connsiteX13" fmla="*/ 271525 w 548290"/>
                <a:gd name="connsiteY13" fmla="*/ 523703 h 524030"/>
                <a:gd name="connsiteX14" fmla="*/ 82292 w 548290"/>
                <a:gd name="connsiteY14" fmla="*/ 412104 h 524030"/>
                <a:gd name="connsiteX15" fmla="*/ 77440 w 548290"/>
                <a:gd name="connsiteY15" fmla="*/ 407639 h 524030"/>
                <a:gd name="connsiteX16" fmla="*/ 77440 w 548290"/>
                <a:gd name="connsiteY16" fmla="*/ 407251 h 524030"/>
                <a:gd name="connsiteX17" fmla="*/ 77440 w 548290"/>
                <a:gd name="connsiteY17" fmla="*/ 315061 h 524030"/>
                <a:gd name="connsiteX18" fmla="*/ 72588 w 548290"/>
                <a:gd name="connsiteY18" fmla="*/ 305357 h 524030"/>
                <a:gd name="connsiteX19" fmla="*/ 4658 w 548290"/>
                <a:gd name="connsiteY19" fmla="*/ 266540 h 524030"/>
                <a:gd name="connsiteX20" fmla="*/ -194 w 548290"/>
                <a:gd name="connsiteY20" fmla="*/ 261688 h 524030"/>
                <a:gd name="connsiteX21" fmla="*/ 72588 w 548290"/>
                <a:gd name="connsiteY21" fmla="*/ 188906 h 524030"/>
                <a:gd name="connsiteX22" fmla="*/ -194 w 548290"/>
                <a:gd name="connsiteY22" fmla="*/ 116124 h 524030"/>
                <a:gd name="connsiteX23" fmla="*/ 145370 w 548290"/>
                <a:gd name="connsiteY23" fmla="*/ 145236 h 524030"/>
                <a:gd name="connsiteX24" fmla="*/ 155074 w 548290"/>
                <a:gd name="connsiteY24" fmla="*/ 164645 h 524030"/>
                <a:gd name="connsiteX25" fmla="*/ 111405 w 548290"/>
                <a:gd name="connsiteY25" fmla="*/ 188906 h 524030"/>
                <a:gd name="connsiteX26" fmla="*/ 111405 w 548290"/>
                <a:gd name="connsiteY26" fmla="*/ 188906 h 524030"/>
                <a:gd name="connsiteX27" fmla="*/ 271525 w 548290"/>
                <a:gd name="connsiteY27" fmla="*/ 281096 h 524030"/>
                <a:gd name="connsiteX28" fmla="*/ 276377 w 548290"/>
                <a:gd name="connsiteY28" fmla="*/ 281096 h 524030"/>
                <a:gd name="connsiteX29" fmla="*/ 383124 w 548290"/>
                <a:gd name="connsiteY29" fmla="*/ 222870 h 524030"/>
                <a:gd name="connsiteX30" fmla="*/ 436498 w 548290"/>
                <a:gd name="connsiteY30" fmla="*/ 188906 h 524030"/>
                <a:gd name="connsiteX31" fmla="*/ 392828 w 548290"/>
                <a:gd name="connsiteY31" fmla="*/ 164645 h 524030"/>
                <a:gd name="connsiteX32" fmla="*/ 402533 w 548290"/>
                <a:gd name="connsiteY32" fmla="*/ 145236 h 524030"/>
                <a:gd name="connsiteX33" fmla="*/ 455906 w 548290"/>
                <a:gd name="connsiteY33" fmla="*/ 174349 h 524030"/>
                <a:gd name="connsiteX34" fmla="*/ 460758 w 548290"/>
                <a:gd name="connsiteY34" fmla="*/ 174349 h 524030"/>
                <a:gd name="connsiteX35" fmla="*/ 509280 w 548290"/>
                <a:gd name="connsiteY35" fmla="*/ 125828 h 524030"/>
                <a:gd name="connsiteX36" fmla="*/ 513744 w 548290"/>
                <a:gd name="connsiteY36" fmla="*/ 120976 h 524030"/>
                <a:gd name="connsiteX37" fmla="*/ 514132 w 548290"/>
                <a:gd name="connsiteY37" fmla="*/ 120976 h 524030"/>
                <a:gd name="connsiteX38" fmla="*/ 349159 w 548290"/>
                <a:gd name="connsiteY38" fmla="*/ 23933 h 524030"/>
                <a:gd name="connsiteX39" fmla="*/ 290934 w 548290"/>
                <a:gd name="connsiteY39" fmla="*/ 82159 h 524030"/>
                <a:gd name="connsiteX40" fmla="*/ 344307 w 548290"/>
                <a:gd name="connsiteY40" fmla="*/ 111271 h 524030"/>
                <a:gd name="connsiteX41" fmla="*/ 334603 w 548290"/>
                <a:gd name="connsiteY41" fmla="*/ 130680 h 524030"/>
                <a:gd name="connsiteX42" fmla="*/ 281229 w 548290"/>
                <a:gd name="connsiteY42" fmla="*/ 101567 h 524030"/>
                <a:gd name="connsiteX43" fmla="*/ 268459 w 548290"/>
                <a:gd name="connsiteY43" fmla="*/ 99781 h 524030"/>
                <a:gd name="connsiteX44" fmla="*/ 266673 w 548290"/>
                <a:gd name="connsiteY44" fmla="*/ 101567 h 524030"/>
                <a:gd name="connsiteX45" fmla="*/ 213300 w 548290"/>
                <a:gd name="connsiteY45" fmla="*/ 130680 h 524030"/>
                <a:gd name="connsiteX46" fmla="*/ 203595 w 548290"/>
                <a:gd name="connsiteY46" fmla="*/ 111271 h 524030"/>
                <a:gd name="connsiteX47" fmla="*/ 256969 w 548290"/>
                <a:gd name="connsiteY47" fmla="*/ 82159 h 524030"/>
                <a:gd name="connsiteX48" fmla="*/ 198743 w 548290"/>
                <a:gd name="connsiteY48" fmla="*/ 23933 h 524030"/>
                <a:gd name="connsiteX49" fmla="*/ 33771 w 548290"/>
                <a:gd name="connsiteY49" fmla="*/ 120976 h 524030"/>
                <a:gd name="connsiteX50" fmla="*/ 91996 w 548290"/>
                <a:gd name="connsiteY50" fmla="*/ 174349 h 524030"/>
                <a:gd name="connsiteX51" fmla="*/ 145370 w 548290"/>
                <a:gd name="connsiteY51" fmla="*/ 145236 h 524030"/>
                <a:gd name="connsiteX52" fmla="*/ 261821 w 548290"/>
                <a:gd name="connsiteY52" fmla="*/ 494590 h 524030"/>
                <a:gd name="connsiteX53" fmla="*/ 261821 w 548290"/>
                <a:gd name="connsiteY53" fmla="*/ 305357 h 524030"/>
                <a:gd name="connsiteX54" fmla="*/ 257357 w 548290"/>
                <a:gd name="connsiteY54" fmla="*/ 300505 h 524030"/>
                <a:gd name="connsiteX55" fmla="*/ 256969 w 548290"/>
                <a:gd name="connsiteY55" fmla="*/ 300505 h 524030"/>
                <a:gd name="connsiteX56" fmla="*/ 91996 w 548290"/>
                <a:gd name="connsiteY56" fmla="*/ 203462 h 524030"/>
                <a:gd name="connsiteX57" fmla="*/ 87144 w 548290"/>
                <a:gd name="connsiteY57" fmla="*/ 207926 h 524030"/>
                <a:gd name="connsiteX58" fmla="*/ 87144 w 548290"/>
                <a:gd name="connsiteY58" fmla="*/ 208314 h 524030"/>
                <a:gd name="connsiteX59" fmla="*/ 38623 w 548290"/>
                <a:gd name="connsiteY59" fmla="*/ 256835 h 524030"/>
                <a:gd name="connsiteX60" fmla="*/ 33771 w 548290"/>
                <a:gd name="connsiteY60" fmla="*/ 256835 h 524030"/>
                <a:gd name="connsiteX61" fmla="*/ 203595 w 548290"/>
                <a:gd name="connsiteY61" fmla="*/ 353878 h 524030"/>
                <a:gd name="connsiteX62" fmla="*/ 232708 w 548290"/>
                <a:gd name="connsiteY62" fmla="*/ 319913 h 524030"/>
                <a:gd name="connsiteX63" fmla="*/ 252117 w 548290"/>
                <a:gd name="connsiteY63" fmla="*/ 334470 h 524030"/>
                <a:gd name="connsiteX64" fmla="*/ 247264 w 548290"/>
                <a:gd name="connsiteY64" fmla="*/ 339322 h 524030"/>
                <a:gd name="connsiteX65" fmla="*/ 208447 w 548290"/>
                <a:gd name="connsiteY65" fmla="*/ 378139 h 524030"/>
                <a:gd name="connsiteX66" fmla="*/ 198743 w 548290"/>
                <a:gd name="connsiteY66" fmla="*/ 378139 h 524030"/>
                <a:gd name="connsiteX67" fmla="*/ 106553 w 548290"/>
                <a:gd name="connsiteY67" fmla="*/ 324765 h 524030"/>
                <a:gd name="connsiteX68" fmla="*/ 96848 w 548290"/>
                <a:gd name="connsiteY68" fmla="*/ 319913 h 524030"/>
                <a:gd name="connsiteX69" fmla="*/ 96848 w 548290"/>
                <a:gd name="connsiteY69" fmla="*/ 392695 h 524030"/>
                <a:gd name="connsiteX70" fmla="*/ 101701 w 548290"/>
                <a:gd name="connsiteY70" fmla="*/ 402399 h 524030"/>
                <a:gd name="connsiteX71" fmla="*/ 223004 w 548290"/>
                <a:gd name="connsiteY71" fmla="*/ 470329 h 524030"/>
                <a:gd name="connsiteX72" fmla="*/ 261821 w 548290"/>
                <a:gd name="connsiteY72" fmla="*/ 494590 h 524030"/>
                <a:gd name="connsiteX73" fmla="*/ 455906 w 548290"/>
                <a:gd name="connsiteY73" fmla="*/ 203462 h 524030"/>
                <a:gd name="connsiteX74" fmla="*/ 455906 w 548290"/>
                <a:gd name="connsiteY74" fmla="*/ 203462 h 524030"/>
                <a:gd name="connsiteX75" fmla="*/ 286082 w 548290"/>
                <a:gd name="connsiteY75" fmla="*/ 300505 h 524030"/>
                <a:gd name="connsiteX76" fmla="*/ 286082 w 548290"/>
                <a:gd name="connsiteY76" fmla="*/ 494590 h 524030"/>
                <a:gd name="connsiteX77" fmla="*/ 290934 w 548290"/>
                <a:gd name="connsiteY77" fmla="*/ 489738 h 524030"/>
                <a:gd name="connsiteX78" fmla="*/ 446202 w 548290"/>
                <a:gd name="connsiteY78" fmla="*/ 402399 h 524030"/>
                <a:gd name="connsiteX79" fmla="*/ 451054 w 548290"/>
                <a:gd name="connsiteY79" fmla="*/ 392695 h 524030"/>
                <a:gd name="connsiteX80" fmla="*/ 451054 w 548290"/>
                <a:gd name="connsiteY80" fmla="*/ 319913 h 524030"/>
                <a:gd name="connsiteX81" fmla="*/ 441350 w 548290"/>
                <a:gd name="connsiteY81" fmla="*/ 324765 h 524030"/>
                <a:gd name="connsiteX82" fmla="*/ 349159 w 548290"/>
                <a:gd name="connsiteY82" fmla="*/ 378139 h 524030"/>
                <a:gd name="connsiteX83" fmla="*/ 339455 w 548290"/>
                <a:gd name="connsiteY83" fmla="*/ 378139 h 524030"/>
                <a:gd name="connsiteX84" fmla="*/ 300638 w 548290"/>
                <a:gd name="connsiteY84" fmla="*/ 339322 h 524030"/>
                <a:gd name="connsiteX85" fmla="*/ 295786 w 548290"/>
                <a:gd name="connsiteY85" fmla="*/ 334470 h 524030"/>
                <a:gd name="connsiteX86" fmla="*/ 310342 w 548290"/>
                <a:gd name="connsiteY86" fmla="*/ 319913 h 524030"/>
                <a:gd name="connsiteX87" fmla="*/ 344307 w 548290"/>
                <a:gd name="connsiteY87" fmla="*/ 353878 h 524030"/>
                <a:gd name="connsiteX88" fmla="*/ 514132 w 548290"/>
                <a:gd name="connsiteY88" fmla="*/ 256835 h 524030"/>
                <a:gd name="connsiteX89" fmla="*/ 455906 w 548290"/>
                <a:gd name="connsiteY89" fmla="*/ 203462 h 52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8290" h="524030" fill="norm" stroke="1" extrusionOk="0">
                  <a:moveTo>
                    <a:pt x="-194" y="116124"/>
                  </a:moveTo>
                  <a:lnTo>
                    <a:pt x="203595" y="-328"/>
                  </a:lnTo>
                  <a:cubicBezTo>
                    <a:pt x="228593" y="19818"/>
                    <a:pt x="251379" y="42604"/>
                    <a:pt x="271525" y="67602"/>
                  </a:cubicBezTo>
                  <a:cubicBezTo>
                    <a:pt x="294563" y="43672"/>
                    <a:pt x="318862" y="21002"/>
                    <a:pt x="344307" y="-328"/>
                  </a:cubicBezTo>
                  <a:lnTo>
                    <a:pt x="548097" y="116124"/>
                  </a:lnTo>
                  <a:lnTo>
                    <a:pt x="475315" y="188906"/>
                  </a:lnTo>
                  <a:lnTo>
                    <a:pt x="548097" y="261688"/>
                  </a:lnTo>
                  <a:cubicBezTo>
                    <a:pt x="543245" y="266540"/>
                    <a:pt x="543245" y="266540"/>
                    <a:pt x="538392" y="266540"/>
                  </a:cubicBezTo>
                  <a:cubicBezTo>
                    <a:pt x="518984" y="281096"/>
                    <a:pt x="494723" y="290800"/>
                    <a:pt x="475315" y="305357"/>
                  </a:cubicBezTo>
                  <a:cubicBezTo>
                    <a:pt x="470463" y="305357"/>
                    <a:pt x="470463" y="310209"/>
                    <a:pt x="470463" y="315061"/>
                  </a:cubicBezTo>
                  <a:lnTo>
                    <a:pt x="470463" y="407251"/>
                  </a:lnTo>
                  <a:cubicBezTo>
                    <a:pt x="470463" y="412104"/>
                    <a:pt x="470463" y="412104"/>
                    <a:pt x="465610" y="412104"/>
                  </a:cubicBezTo>
                  <a:cubicBezTo>
                    <a:pt x="402533" y="450921"/>
                    <a:pt x="339455" y="484886"/>
                    <a:pt x="276377" y="523703"/>
                  </a:cubicBezTo>
                  <a:lnTo>
                    <a:pt x="271525" y="523703"/>
                  </a:lnTo>
                  <a:cubicBezTo>
                    <a:pt x="208447" y="484886"/>
                    <a:pt x="145370" y="450921"/>
                    <a:pt x="82292" y="412104"/>
                  </a:cubicBezTo>
                  <a:cubicBezTo>
                    <a:pt x="79730" y="412220"/>
                    <a:pt x="77557" y="410221"/>
                    <a:pt x="77440" y="407639"/>
                  </a:cubicBezTo>
                  <a:cubicBezTo>
                    <a:pt x="77440" y="407523"/>
                    <a:pt x="77440" y="407387"/>
                    <a:pt x="77440" y="407251"/>
                  </a:cubicBezTo>
                  <a:lnTo>
                    <a:pt x="77440" y="315061"/>
                  </a:lnTo>
                  <a:cubicBezTo>
                    <a:pt x="77440" y="310209"/>
                    <a:pt x="77440" y="305357"/>
                    <a:pt x="72588" y="305357"/>
                  </a:cubicBezTo>
                  <a:cubicBezTo>
                    <a:pt x="48327" y="290800"/>
                    <a:pt x="24066" y="276244"/>
                    <a:pt x="4658" y="266540"/>
                  </a:cubicBezTo>
                  <a:lnTo>
                    <a:pt x="-194" y="261688"/>
                  </a:lnTo>
                  <a:lnTo>
                    <a:pt x="72588" y="188906"/>
                  </a:lnTo>
                  <a:lnTo>
                    <a:pt x="-194" y="116124"/>
                  </a:lnTo>
                  <a:close/>
                  <a:moveTo>
                    <a:pt x="145370" y="145236"/>
                  </a:moveTo>
                  <a:cubicBezTo>
                    <a:pt x="151367" y="149914"/>
                    <a:pt x="154919" y="157037"/>
                    <a:pt x="155074" y="164645"/>
                  </a:cubicBezTo>
                  <a:cubicBezTo>
                    <a:pt x="139547" y="170836"/>
                    <a:pt x="124874" y="178987"/>
                    <a:pt x="111405" y="188906"/>
                  </a:cubicBezTo>
                  <a:lnTo>
                    <a:pt x="111405" y="188906"/>
                  </a:lnTo>
                  <a:cubicBezTo>
                    <a:pt x="164778" y="222870"/>
                    <a:pt x="218152" y="251983"/>
                    <a:pt x="271525" y="281096"/>
                  </a:cubicBezTo>
                  <a:cubicBezTo>
                    <a:pt x="271525" y="285948"/>
                    <a:pt x="276377" y="285948"/>
                    <a:pt x="276377" y="281096"/>
                  </a:cubicBezTo>
                  <a:cubicBezTo>
                    <a:pt x="315194" y="261688"/>
                    <a:pt x="349159" y="242279"/>
                    <a:pt x="383124" y="222870"/>
                  </a:cubicBezTo>
                  <a:cubicBezTo>
                    <a:pt x="402533" y="213166"/>
                    <a:pt x="417089" y="198610"/>
                    <a:pt x="436498" y="188906"/>
                  </a:cubicBezTo>
                  <a:cubicBezTo>
                    <a:pt x="423028" y="178987"/>
                    <a:pt x="408355" y="170836"/>
                    <a:pt x="392828" y="164645"/>
                  </a:cubicBezTo>
                  <a:cubicBezTo>
                    <a:pt x="392984" y="157037"/>
                    <a:pt x="396536" y="149914"/>
                    <a:pt x="402533" y="145236"/>
                  </a:cubicBezTo>
                  <a:cubicBezTo>
                    <a:pt x="419748" y="155950"/>
                    <a:pt x="437565" y="165673"/>
                    <a:pt x="455906" y="174349"/>
                  </a:cubicBezTo>
                  <a:lnTo>
                    <a:pt x="460758" y="174349"/>
                  </a:lnTo>
                  <a:cubicBezTo>
                    <a:pt x="475703" y="156978"/>
                    <a:pt x="491909" y="140772"/>
                    <a:pt x="509280" y="125828"/>
                  </a:cubicBezTo>
                  <a:cubicBezTo>
                    <a:pt x="509163" y="123266"/>
                    <a:pt x="511162" y="121092"/>
                    <a:pt x="513744" y="120976"/>
                  </a:cubicBezTo>
                  <a:cubicBezTo>
                    <a:pt x="513860" y="120976"/>
                    <a:pt x="513996" y="120976"/>
                    <a:pt x="514132" y="120976"/>
                  </a:cubicBezTo>
                  <a:cubicBezTo>
                    <a:pt x="455906" y="87011"/>
                    <a:pt x="402533" y="57898"/>
                    <a:pt x="349159" y="23933"/>
                  </a:cubicBezTo>
                  <a:lnTo>
                    <a:pt x="290934" y="82159"/>
                  </a:lnTo>
                  <a:cubicBezTo>
                    <a:pt x="310342" y="91863"/>
                    <a:pt x="324899" y="101567"/>
                    <a:pt x="344307" y="111271"/>
                  </a:cubicBezTo>
                  <a:cubicBezTo>
                    <a:pt x="338310" y="115949"/>
                    <a:pt x="334758" y="123072"/>
                    <a:pt x="334603" y="130680"/>
                  </a:cubicBezTo>
                  <a:cubicBezTo>
                    <a:pt x="315194" y="120976"/>
                    <a:pt x="300638" y="111271"/>
                    <a:pt x="281229" y="101567"/>
                  </a:cubicBezTo>
                  <a:cubicBezTo>
                    <a:pt x="278202" y="97550"/>
                    <a:pt x="272476" y="96754"/>
                    <a:pt x="268459" y="99781"/>
                  </a:cubicBezTo>
                  <a:cubicBezTo>
                    <a:pt x="267779" y="100306"/>
                    <a:pt x="267178" y="100888"/>
                    <a:pt x="266673" y="101567"/>
                  </a:cubicBezTo>
                  <a:cubicBezTo>
                    <a:pt x="247264" y="111271"/>
                    <a:pt x="232708" y="120976"/>
                    <a:pt x="213300" y="130680"/>
                  </a:cubicBezTo>
                  <a:cubicBezTo>
                    <a:pt x="213144" y="123072"/>
                    <a:pt x="209592" y="115949"/>
                    <a:pt x="203595" y="111271"/>
                  </a:cubicBezTo>
                  <a:cubicBezTo>
                    <a:pt x="223004" y="101567"/>
                    <a:pt x="237560" y="91863"/>
                    <a:pt x="256969" y="82159"/>
                  </a:cubicBezTo>
                  <a:lnTo>
                    <a:pt x="198743" y="23933"/>
                  </a:lnTo>
                  <a:cubicBezTo>
                    <a:pt x="145370" y="57898"/>
                    <a:pt x="91996" y="87011"/>
                    <a:pt x="33771" y="120976"/>
                  </a:cubicBezTo>
                  <a:cubicBezTo>
                    <a:pt x="53179" y="140384"/>
                    <a:pt x="72588" y="154941"/>
                    <a:pt x="91996" y="174349"/>
                  </a:cubicBezTo>
                  <a:cubicBezTo>
                    <a:pt x="109211" y="163636"/>
                    <a:pt x="127029" y="153912"/>
                    <a:pt x="145370" y="145236"/>
                  </a:cubicBezTo>
                  <a:close/>
                  <a:moveTo>
                    <a:pt x="261821" y="494590"/>
                  </a:moveTo>
                  <a:lnTo>
                    <a:pt x="261821" y="305357"/>
                  </a:lnTo>
                  <a:cubicBezTo>
                    <a:pt x="261938" y="302794"/>
                    <a:pt x="259939" y="300621"/>
                    <a:pt x="257357" y="300505"/>
                  </a:cubicBezTo>
                  <a:cubicBezTo>
                    <a:pt x="257241" y="300505"/>
                    <a:pt x="257104" y="300505"/>
                    <a:pt x="256969" y="300505"/>
                  </a:cubicBezTo>
                  <a:cubicBezTo>
                    <a:pt x="203595" y="271392"/>
                    <a:pt x="150222" y="237427"/>
                    <a:pt x="91996" y="203462"/>
                  </a:cubicBezTo>
                  <a:cubicBezTo>
                    <a:pt x="89435" y="203345"/>
                    <a:pt x="87261" y="205344"/>
                    <a:pt x="87144" y="207926"/>
                  </a:cubicBezTo>
                  <a:cubicBezTo>
                    <a:pt x="87144" y="208042"/>
                    <a:pt x="87144" y="208178"/>
                    <a:pt x="87144" y="208314"/>
                  </a:cubicBezTo>
                  <a:cubicBezTo>
                    <a:pt x="69774" y="223258"/>
                    <a:pt x="53567" y="239464"/>
                    <a:pt x="38623" y="256835"/>
                  </a:cubicBezTo>
                  <a:lnTo>
                    <a:pt x="33771" y="256835"/>
                  </a:lnTo>
                  <a:cubicBezTo>
                    <a:pt x="91996" y="290800"/>
                    <a:pt x="145370" y="324765"/>
                    <a:pt x="203595" y="353878"/>
                  </a:cubicBezTo>
                  <a:cubicBezTo>
                    <a:pt x="214484" y="343610"/>
                    <a:pt x="224226" y="332237"/>
                    <a:pt x="232708" y="319913"/>
                  </a:cubicBezTo>
                  <a:cubicBezTo>
                    <a:pt x="238240" y="325910"/>
                    <a:pt x="244819" y="330840"/>
                    <a:pt x="252117" y="334470"/>
                  </a:cubicBezTo>
                  <a:lnTo>
                    <a:pt x="247264" y="339322"/>
                  </a:lnTo>
                  <a:lnTo>
                    <a:pt x="208447" y="378139"/>
                  </a:lnTo>
                  <a:cubicBezTo>
                    <a:pt x="203595" y="382991"/>
                    <a:pt x="203595" y="382991"/>
                    <a:pt x="198743" y="378139"/>
                  </a:cubicBezTo>
                  <a:cubicBezTo>
                    <a:pt x="169630" y="358730"/>
                    <a:pt x="135665" y="344174"/>
                    <a:pt x="106553" y="324765"/>
                  </a:cubicBezTo>
                  <a:cubicBezTo>
                    <a:pt x="101701" y="324765"/>
                    <a:pt x="101701" y="319913"/>
                    <a:pt x="96848" y="319913"/>
                  </a:cubicBezTo>
                  <a:lnTo>
                    <a:pt x="96848" y="392695"/>
                  </a:lnTo>
                  <a:cubicBezTo>
                    <a:pt x="96848" y="397547"/>
                    <a:pt x="101701" y="397547"/>
                    <a:pt x="101701" y="402399"/>
                  </a:cubicBezTo>
                  <a:cubicBezTo>
                    <a:pt x="140518" y="421808"/>
                    <a:pt x="179335" y="446069"/>
                    <a:pt x="223004" y="470329"/>
                  </a:cubicBezTo>
                  <a:cubicBezTo>
                    <a:pt x="236357" y="477743"/>
                    <a:pt x="249303" y="485856"/>
                    <a:pt x="261821" y="494590"/>
                  </a:cubicBezTo>
                  <a:close/>
                  <a:moveTo>
                    <a:pt x="455906" y="203462"/>
                  </a:moveTo>
                  <a:lnTo>
                    <a:pt x="455906" y="203462"/>
                  </a:lnTo>
                  <a:cubicBezTo>
                    <a:pt x="400980" y="238669"/>
                    <a:pt x="344288" y="271042"/>
                    <a:pt x="286082" y="300505"/>
                  </a:cubicBezTo>
                  <a:lnTo>
                    <a:pt x="286082" y="494590"/>
                  </a:lnTo>
                  <a:cubicBezTo>
                    <a:pt x="286082" y="489738"/>
                    <a:pt x="286082" y="489738"/>
                    <a:pt x="290934" y="489738"/>
                  </a:cubicBezTo>
                  <a:cubicBezTo>
                    <a:pt x="339455" y="460625"/>
                    <a:pt x="392828" y="431512"/>
                    <a:pt x="446202" y="402399"/>
                  </a:cubicBezTo>
                  <a:cubicBezTo>
                    <a:pt x="446202" y="397547"/>
                    <a:pt x="451054" y="397547"/>
                    <a:pt x="451054" y="392695"/>
                  </a:cubicBezTo>
                  <a:lnTo>
                    <a:pt x="451054" y="319913"/>
                  </a:lnTo>
                  <a:cubicBezTo>
                    <a:pt x="446202" y="319913"/>
                    <a:pt x="446202" y="324765"/>
                    <a:pt x="441350" y="324765"/>
                  </a:cubicBezTo>
                  <a:cubicBezTo>
                    <a:pt x="412237" y="344174"/>
                    <a:pt x="378272" y="358730"/>
                    <a:pt x="349159" y="378139"/>
                  </a:cubicBezTo>
                  <a:cubicBezTo>
                    <a:pt x="344307" y="382991"/>
                    <a:pt x="344307" y="382991"/>
                    <a:pt x="339455" y="378139"/>
                  </a:cubicBezTo>
                  <a:lnTo>
                    <a:pt x="300638" y="339322"/>
                  </a:lnTo>
                  <a:lnTo>
                    <a:pt x="295786" y="334470"/>
                  </a:lnTo>
                  <a:lnTo>
                    <a:pt x="310342" y="319913"/>
                  </a:lnTo>
                  <a:cubicBezTo>
                    <a:pt x="322842" y="329986"/>
                    <a:pt x="334234" y="341379"/>
                    <a:pt x="344307" y="353878"/>
                  </a:cubicBezTo>
                  <a:cubicBezTo>
                    <a:pt x="402533" y="319913"/>
                    <a:pt x="455906" y="290800"/>
                    <a:pt x="514132" y="256835"/>
                  </a:cubicBezTo>
                  <a:cubicBezTo>
                    <a:pt x="493539" y="240377"/>
                    <a:pt x="474092" y="222560"/>
                    <a:pt x="455906" y="203462"/>
                  </a:cubicBezTo>
                  <a:close/>
                </a:path>
              </a:pathLst>
            </a:custGeom>
            <a:solidFill>
              <a:srgbClr val="B0B2DA"/>
            </a:solidFill>
            <a:ln w="19393" cap="flat">
              <a:noFill/>
              <a:prstDash val="solid"/>
              <a:miter/>
            </a:ln>
          </p:spPr>
          <p:txBody>
            <a:bodyPr rtlCol="0" anchor="ctr"/>
            <a:lstStyle/>
            <a:p>
              <a:pPr>
                <a:defRPr/>
              </a:pPr>
              <a:endParaRPr lang="en-US"/>
            </a:p>
          </p:txBody>
        </p:sp>
        <p:sp>
          <p:nvSpPr>
            <p:cNvPr id="20" name="Forme libre : forme 21" hidden="0"/>
            <p:cNvSpPr/>
            <p:nvPr isPhoto="0" userDrawn="0"/>
          </p:nvSpPr>
          <p:spPr bwMode="auto">
            <a:xfrm>
              <a:off x="8316416" y="-20752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0B2DA"/>
            </a:solidFill>
            <a:ln w="19393" cap="flat">
              <a:noFill/>
              <a:prstDash val="solid"/>
              <a:miter/>
            </a:ln>
          </p:spPr>
          <p:txBody>
            <a:bodyPr rtlCol="0" anchor="ctr"/>
            <a:lstStyle/>
            <a:p>
              <a:pPr>
                <a:defRPr/>
              </a:pPr>
              <a:endParaRPr lang="en-US"/>
            </a:p>
          </p:txBody>
        </p:sp>
      </p:grpSp>
      <p:sp>
        <p:nvSpPr>
          <p:cNvPr id="21" name="object 2" hidden="0"/>
          <p:cNvSpPr>
            <a:spLocks noGrp="1"/>
          </p:cNvSpPr>
          <p:nvPr isPhoto="0" userDrawn="0">
            <p:ph type="title" hasCustomPrompt="0"/>
          </p:nvPr>
        </p:nvSpPr>
        <p:spPr bwMode="auto">
          <a:xfrm>
            <a:off x="0" y="322607"/>
            <a:ext cx="9144072" cy="195615"/>
          </a:xfrm>
          <a:prstGeom prst="rect">
            <a:avLst/>
          </a:prstGeom>
        </p:spPr>
        <p:txBody>
          <a:bodyPr vert="horz" wrap="square" lIns="0" tIns="12700" rIns="0" bIns="0" rtlCol="0">
            <a:spAutoFit/>
          </a:bodyPr>
          <a:lstStyle/>
          <a:p>
            <a:pPr marL="12700" algn="ctr">
              <a:spcBef>
                <a:spcPts val="100"/>
              </a:spcBef>
              <a:defRPr/>
            </a:pPr>
            <a:r>
              <a:rPr lang="fr-FR" sz="1200">
                <a:solidFill>
                  <a:srgbClr val="9884BD"/>
                </a:solidFill>
              </a:rPr>
              <a:t>Les données de la recherche</a:t>
            </a:r>
            <a:endParaRPr/>
          </a:p>
        </p:txBody>
      </p:sp>
      <p:pic>
        <p:nvPicPr>
          <p:cNvPr id="22" name="Image 22" hidden="0"/>
          <p:cNvPicPr>
            <a:picLocks noChangeAspect="1"/>
          </p:cNvPicPr>
          <p:nvPr isPhoto="0" userDrawn="0"/>
        </p:nvPicPr>
        <p:blipFill>
          <a:blip r:embed="rId3"/>
          <a:stretch/>
        </p:blipFill>
        <p:spPr bwMode="auto">
          <a:xfrm flipH="1">
            <a:off x="467544" y="1683195"/>
            <a:ext cx="1454473" cy="145447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pied de page 4" hidden="0"/>
          <p:cNvSpPr/>
          <p:nvPr isPhoto="0" userDrawn="0"/>
        </p:nvSpPr>
        <p:spPr bwMode="auto">
          <a:xfrm>
            <a:off x="1152525" y="4856163"/>
            <a:ext cx="6838950" cy="265112"/>
          </a:xfrm>
          <a:prstGeom prst="rect">
            <a:avLst/>
          </a:prstGeom>
        </p:spPr>
        <p:txBody>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a:defRPr/>
            </a:pPr>
            <a:r>
              <a:rPr lang="fr-FR" sz="1000" b="1" spc="-5">
                <a:solidFill>
                  <a:srgbClr val="005F71"/>
                </a:solidFill>
                <a:latin typeface="Arial"/>
                <a:cs typeface="Arial"/>
              </a:rPr>
              <a:t>Science ouverte : sensibilisation</a:t>
            </a:r>
            <a:endParaRPr lang="fr-FR" sz="1000" b="1">
              <a:solidFill>
                <a:srgbClr val="005F71"/>
              </a:solidFill>
              <a:latin typeface="Arial"/>
              <a:cs typeface="Arial"/>
            </a:endParaRPr>
          </a:p>
        </p:txBody>
      </p:sp>
      <p:sp>
        <p:nvSpPr>
          <p:cNvPr id="5" name="Oval 24" hidden="0"/>
          <p:cNvSpPr>
            <a:spLocks noChangeArrowheads="1"/>
          </p:cNvSpPr>
          <p:nvPr isPhoto="0" userDrawn="0"/>
        </p:nvSpPr>
        <p:spPr bwMode="auto">
          <a:xfrm>
            <a:off x="4054278" y="1467085"/>
            <a:ext cx="60325" cy="60325"/>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sp>
        <p:nvSpPr>
          <p:cNvPr id="6" name="Oval 27" hidden="0"/>
          <p:cNvSpPr>
            <a:spLocks noChangeArrowheads="1"/>
          </p:cNvSpPr>
          <p:nvPr isPhoto="0" userDrawn="0"/>
        </p:nvSpPr>
        <p:spPr bwMode="auto">
          <a:xfrm>
            <a:off x="4963530" y="1467085"/>
            <a:ext cx="57150" cy="60325"/>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sp>
        <p:nvSpPr>
          <p:cNvPr id="7" name="Oval 36" hidden="0"/>
          <p:cNvSpPr>
            <a:spLocks noChangeArrowheads="1"/>
          </p:cNvSpPr>
          <p:nvPr isPhoto="0" userDrawn="0"/>
        </p:nvSpPr>
        <p:spPr bwMode="auto">
          <a:xfrm>
            <a:off x="3136926" y="1467085"/>
            <a:ext cx="60325" cy="60325"/>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sp>
        <p:nvSpPr>
          <p:cNvPr id="8" name="Oval 48" hidden="0"/>
          <p:cNvSpPr>
            <a:spLocks noChangeArrowheads="1"/>
          </p:cNvSpPr>
          <p:nvPr isPhoto="0" userDrawn="0"/>
        </p:nvSpPr>
        <p:spPr bwMode="auto">
          <a:xfrm>
            <a:off x="5897178" y="1467085"/>
            <a:ext cx="57150" cy="60325"/>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sp>
        <p:nvSpPr>
          <p:cNvPr id="9" name="Oval 62" hidden="0"/>
          <p:cNvSpPr>
            <a:spLocks noChangeArrowheads="1"/>
          </p:cNvSpPr>
          <p:nvPr isPhoto="0" userDrawn="0"/>
        </p:nvSpPr>
        <p:spPr bwMode="auto">
          <a:xfrm>
            <a:off x="2669978" y="3080176"/>
            <a:ext cx="57150" cy="57150"/>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sp>
        <p:nvSpPr>
          <p:cNvPr id="10" name="Oval 68" hidden="0"/>
          <p:cNvSpPr>
            <a:spLocks noChangeArrowheads="1"/>
          </p:cNvSpPr>
          <p:nvPr isPhoto="0" userDrawn="0"/>
        </p:nvSpPr>
        <p:spPr bwMode="auto">
          <a:xfrm>
            <a:off x="3563740" y="3080176"/>
            <a:ext cx="57150" cy="57150"/>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grpSp>
        <p:nvGrpSpPr>
          <p:cNvPr id="11" name="Groupe 116" hidden="0"/>
          <p:cNvGrpSpPr/>
          <p:nvPr isPhoto="0" userDrawn="0"/>
        </p:nvGrpSpPr>
        <p:grpSpPr bwMode="auto">
          <a:xfrm>
            <a:off x="1634323" y="1783688"/>
            <a:ext cx="498475" cy="500063"/>
            <a:chOff x="1998490" y="1742331"/>
            <a:chExt cx="498475" cy="500063"/>
          </a:xfrm>
        </p:grpSpPr>
        <p:sp>
          <p:nvSpPr>
            <p:cNvPr id="12" name="Freeform 43" hidden="0"/>
            <p:cNvSpPr>
              <a:spLocks noEditPoints="1"/>
            </p:cNvSpPr>
            <p:nvPr isPhoto="0" userDrawn="0"/>
          </p:nvSpPr>
          <p:spPr bwMode="auto">
            <a:xfrm>
              <a:off x="1998490" y="1742331"/>
              <a:ext cx="498475" cy="500063"/>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4 h 201"/>
                <a:gd name="T12" fmla="*/ 5 w 201"/>
                <a:gd name="T13" fmla="*/ 100 h 201"/>
                <a:gd name="T14" fmla="*/ 100 w 201"/>
                <a:gd name="T15" fmla="*/ 196 h 201"/>
                <a:gd name="T16" fmla="*/ 196 w 201"/>
                <a:gd name="T17" fmla="*/ 100 h 201"/>
                <a:gd name="T18" fmla="*/ 100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0" y="201"/>
                  </a:moveTo>
                  <a:cubicBezTo>
                    <a:pt x="45" y="201"/>
                    <a:pt x="0" y="155"/>
                    <a:pt x="0" y="100"/>
                  </a:cubicBezTo>
                  <a:cubicBezTo>
                    <a:pt x="0" y="45"/>
                    <a:pt x="45" y="0"/>
                    <a:pt x="100" y="0"/>
                  </a:cubicBezTo>
                  <a:cubicBezTo>
                    <a:pt x="156" y="0"/>
                    <a:pt x="201" y="45"/>
                    <a:pt x="201" y="100"/>
                  </a:cubicBezTo>
                  <a:cubicBezTo>
                    <a:pt x="201" y="155"/>
                    <a:pt x="156" y="201"/>
                    <a:pt x="100" y="201"/>
                  </a:cubicBezTo>
                  <a:close/>
                  <a:moveTo>
                    <a:pt x="100" y="4"/>
                  </a:moveTo>
                  <a:cubicBezTo>
                    <a:pt x="48" y="4"/>
                    <a:pt x="5" y="47"/>
                    <a:pt x="5" y="100"/>
                  </a:cubicBezTo>
                  <a:cubicBezTo>
                    <a:pt x="5" y="153"/>
                    <a:pt x="48" y="196"/>
                    <a:pt x="100" y="196"/>
                  </a:cubicBezTo>
                  <a:cubicBezTo>
                    <a:pt x="153" y="196"/>
                    <a:pt x="196" y="153"/>
                    <a:pt x="196" y="100"/>
                  </a:cubicBezTo>
                  <a:cubicBezTo>
                    <a:pt x="196" y="47"/>
                    <a:pt x="153" y="4"/>
                    <a:pt x="100" y="4"/>
                  </a:cubicBezTo>
                  <a:close/>
                </a:path>
              </a:pathLst>
            </a:custGeom>
            <a:solidFill>
              <a:srgbClr val="EC6B5D"/>
            </a:solidFill>
            <a:ln>
              <a:noFill/>
            </a:ln>
          </p:spPr>
          <p:txBody>
            <a:bodyPr vert="horz" wrap="square" lIns="91440" tIns="45720" rIns="91440" bIns="45720" numCol="1" anchor="t" anchorCtr="0" compatLnSpc="1">
              <a:prstTxWarp prst="textNoShape"/>
            </a:bodyPr>
            <a:lstStyle/>
            <a:p>
              <a:pPr algn="ctr">
                <a:defRPr/>
              </a:pPr>
              <a:endParaRPr lang="en-US"/>
            </a:p>
          </p:txBody>
        </p:sp>
        <p:sp>
          <p:nvSpPr>
            <p:cNvPr id="13" name="Freeform 44" hidden="0"/>
            <p:cNvSpPr/>
            <p:nvPr isPhoto="0" userDrawn="0"/>
          </p:nvSpPr>
          <p:spPr bwMode="auto">
            <a:xfrm>
              <a:off x="2122315" y="1924894"/>
              <a:ext cx="252413" cy="131763"/>
            </a:xfrm>
            <a:custGeom>
              <a:avLst/>
              <a:gdLst>
                <a:gd name="T0" fmla="*/ 0 w 102"/>
                <a:gd name="T1" fmla="*/ 27 h 53"/>
                <a:gd name="T2" fmla="*/ 3 w 102"/>
                <a:gd name="T3" fmla="*/ 22 h 53"/>
                <a:gd name="T4" fmla="*/ 35 w 102"/>
                <a:gd name="T5" fmla="*/ 4 h 53"/>
                <a:gd name="T6" fmla="*/ 61 w 102"/>
                <a:gd name="T7" fmla="*/ 1 h 53"/>
                <a:gd name="T8" fmla="*/ 84 w 102"/>
                <a:gd name="T9" fmla="*/ 9 h 53"/>
                <a:gd name="T10" fmla="*/ 101 w 102"/>
                <a:gd name="T11" fmla="*/ 23 h 53"/>
                <a:gd name="T12" fmla="*/ 102 w 102"/>
                <a:gd name="T13" fmla="*/ 24 h 53"/>
                <a:gd name="T14" fmla="*/ 102 w 102"/>
                <a:gd name="T15" fmla="*/ 25 h 53"/>
                <a:gd name="T16" fmla="*/ 99 w 102"/>
                <a:gd name="T17" fmla="*/ 25 h 53"/>
                <a:gd name="T18" fmla="*/ 80 w 102"/>
                <a:gd name="T19" fmla="*/ 11 h 53"/>
                <a:gd name="T20" fmla="*/ 51 w 102"/>
                <a:gd name="T21" fmla="*/ 4 h 53"/>
                <a:gd name="T22" fmla="*/ 25 w 102"/>
                <a:gd name="T23" fmla="*/ 12 h 53"/>
                <a:gd name="T24" fmla="*/ 4 w 102"/>
                <a:gd name="T25" fmla="*/ 26 h 53"/>
                <a:gd name="T26" fmla="*/ 4 w 102"/>
                <a:gd name="T27" fmla="*/ 30 h 53"/>
                <a:gd name="T28" fmla="*/ 8 w 102"/>
                <a:gd name="T29" fmla="*/ 31 h 53"/>
                <a:gd name="T30" fmla="*/ 11 w 102"/>
                <a:gd name="T31" fmla="*/ 30 h 53"/>
                <a:gd name="T32" fmla="*/ 14 w 102"/>
                <a:gd name="T33" fmla="*/ 30 h 53"/>
                <a:gd name="T34" fmla="*/ 32 w 102"/>
                <a:gd name="T35" fmla="*/ 43 h 53"/>
                <a:gd name="T36" fmla="*/ 55 w 102"/>
                <a:gd name="T37" fmla="*/ 47 h 53"/>
                <a:gd name="T38" fmla="*/ 78 w 102"/>
                <a:gd name="T39" fmla="*/ 40 h 53"/>
                <a:gd name="T40" fmla="*/ 90 w 102"/>
                <a:gd name="T41" fmla="*/ 30 h 53"/>
                <a:gd name="T42" fmla="*/ 93 w 102"/>
                <a:gd name="T43" fmla="*/ 30 h 53"/>
                <a:gd name="T44" fmla="*/ 92 w 102"/>
                <a:gd name="T45" fmla="*/ 33 h 53"/>
                <a:gd name="T46" fmla="*/ 68 w 102"/>
                <a:gd name="T47" fmla="*/ 48 h 53"/>
                <a:gd name="T48" fmla="*/ 25 w 102"/>
                <a:gd name="T49" fmla="*/ 43 h 53"/>
                <a:gd name="T50" fmla="*/ 13 w 102"/>
                <a:gd name="T51" fmla="*/ 34 h 53"/>
                <a:gd name="T52" fmla="*/ 11 w 102"/>
                <a:gd name="T53" fmla="*/ 34 h 53"/>
                <a:gd name="T54" fmla="*/ 5 w 102"/>
                <a:gd name="T55" fmla="*/ 35 h 53"/>
                <a:gd name="T56" fmla="*/ 0 w 102"/>
                <a:gd name="T57" fmla="*/ 29 h 53"/>
                <a:gd name="T58" fmla="*/ 0 w 102"/>
                <a:gd name="T59"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53" fill="norm" stroke="1" extrusionOk="0">
                  <a:moveTo>
                    <a:pt x="0" y="27"/>
                  </a:moveTo>
                  <a:cubicBezTo>
                    <a:pt x="0" y="25"/>
                    <a:pt x="2" y="24"/>
                    <a:pt x="3" y="22"/>
                  </a:cubicBezTo>
                  <a:cubicBezTo>
                    <a:pt x="13" y="14"/>
                    <a:pt x="23" y="8"/>
                    <a:pt x="35" y="4"/>
                  </a:cubicBezTo>
                  <a:cubicBezTo>
                    <a:pt x="43" y="1"/>
                    <a:pt x="52" y="0"/>
                    <a:pt x="61" y="1"/>
                  </a:cubicBezTo>
                  <a:cubicBezTo>
                    <a:pt x="69" y="2"/>
                    <a:pt x="77" y="5"/>
                    <a:pt x="84" y="9"/>
                  </a:cubicBezTo>
                  <a:cubicBezTo>
                    <a:pt x="90" y="13"/>
                    <a:pt x="96" y="18"/>
                    <a:pt x="101" y="23"/>
                  </a:cubicBezTo>
                  <a:cubicBezTo>
                    <a:pt x="101" y="24"/>
                    <a:pt x="102" y="24"/>
                    <a:pt x="102" y="24"/>
                  </a:cubicBezTo>
                  <a:cubicBezTo>
                    <a:pt x="102" y="25"/>
                    <a:pt x="102" y="25"/>
                    <a:pt x="102" y="25"/>
                  </a:cubicBezTo>
                  <a:cubicBezTo>
                    <a:pt x="101" y="27"/>
                    <a:pt x="100" y="27"/>
                    <a:pt x="99" y="25"/>
                  </a:cubicBezTo>
                  <a:cubicBezTo>
                    <a:pt x="93" y="20"/>
                    <a:pt x="87" y="15"/>
                    <a:pt x="80" y="11"/>
                  </a:cubicBezTo>
                  <a:cubicBezTo>
                    <a:pt x="71" y="6"/>
                    <a:pt x="62" y="3"/>
                    <a:pt x="51" y="4"/>
                  </a:cubicBezTo>
                  <a:cubicBezTo>
                    <a:pt x="42" y="4"/>
                    <a:pt x="33" y="7"/>
                    <a:pt x="25" y="12"/>
                  </a:cubicBezTo>
                  <a:cubicBezTo>
                    <a:pt x="17" y="15"/>
                    <a:pt x="11" y="20"/>
                    <a:pt x="4" y="26"/>
                  </a:cubicBezTo>
                  <a:cubicBezTo>
                    <a:pt x="3" y="27"/>
                    <a:pt x="3" y="29"/>
                    <a:pt x="4" y="30"/>
                  </a:cubicBezTo>
                  <a:cubicBezTo>
                    <a:pt x="4" y="31"/>
                    <a:pt x="6" y="32"/>
                    <a:pt x="8" y="31"/>
                  </a:cubicBezTo>
                  <a:cubicBezTo>
                    <a:pt x="9" y="31"/>
                    <a:pt x="10" y="31"/>
                    <a:pt x="11" y="30"/>
                  </a:cubicBezTo>
                  <a:cubicBezTo>
                    <a:pt x="12" y="29"/>
                    <a:pt x="13" y="30"/>
                    <a:pt x="14" y="30"/>
                  </a:cubicBezTo>
                  <a:cubicBezTo>
                    <a:pt x="19" y="35"/>
                    <a:pt x="25" y="40"/>
                    <a:pt x="32" y="43"/>
                  </a:cubicBezTo>
                  <a:cubicBezTo>
                    <a:pt x="39" y="46"/>
                    <a:pt x="47" y="48"/>
                    <a:pt x="55" y="47"/>
                  </a:cubicBezTo>
                  <a:cubicBezTo>
                    <a:pt x="63" y="47"/>
                    <a:pt x="71" y="44"/>
                    <a:pt x="78" y="40"/>
                  </a:cubicBezTo>
                  <a:cubicBezTo>
                    <a:pt x="82" y="37"/>
                    <a:pt x="86" y="34"/>
                    <a:pt x="90" y="30"/>
                  </a:cubicBezTo>
                  <a:cubicBezTo>
                    <a:pt x="91" y="30"/>
                    <a:pt x="92" y="29"/>
                    <a:pt x="93" y="30"/>
                  </a:cubicBezTo>
                  <a:cubicBezTo>
                    <a:pt x="93" y="31"/>
                    <a:pt x="93" y="32"/>
                    <a:pt x="92" y="33"/>
                  </a:cubicBezTo>
                  <a:cubicBezTo>
                    <a:pt x="85" y="40"/>
                    <a:pt x="77" y="45"/>
                    <a:pt x="68" y="48"/>
                  </a:cubicBezTo>
                  <a:cubicBezTo>
                    <a:pt x="53" y="53"/>
                    <a:pt x="39" y="51"/>
                    <a:pt x="25" y="43"/>
                  </a:cubicBezTo>
                  <a:cubicBezTo>
                    <a:pt x="21" y="40"/>
                    <a:pt x="17" y="37"/>
                    <a:pt x="13" y="34"/>
                  </a:cubicBezTo>
                  <a:cubicBezTo>
                    <a:pt x="12" y="33"/>
                    <a:pt x="12" y="33"/>
                    <a:pt x="11" y="34"/>
                  </a:cubicBezTo>
                  <a:cubicBezTo>
                    <a:pt x="9" y="35"/>
                    <a:pt x="7" y="35"/>
                    <a:pt x="5" y="35"/>
                  </a:cubicBezTo>
                  <a:cubicBezTo>
                    <a:pt x="2" y="34"/>
                    <a:pt x="1" y="32"/>
                    <a:pt x="0" y="29"/>
                  </a:cubicBezTo>
                  <a:cubicBezTo>
                    <a:pt x="0" y="29"/>
                    <a:pt x="0" y="28"/>
                    <a:pt x="0" y="27"/>
                  </a:cubicBezTo>
                  <a:close/>
                </a:path>
              </a:pathLst>
            </a:custGeom>
            <a:solidFill>
              <a:srgbClr val="EC6B5D"/>
            </a:solidFill>
            <a:ln>
              <a:noFill/>
            </a:ln>
          </p:spPr>
          <p:txBody>
            <a:bodyPr vert="horz" wrap="square" lIns="91440" tIns="45720" rIns="91440" bIns="45720" numCol="1" anchor="t" anchorCtr="0" compatLnSpc="1">
              <a:prstTxWarp prst="textNoShape"/>
            </a:bodyPr>
            <a:lstStyle/>
            <a:p>
              <a:pPr algn="ctr">
                <a:defRPr/>
              </a:pPr>
              <a:endParaRPr lang="en-US"/>
            </a:p>
          </p:txBody>
        </p:sp>
        <p:sp>
          <p:nvSpPr>
            <p:cNvPr id="14" name="Freeform 45" hidden="0"/>
            <p:cNvSpPr>
              <a:spLocks noEditPoints="1"/>
            </p:cNvSpPr>
            <p:nvPr isPhoto="0" userDrawn="0"/>
          </p:nvSpPr>
          <p:spPr bwMode="auto">
            <a:xfrm>
              <a:off x="2149303" y="1939181"/>
              <a:ext cx="198438" cy="100013"/>
            </a:xfrm>
            <a:custGeom>
              <a:avLst/>
              <a:gdLst>
                <a:gd name="T0" fmla="*/ 61 w 80"/>
                <a:gd name="T1" fmla="*/ 9 h 40"/>
                <a:gd name="T2" fmla="*/ 51 w 80"/>
                <a:gd name="T3" fmla="*/ 35 h 40"/>
                <a:gd name="T4" fmla="*/ 28 w 80"/>
                <a:gd name="T5" fmla="*/ 34 h 40"/>
                <a:gd name="T6" fmla="*/ 20 w 80"/>
                <a:gd name="T7" fmla="*/ 9 h 40"/>
                <a:gd name="T8" fmla="*/ 15 w 80"/>
                <a:gd name="T9" fmla="*/ 12 h 40"/>
                <a:gd name="T10" fmla="*/ 3 w 80"/>
                <a:gd name="T11" fmla="*/ 21 h 40"/>
                <a:gd name="T12" fmla="*/ 2 w 80"/>
                <a:gd name="T13" fmla="*/ 21 h 40"/>
                <a:gd name="T14" fmla="*/ 1 w 80"/>
                <a:gd name="T15" fmla="*/ 20 h 40"/>
                <a:gd name="T16" fmla="*/ 1 w 80"/>
                <a:gd name="T17" fmla="*/ 18 h 40"/>
                <a:gd name="T18" fmla="*/ 6 w 80"/>
                <a:gd name="T19" fmla="*/ 14 h 40"/>
                <a:gd name="T20" fmla="*/ 32 w 80"/>
                <a:gd name="T21" fmla="*/ 2 h 40"/>
                <a:gd name="T22" fmla="*/ 59 w 80"/>
                <a:gd name="T23" fmla="*/ 5 h 40"/>
                <a:gd name="T24" fmla="*/ 79 w 80"/>
                <a:gd name="T25" fmla="*/ 18 h 40"/>
                <a:gd name="T26" fmla="*/ 79 w 80"/>
                <a:gd name="T27" fmla="*/ 21 h 40"/>
                <a:gd name="T28" fmla="*/ 76 w 80"/>
                <a:gd name="T29" fmla="*/ 21 h 40"/>
                <a:gd name="T30" fmla="*/ 65 w 80"/>
                <a:gd name="T31" fmla="*/ 11 h 40"/>
                <a:gd name="T32" fmla="*/ 61 w 80"/>
                <a:gd name="T33" fmla="*/ 9 h 40"/>
                <a:gd name="T34" fmla="*/ 35 w 80"/>
                <a:gd name="T35" fmla="*/ 5 h 40"/>
                <a:gd name="T36" fmla="*/ 25 w 80"/>
                <a:gd name="T37" fmla="*/ 8 h 40"/>
                <a:gd name="T38" fmla="*/ 24 w 80"/>
                <a:gd name="T39" fmla="*/ 9 h 40"/>
                <a:gd name="T40" fmla="*/ 23 w 80"/>
                <a:gd name="T41" fmla="*/ 19 h 40"/>
                <a:gd name="T42" fmla="*/ 43 w 80"/>
                <a:gd name="T43" fmla="*/ 34 h 40"/>
                <a:gd name="T44" fmla="*/ 57 w 80"/>
                <a:gd name="T45" fmla="*/ 8 h 40"/>
                <a:gd name="T46" fmla="*/ 56 w 80"/>
                <a:gd name="T47" fmla="*/ 7 h 40"/>
                <a:gd name="T48" fmla="*/ 49 w 80"/>
                <a:gd name="T49" fmla="*/ 5 h 40"/>
                <a:gd name="T50" fmla="*/ 46 w 80"/>
                <a:gd name="T51" fmla="*/ 5 h 40"/>
                <a:gd name="T52" fmla="*/ 52 w 80"/>
                <a:gd name="T53" fmla="*/ 21 h 40"/>
                <a:gd name="T54" fmla="*/ 37 w 80"/>
                <a:gd name="T55" fmla="*/ 28 h 40"/>
                <a:gd name="T56" fmla="*/ 29 w 80"/>
                <a:gd name="T57" fmla="*/ 16 h 40"/>
                <a:gd name="T58" fmla="*/ 35 w 80"/>
                <a:gd name="T59" fmla="*/ 14 h 40"/>
                <a:gd name="T60" fmla="*/ 31 w 80"/>
                <a:gd name="T61" fmla="*/ 9 h 40"/>
                <a:gd name="T62" fmla="*/ 35 w 80"/>
                <a:gd name="T6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40" fill="norm" stroke="1" extrusionOk="0">
                  <a:moveTo>
                    <a:pt x="61" y="9"/>
                  </a:moveTo>
                  <a:cubicBezTo>
                    <a:pt x="64" y="20"/>
                    <a:pt x="61" y="29"/>
                    <a:pt x="51" y="35"/>
                  </a:cubicBezTo>
                  <a:cubicBezTo>
                    <a:pt x="43" y="40"/>
                    <a:pt x="35" y="39"/>
                    <a:pt x="28" y="34"/>
                  </a:cubicBezTo>
                  <a:cubicBezTo>
                    <a:pt x="20" y="28"/>
                    <a:pt x="18" y="19"/>
                    <a:pt x="20" y="9"/>
                  </a:cubicBezTo>
                  <a:cubicBezTo>
                    <a:pt x="18" y="10"/>
                    <a:pt x="16" y="11"/>
                    <a:pt x="15" y="12"/>
                  </a:cubicBezTo>
                  <a:cubicBezTo>
                    <a:pt x="11" y="15"/>
                    <a:pt x="7" y="17"/>
                    <a:pt x="3" y="21"/>
                  </a:cubicBezTo>
                  <a:cubicBezTo>
                    <a:pt x="2" y="21"/>
                    <a:pt x="2" y="21"/>
                    <a:pt x="2" y="21"/>
                  </a:cubicBezTo>
                  <a:cubicBezTo>
                    <a:pt x="1" y="21"/>
                    <a:pt x="1" y="21"/>
                    <a:pt x="1" y="20"/>
                  </a:cubicBezTo>
                  <a:cubicBezTo>
                    <a:pt x="0" y="20"/>
                    <a:pt x="1" y="19"/>
                    <a:pt x="1" y="18"/>
                  </a:cubicBezTo>
                  <a:cubicBezTo>
                    <a:pt x="3" y="17"/>
                    <a:pt x="4" y="15"/>
                    <a:pt x="6" y="14"/>
                  </a:cubicBezTo>
                  <a:cubicBezTo>
                    <a:pt x="14" y="8"/>
                    <a:pt x="22" y="4"/>
                    <a:pt x="32" y="2"/>
                  </a:cubicBezTo>
                  <a:cubicBezTo>
                    <a:pt x="41" y="0"/>
                    <a:pt x="50" y="1"/>
                    <a:pt x="59" y="5"/>
                  </a:cubicBezTo>
                  <a:cubicBezTo>
                    <a:pt x="67" y="8"/>
                    <a:pt x="73" y="12"/>
                    <a:pt x="79" y="18"/>
                  </a:cubicBezTo>
                  <a:cubicBezTo>
                    <a:pt x="80" y="19"/>
                    <a:pt x="80" y="20"/>
                    <a:pt x="79" y="21"/>
                  </a:cubicBezTo>
                  <a:cubicBezTo>
                    <a:pt x="78" y="21"/>
                    <a:pt x="77" y="21"/>
                    <a:pt x="76" y="21"/>
                  </a:cubicBezTo>
                  <a:cubicBezTo>
                    <a:pt x="73" y="17"/>
                    <a:pt x="69" y="14"/>
                    <a:pt x="65" y="11"/>
                  </a:cubicBezTo>
                  <a:cubicBezTo>
                    <a:pt x="64" y="11"/>
                    <a:pt x="63" y="10"/>
                    <a:pt x="61" y="9"/>
                  </a:cubicBezTo>
                  <a:close/>
                  <a:moveTo>
                    <a:pt x="35" y="5"/>
                  </a:moveTo>
                  <a:cubicBezTo>
                    <a:pt x="32" y="6"/>
                    <a:pt x="28" y="7"/>
                    <a:pt x="25" y="8"/>
                  </a:cubicBezTo>
                  <a:cubicBezTo>
                    <a:pt x="25" y="8"/>
                    <a:pt x="25" y="9"/>
                    <a:pt x="24" y="9"/>
                  </a:cubicBezTo>
                  <a:cubicBezTo>
                    <a:pt x="23" y="12"/>
                    <a:pt x="22" y="15"/>
                    <a:pt x="23" y="19"/>
                  </a:cubicBezTo>
                  <a:cubicBezTo>
                    <a:pt x="24" y="29"/>
                    <a:pt x="33" y="35"/>
                    <a:pt x="43" y="34"/>
                  </a:cubicBezTo>
                  <a:cubicBezTo>
                    <a:pt x="55" y="32"/>
                    <a:pt x="62" y="19"/>
                    <a:pt x="57" y="8"/>
                  </a:cubicBezTo>
                  <a:cubicBezTo>
                    <a:pt x="57" y="8"/>
                    <a:pt x="56" y="8"/>
                    <a:pt x="56" y="7"/>
                  </a:cubicBezTo>
                  <a:cubicBezTo>
                    <a:pt x="53" y="7"/>
                    <a:pt x="51" y="6"/>
                    <a:pt x="49" y="5"/>
                  </a:cubicBezTo>
                  <a:cubicBezTo>
                    <a:pt x="48" y="5"/>
                    <a:pt x="47" y="5"/>
                    <a:pt x="46" y="5"/>
                  </a:cubicBezTo>
                  <a:cubicBezTo>
                    <a:pt x="53" y="9"/>
                    <a:pt x="54" y="16"/>
                    <a:pt x="52" y="21"/>
                  </a:cubicBezTo>
                  <a:cubicBezTo>
                    <a:pt x="49" y="27"/>
                    <a:pt x="43" y="30"/>
                    <a:pt x="37" y="28"/>
                  </a:cubicBezTo>
                  <a:cubicBezTo>
                    <a:pt x="32" y="26"/>
                    <a:pt x="28" y="21"/>
                    <a:pt x="29" y="16"/>
                  </a:cubicBezTo>
                  <a:cubicBezTo>
                    <a:pt x="32" y="18"/>
                    <a:pt x="34" y="17"/>
                    <a:pt x="35" y="14"/>
                  </a:cubicBezTo>
                  <a:cubicBezTo>
                    <a:pt x="36" y="12"/>
                    <a:pt x="34" y="10"/>
                    <a:pt x="31" y="9"/>
                  </a:cubicBezTo>
                  <a:cubicBezTo>
                    <a:pt x="32" y="7"/>
                    <a:pt x="34" y="6"/>
                    <a:pt x="35" y="5"/>
                  </a:cubicBezTo>
                  <a:close/>
                </a:path>
              </a:pathLst>
            </a:custGeom>
            <a:solidFill>
              <a:srgbClr val="EC6B5D"/>
            </a:solidFill>
            <a:ln>
              <a:noFill/>
            </a:ln>
          </p:spPr>
          <p:txBody>
            <a:bodyPr vert="horz" wrap="square" lIns="91440" tIns="45720" rIns="91440" bIns="45720" numCol="1" anchor="t" anchorCtr="0" compatLnSpc="1">
              <a:prstTxWarp prst="textNoShape"/>
            </a:bodyPr>
            <a:lstStyle/>
            <a:p>
              <a:pPr algn="ctr">
                <a:defRPr/>
              </a:pPr>
              <a:endParaRPr lang="en-US"/>
            </a:p>
          </p:txBody>
        </p:sp>
      </p:grpSp>
      <p:sp>
        <p:nvSpPr>
          <p:cNvPr id="15" name="ZoneTexte 124" hidden="0"/>
          <p:cNvSpPr/>
          <p:nvPr isPhoto="0" userDrawn="0"/>
        </p:nvSpPr>
        <p:spPr bwMode="auto">
          <a:xfrm>
            <a:off x="1403648" y="2427734"/>
            <a:ext cx="987344" cy="230832"/>
          </a:xfrm>
          <a:prstGeom prst="rect">
            <a:avLst/>
          </a:prstGeom>
          <a:noFill/>
        </p:spPr>
        <p:txBody>
          <a:bodyPr wrap="square" rtlCol="0">
            <a:spAutoFit/>
          </a:bodyPr>
          <a:lstStyle/>
          <a:p>
            <a:pPr>
              <a:defRPr/>
            </a:pPr>
            <a:r>
              <a:rPr lang="fr-FR" sz="900">
                <a:solidFill>
                  <a:srgbClr val="EC6B5D"/>
                </a:solidFill>
                <a:latin typeface="Arial"/>
                <a:cs typeface="Arial"/>
              </a:rPr>
              <a:t>Les chercheurs</a:t>
            </a:r>
            <a:endParaRPr lang="en-US" sz="900">
              <a:solidFill>
                <a:srgbClr val="EC6B5D"/>
              </a:solidFill>
            </a:endParaRPr>
          </a:p>
        </p:txBody>
      </p:sp>
      <p:grpSp>
        <p:nvGrpSpPr>
          <p:cNvPr id="16" name="Groupe 115" hidden="0"/>
          <p:cNvGrpSpPr/>
          <p:nvPr isPhoto="0" userDrawn="0"/>
        </p:nvGrpSpPr>
        <p:grpSpPr bwMode="auto">
          <a:xfrm>
            <a:off x="2905584" y="1783688"/>
            <a:ext cx="498475" cy="500063"/>
            <a:chOff x="2919438" y="1742331"/>
            <a:chExt cx="498475" cy="500063"/>
          </a:xfrm>
        </p:grpSpPr>
        <p:sp>
          <p:nvSpPr>
            <p:cNvPr id="17" name="Freeform 37" hidden="0"/>
            <p:cNvSpPr>
              <a:spLocks noEditPoints="1"/>
            </p:cNvSpPr>
            <p:nvPr isPhoto="0" userDrawn="0"/>
          </p:nvSpPr>
          <p:spPr bwMode="auto">
            <a:xfrm>
              <a:off x="2919438" y="1742331"/>
              <a:ext cx="498475" cy="500063"/>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4 h 201"/>
                <a:gd name="T12" fmla="*/ 4 w 201"/>
                <a:gd name="T13" fmla="*/ 100 h 201"/>
                <a:gd name="T14" fmla="*/ 100 w 201"/>
                <a:gd name="T15" fmla="*/ 196 h 201"/>
                <a:gd name="T16" fmla="*/ 196 w 201"/>
                <a:gd name="T17" fmla="*/ 100 h 201"/>
                <a:gd name="T18" fmla="*/ 100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0" y="201"/>
                  </a:moveTo>
                  <a:cubicBezTo>
                    <a:pt x="45" y="201"/>
                    <a:pt x="0" y="155"/>
                    <a:pt x="0" y="100"/>
                  </a:cubicBezTo>
                  <a:cubicBezTo>
                    <a:pt x="0" y="45"/>
                    <a:pt x="45" y="0"/>
                    <a:pt x="100" y="0"/>
                  </a:cubicBezTo>
                  <a:cubicBezTo>
                    <a:pt x="156" y="0"/>
                    <a:pt x="201" y="45"/>
                    <a:pt x="201" y="100"/>
                  </a:cubicBezTo>
                  <a:cubicBezTo>
                    <a:pt x="201" y="155"/>
                    <a:pt x="156" y="201"/>
                    <a:pt x="100" y="201"/>
                  </a:cubicBezTo>
                  <a:close/>
                  <a:moveTo>
                    <a:pt x="100" y="4"/>
                  </a:moveTo>
                  <a:cubicBezTo>
                    <a:pt x="47" y="4"/>
                    <a:pt x="4" y="47"/>
                    <a:pt x="4" y="100"/>
                  </a:cubicBezTo>
                  <a:cubicBezTo>
                    <a:pt x="4" y="153"/>
                    <a:pt x="47" y="196"/>
                    <a:pt x="100" y="196"/>
                  </a:cubicBezTo>
                  <a:cubicBezTo>
                    <a:pt x="153" y="196"/>
                    <a:pt x="196" y="153"/>
                    <a:pt x="196" y="100"/>
                  </a:cubicBezTo>
                  <a:cubicBezTo>
                    <a:pt x="196" y="47"/>
                    <a:pt x="153" y="4"/>
                    <a:pt x="100" y="4"/>
                  </a:cubicBez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sp>
          <p:nvSpPr>
            <p:cNvPr id="18" name="Freeform 38" hidden="0"/>
            <p:cNvSpPr>
              <a:spLocks noEditPoints="1"/>
            </p:cNvSpPr>
            <p:nvPr isPhoto="0" userDrawn="0"/>
          </p:nvSpPr>
          <p:spPr bwMode="auto">
            <a:xfrm>
              <a:off x="3043263" y="1861394"/>
              <a:ext cx="255588" cy="257175"/>
            </a:xfrm>
            <a:custGeom>
              <a:avLst/>
              <a:gdLst>
                <a:gd name="T0" fmla="*/ 94 w 103"/>
                <a:gd name="T1" fmla="*/ 67 h 103"/>
                <a:gd name="T2" fmla="*/ 97 w 103"/>
                <a:gd name="T3" fmla="*/ 77 h 103"/>
                <a:gd name="T4" fmla="*/ 97 w 103"/>
                <a:gd name="T5" fmla="*/ 92 h 103"/>
                <a:gd name="T6" fmla="*/ 16 w 103"/>
                <a:gd name="T7" fmla="*/ 103 h 103"/>
                <a:gd name="T8" fmla="*/ 0 w 103"/>
                <a:gd name="T9" fmla="*/ 86 h 103"/>
                <a:gd name="T10" fmla="*/ 6 w 103"/>
                <a:gd name="T11" fmla="*/ 71 h 103"/>
                <a:gd name="T12" fmla="*/ 1 w 103"/>
                <a:gd name="T13" fmla="*/ 68 h 103"/>
                <a:gd name="T14" fmla="*/ 6 w 103"/>
                <a:gd name="T15" fmla="*/ 59 h 103"/>
                <a:gd name="T16" fmla="*/ 6 w 103"/>
                <a:gd name="T17" fmla="*/ 44 h 103"/>
                <a:gd name="T18" fmla="*/ 0 w 103"/>
                <a:gd name="T19" fmla="*/ 38 h 103"/>
                <a:gd name="T20" fmla="*/ 0 w 103"/>
                <a:gd name="T21" fmla="*/ 23 h 103"/>
                <a:gd name="T22" fmla="*/ 0 w 103"/>
                <a:gd name="T23" fmla="*/ 16 h 103"/>
                <a:gd name="T24" fmla="*/ 32 w 103"/>
                <a:gd name="T25" fmla="*/ 2 h 103"/>
                <a:gd name="T26" fmla="*/ 3 w 103"/>
                <a:gd name="T27" fmla="*/ 18 h 103"/>
                <a:gd name="T28" fmla="*/ 97 w 103"/>
                <a:gd name="T29" fmla="*/ 34 h 103"/>
                <a:gd name="T30" fmla="*/ 31 w 103"/>
                <a:gd name="T31" fmla="*/ 29 h 103"/>
                <a:gd name="T32" fmla="*/ 18 w 103"/>
                <a:gd name="T33" fmla="*/ 8 h 103"/>
                <a:gd name="T34" fmla="*/ 99 w 103"/>
                <a:gd name="T35" fmla="*/ 6 h 103"/>
                <a:gd name="T36" fmla="*/ 38 w 103"/>
                <a:gd name="T37" fmla="*/ 4 h 103"/>
                <a:gd name="T38" fmla="*/ 97 w 103"/>
                <a:gd name="T39" fmla="*/ 1 h 103"/>
                <a:gd name="T40" fmla="*/ 97 w 103"/>
                <a:gd name="T41" fmla="*/ 11 h 103"/>
                <a:gd name="T42" fmla="*/ 97 w 103"/>
                <a:gd name="T43" fmla="*/ 26 h 103"/>
                <a:gd name="T44" fmla="*/ 94 w 103"/>
                <a:gd name="T45" fmla="*/ 37 h 103"/>
                <a:gd name="T46" fmla="*/ 6 w 103"/>
                <a:gd name="T47" fmla="*/ 37 h 103"/>
                <a:gd name="T48" fmla="*/ 5 w 103"/>
                <a:gd name="T49" fmla="*/ 41 h 103"/>
                <a:gd name="T50" fmla="*/ 85 w 103"/>
                <a:gd name="T51" fmla="*/ 41 h 103"/>
                <a:gd name="T52" fmla="*/ 79 w 103"/>
                <a:gd name="T53" fmla="*/ 62 h 103"/>
                <a:gd name="T54" fmla="*/ 84 w 103"/>
                <a:gd name="T55" fmla="*/ 67 h 103"/>
                <a:gd name="T56" fmla="*/ 96 w 103"/>
                <a:gd name="T57" fmla="*/ 70 h 103"/>
                <a:gd name="T58" fmla="*/ 77 w 103"/>
                <a:gd name="T59" fmla="*/ 74 h 103"/>
                <a:gd name="T60" fmla="*/ 99 w 103"/>
                <a:gd name="T61" fmla="*/ 72 h 103"/>
                <a:gd name="T62" fmla="*/ 74 w 103"/>
                <a:gd name="T63" fmla="*/ 95 h 103"/>
                <a:gd name="T64" fmla="*/ 74 w 103"/>
                <a:gd name="T65" fmla="*/ 92 h 103"/>
                <a:gd name="T66" fmla="*/ 92 w 103"/>
                <a:gd name="T67" fmla="*/ 77 h 103"/>
                <a:gd name="T68" fmla="*/ 76 w 103"/>
                <a:gd name="T69" fmla="*/ 84 h 103"/>
                <a:gd name="T70" fmla="*/ 64 w 103"/>
                <a:gd name="T71" fmla="*/ 83 h 103"/>
                <a:gd name="T72" fmla="*/ 61 w 103"/>
                <a:gd name="T73" fmla="*/ 77 h 103"/>
                <a:gd name="T74" fmla="*/ 10 w 103"/>
                <a:gd name="T75" fmla="*/ 87 h 103"/>
                <a:gd name="T76" fmla="*/ 66 w 103"/>
                <a:gd name="T77" fmla="*/ 92 h 103"/>
                <a:gd name="T78" fmla="*/ 49 w 103"/>
                <a:gd name="T79" fmla="*/ 95 h 103"/>
                <a:gd name="T80" fmla="*/ 18 w 103"/>
                <a:gd name="T81" fmla="*/ 74 h 103"/>
                <a:gd name="T82" fmla="*/ 61 w 103"/>
                <a:gd name="T83" fmla="*/ 70 h 103"/>
                <a:gd name="T84" fmla="*/ 17 w 103"/>
                <a:gd name="T85" fmla="*/ 70 h 103"/>
                <a:gd name="T86" fmla="*/ 96 w 103"/>
                <a:gd name="T87" fmla="*/ 100 h 103"/>
                <a:gd name="T88" fmla="*/ 92 w 103"/>
                <a:gd name="T89" fmla="*/ 11 h 103"/>
                <a:gd name="T90" fmla="*/ 18 w 103"/>
                <a:gd name="T91" fmla="*/ 11 h 103"/>
                <a:gd name="T92" fmla="*/ 91 w 103"/>
                <a:gd name="T93" fmla="*/ 26 h 103"/>
                <a:gd name="T94" fmla="*/ 84 w 103"/>
                <a:gd name="T95" fmla="*/ 59 h 103"/>
                <a:gd name="T96" fmla="*/ 11 w 103"/>
                <a:gd name="T97" fmla="*/ 44 h 103"/>
                <a:gd name="T98" fmla="*/ 61 w 103"/>
                <a:gd name="T99" fmla="*/ 59 h 103"/>
                <a:gd name="T100" fmla="*/ 30 w 103"/>
                <a:gd name="T101" fmla="*/ 53 h 103"/>
                <a:gd name="T102" fmla="*/ 80 w 103"/>
                <a:gd name="T103" fmla="*/ 50 h 103"/>
                <a:gd name="T104" fmla="*/ 77 w 103"/>
                <a:gd name="T105" fmla="*/ 53 h 103"/>
                <a:gd name="T106" fmla="*/ 74 w 103"/>
                <a:gd name="T107" fmla="*/ 79 h 103"/>
                <a:gd name="T108" fmla="*/ 64 w 103"/>
                <a:gd name="T109" fmla="*/ 79 h 103"/>
                <a:gd name="T110" fmla="*/ 74 w 103"/>
                <a:gd name="T111" fmla="*/ 79 h 103"/>
                <a:gd name="T112" fmla="*/ 61 w 103"/>
                <a:gd name="T113" fmla="*/ 62 h 103"/>
                <a:gd name="T114" fmla="*/ 4 w 103"/>
                <a:gd name="T115" fmla="*/ 62 h 103"/>
                <a:gd name="T116" fmla="*/ 6 w 103"/>
                <a:gd name="T117" fmla="*/ 67 h 103"/>
                <a:gd name="T118" fmla="*/ 61 w 103"/>
                <a:gd name="T119" fmla="*/ 6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103" fill="norm" stroke="1" extrusionOk="0">
                  <a:moveTo>
                    <a:pt x="94" y="37"/>
                  </a:moveTo>
                  <a:cubicBezTo>
                    <a:pt x="99" y="41"/>
                    <a:pt x="102" y="45"/>
                    <a:pt x="102" y="52"/>
                  </a:cubicBezTo>
                  <a:cubicBezTo>
                    <a:pt x="102" y="58"/>
                    <a:pt x="99" y="63"/>
                    <a:pt x="94" y="67"/>
                  </a:cubicBezTo>
                  <a:cubicBezTo>
                    <a:pt x="95" y="67"/>
                    <a:pt x="96" y="67"/>
                    <a:pt x="97" y="67"/>
                  </a:cubicBezTo>
                  <a:cubicBezTo>
                    <a:pt x="100" y="67"/>
                    <a:pt x="102" y="70"/>
                    <a:pt x="102" y="73"/>
                  </a:cubicBezTo>
                  <a:cubicBezTo>
                    <a:pt x="101" y="75"/>
                    <a:pt x="99" y="77"/>
                    <a:pt x="97" y="77"/>
                  </a:cubicBezTo>
                  <a:cubicBezTo>
                    <a:pt x="95" y="77"/>
                    <a:pt x="95" y="77"/>
                    <a:pt x="94" y="78"/>
                  </a:cubicBezTo>
                  <a:cubicBezTo>
                    <a:pt x="92" y="82"/>
                    <a:pt x="92" y="87"/>
                    <a:pt x="94" y="91"/>
                  </a:cubicBezTo>
                  <a:cubicBezTo>
                    <a:pt x="95" y="92"/>
                    <a:pt x="95" y="92"/>
                    <a:pt x="97" y="92"/>
                  </a:cubicBezTo>
                  <a:cubicBezTo>
                    <a:pt x="100" y="92"/>
                    <a:pt x="102" y="95"/>
                    <a:pt x="102" y="99"/>
                  </a:cubicBezTo>
                  <a:cubicBezTo>
                    <a:pt x="101" y="101"/>
                    <a:pt x="100" y="102"/>
                    <a:pt x="98" y="103"/>
                  </a:cubicBezTo>
                  <a:cubicBezTo>
                    <a:pt x="71" y="103"/>
                    <a:pt x="43" y="103"/>
                    <a:pt x="16" y="103"/>
                  </a:cubicBezTo>
                  <a:cubicBezTo>
                    <a:pt x="16" y="103"/>
                    <a:pt x="16" y="102"/>
                    <a:pt x="15" y="102"/>
                  </a:cubicBezTo>
                  <a:cubicBezTo>
                    <a:pt x="8" y="101"/>
                    <a:pt x="3" y="97"/>
                    <a:pt x="1" y="90"/>
                  </a:cubicBezTo>
                  <a:cubicBezTo>
                    <a:pt x="0" y="89"/>
                    <a:pt x="0" y="87"/>
                    <a:pt x="0" y="86"/>
                  </a:cubicBezTo>
                  <a:cubicBezTo>
                    <a:pt x="0" y="85"/>
                    <a:pt x="0" y="84"/>
                    <a:pt x="0" y="83"/>
                  </a:cubicBezTo>
                  <a:cubicBezTo>
                    <a:pt x="0" y="82"/>
                    <a:pt x="0" y="82"/>
                    <a:pt x="0" y="82"/>
                  </a:cubicBezTo>
                  <a:cubicBezTo>
                    <a:pt x="1" y="78"/>
                    <a:pt x="3" y="74"/>
                    <a:pt x="6" y="71"/>
                  </a:cubicBezTo>
                  <a:cubicBezTo>
                    <a:pt x="7" y="71"/>
                    <a:pt x="7" y="70"/>
                    <a:pt x="8" y="70"/>
                  </a:cubicBezTo>
                  <a:cubicBezTo>
                    <a:pt x="7" y="70"/>
                    <a:pt x="6" y="70"/>
                    <a:pt x="5" y="70"/>
                  </a:cubicBezTo>
                  <a:cubicBezTo>
                    <a:pt x="4" y="70"/>
                    <a:pt x="2" y="69"/>
                    <a:pt x="1" y="68"/>
                  </a:cubicBezTo>
                  <a:cubicBezTo>
                    <a:pt x="1" y="67"/>
                    <a:pt x="0" y="66"/>
                    <a:pt x="0" y="66"/>
                  </a:cubicBezTo>
                  <a:cubicBezTo>
                    <a:pt x="0" y="65"/>
                    <a:pt x="0" y="64"/>
                    <a:pt x="0" y="64"/>
                  </a:cubicBezTo>
                  <a:cubicBezTo>
                    <a:pt x="1" y="61"/>
                    <a:pt x="3" y="59"/>
                    <a:pt x="6" y="59"/>
                  </a:cubicBezTo>
                  <a:cubicBezTo>
                    <a:pt x="7" y="59"/>
                    <a:pt x="7" y="59"/>
                    <a:pt x="7" y="59"/>
                  </a:cubicBezTo>
                  <a:cubicBezTo>
                    <a:pt x="10" y="54"/>
                    <a:pt x="10" y="49"/>
                    <a:pt x="7" y="45"/>
                  </a:cubicBezTo>
                  <a:cubicBezTo>
                    <a:pt x="7" y="44"/>
                    <a:pt x="6" y="44"/>
                    <a:pt x="6" y="44"/>
                  </a:cubicBezTo>
                  <a:cubicBezTo>
                    <a:pt x="4" y="44"/>
                    <a:pt x="3" y="44"/>
                    <a:pt x="2" y="43"/>
                  </a:cubicBezTo>
                  <a:cubicBezTo>
                    <a:pt x="1" y="42"/>
                    <a:pt x="0" y="41"/>
                    <a:pt x="0" y="40"/>
                  </a:cubicBezTo>
                  <a:cubicBezTo>
                    <a:pt x="0" y="39"/>
                    <a:pt x="0" y="38"/>
                    <a:pt x="0" y="38"/>
                  </a:cubicBezTo>
                  <a:cubicBezTo>
                    <a:pt x="1" y="34"/>
                    <a:pt x="4" y="33"/>
                    <a:pt x="8" y="34"/>
                  </a:cubicBezTo>
                  <a:cubicBezTo>
                    <a:pt x="7" y="33"/>
                    <a:pt x="7" y="33"/>
                    <a:pt x="7" y="33"/>
                  </a:cubicBezTo>
                  <a:cubicBezTo>
                    <a:pt x="4" y="30"/>
                    <a:pt x="1" y="27"/>
                    <a:pt x="0" y="23"/>
                  </a:cubicBezTo>
                  <a:cubicBezTo>
                    <a:pt x="0" y="22"/>
                    <a:pt x="0" y="21"/>
                    <a:pt x="0" y="20"/>
                  </a:cubicBezTo>
                  <a:cubicBezTo>
                    <a:pt x="0" y="19"/>
                    <a:pt x="0" y="18"/>
                    <a:pt x="0" y="17"/>
                  </a:cubicBezTo>
                  <a:cubicBezTo>
                    <a:pt x="0" y="16"/>
                    <a:pt x="0" y="16"/>
                    <a:pt x="0" y="16"/>
                  </a:cubicBezTo>
                  <a:cubicBezTo>
                    <a:pt x="1" y="8"/>
                    <a:pt x="8" y="1"/>
                    <a:pt x="16" y="1"/>
                  </a:cubicBezTo>
                  <a:cubicBezTo>
                    <a:pt x="20" y="0"/>
                    <a:pt x="25" y="1"/>
                    <a:pt x="30" y="1"/>
                  </a:cubicBezTo>
                  <a:cubicBezTo>
                    <a:pt x="31" y="1"/>
                    <a:pt x="32" y="1"/>
                    <a:pt x="32" y="2"/>
                  </a:cubicBezTo>
                  <a:cubicBezTo>
                    <a:pt x="32" y="3"/>
                    <a:pt x="31" y="4"/>
                    <a:pt x="30" y="4"/>
                  </a:cubicBezTo>
                  <a:cubicBezTo>
                    <a:pt x="26" y="4"/>
                    <a:pt x="22" y="3"/>
                    <a:pt x="17" y="4"/>
                  </a:cubicBezTo>
                  <a:cubicBezTo>
                    <a:pt x="10" y="4"/>
                    <a:pt x="3" y="10"/>
                    <a:pt x="3" y="18"/>
                  </a:cubicBezTo>
                  <a:cubicBezTo>
                    <a:pt x="3" y="27"/>
                    <a:pt x="9" y="34"/>
                    <a:pt x="18" y="34"/>
                  </a:cubicBezTo>
                  <a:cubicBezTo>
                    <a:pt x="44" y="34"/>
                    <a:pt x="70" y="34"/>
                    <a:pt x="96" y="34"/>
                  </a:cubicBezTo>
                  <a:cubicBezTo>
                    <a:pt x="97" y="34"/>
                    <a:pt x="97" y="34"/>
                    <a:pt x="97" y="34"/>
                  </a:cubicBezTo>
                  <a:cubicBezTo>
                    <a:pt x="98" y="34"/>
                    <a:pt x="99" y="33"/>
                    <a:pt x="99" y="32"/>
                  </a:cubicBezTo>
                  <a:cubicBezTo>
                    <a:pt x="99" y="30"/>
                    <a:pt x="98" y="29"/>
                    <a:pt x="96" y="29"/>
                  </a:cubicBezTo>
                  <a:cubicBezTo>
                    <a:pt x="74" y="29"/>
                    <a:pt x="53" y="29"/>
                    <a:pt x="31" y="29"/>
                  </a:cubicBezTo>
                  <a:cubicBezTo>
                    <a:pt x="26" y="29"/>
                    <a:pt x="22" y="29"/>
                    <a:pt x="18" y="29"/>
                  </a:cubicBezTo>
                  <a:cubicBezTo>
                    <a:pt x="10" y="29"/>
                    <a:pt x="5" y="22"/>
                    <a:pt x="8" y="15"/>
                  </a:cubicBezTo>
                  <a:cubicBezTo>
                    <a:pt x="9" y="10"/>
                    <a:pt x="13" y="8"/>
                    <a:pt x="18" y="8"/>
                  </a:cubicBezTo>
                  <a:cubicBezTo>
                    <a:pt x="44" y="8"/>
                    <a:pt x="70" y="8"/>
                    <a:pt x="96" y="8"/>
                  </a:cubicBezTo>
                  <a:cubicBezTo>
                    <a:pt x="97" y="8"/>
                    <a:pt x="97" y="8"/>
                    <a:pt x="97" y="8"/>
                  </a:cubicBezTo>
                  <a:cubicBezTo>
                    <a:pt x="98" y="8"/>
                    <a:pt x="99" y="7"/>
                    <a:pt x="99" y="6"/>
                  </a:cubicBezTo>
                  <a:cubicBezTo>
                    <a:pt x="99" y="5"/>
                    <a:pt x="98" y="4"/>
                    <a:pt x="96" y="4"/>
                  </a:cubicBezTo>
                  <a:cubicBezTo>
                    <a:pt x="77" y="4"/>
                    <a:pt x="58" y="4"/>
                    <a:pt x="39" y="4"/>
                  </a:cubicBezTo>
                  <a:cubicBezTo>
                    <a:pt x="38" y="4"/>
                    <a:pt x="38" y="4"/>
                    <a:pt x="38" y="4"/>
                  </a:cubicBezTo>
                  <a:cubicBezTo>
                    <a:pt x="37" y="3"/>
                    <a:pt x="37" y="3"/>
                    <a:pt x="37" y="2"/>
                  </a:cubicBezTo>
                  <a:cubicBezTo>
                    <a:pt x="37" y="1"/>
                    <a:pt x="37" y="1"/>
                    <a:pt x="39" y="1"/>
                  </a:cubicBezTo>
                  <a:cubicBezTo>
                    <a:pt x="58" y="1"/>
                    <a:pt x="77" y="1"/>
                    <a:pt x="97" y="1"/>
                  </a:cubicBezTo>
                  <a:cubicBezTo>
                    <a:pt x="97" y="1"/>
                    <a:pt x="97" y="1"/>
                    <a:pt x="97" y="1"/>
                  </a:cubicBezTo>
                  <a:cubicBezTo>
                    <a:pt x="99" y="1"/>
                    <a:pt x="101" y="2"/>
                    <a:pt x="101" y="4"/>
                  </a:cubicBezTo>
                  <a:cubicBezTo>
                    <a:pt x="103" y="7"/>
                    <a:pt x="101" y="11"/>
                    <a:pt x="97" y="11"/>
                  </a:cubicBezTo>
                  <a:cubicBezTo>
                    <a:pt x="95" y="11"/>
                    <a:pt x="95" y="11"/>
                    <a:pt x="94" y="12"/>
                  </a:cubicBezTo>
                  <a:cubicBezTo>
                    <a:pt x="92" y="16"/>
                    <a:pt x="92" y="21"/>
                    <a:pt x="94" y="25"/>
                  </a:cubicBezTo>
                  <a:cubicBezTo>
                    <a:pt x="95" y="26"/>
                    <a:pt x="95" y="26"/>
                    <a:pt x="97" y="26"/>
                  </a:cubicBezTo>
                  <a:cubicBezTo>
                    <a:pt x="100" y="26"/>
                    <a:pt x="102" y="28"/>
                    <a:pt x="102" y="31"/>
                  </a:cubicBezTo>
                  <a:cubicBezTo>
                    <a:pt x="102" y="34"/>
                    <a:pt x="100" y="37"/>
                    <a:pt x="96" y="37"/>
                  </a:cubicBezTo>
                  <a:cubicBezTo>
                    <a:pt x="96" y="37"/>
                    <a:pt x="95" y="37"/>
                    <a:pt x="94" y="37"/>
                  </a:cubicBezTo>
                  <a:close/>
                  <a:moveTo>
                    <a:pt x="99" y="52"/>
                  </a:moveTo>
                  <a:cubicBezTo>
                    <a:pt x="99" y="43"/>
                    <a:pt x="92" y="37"/>
                    <a:pt x="84" y="37"/>
                  </a:cubicBezTo>
                  <a:cubicBezTo>
                    <a:pt x="58" y="37"/>
                    <a:pt x="32" y="37"/>
                    <a:pt x="6" y="37"/>
                  </a:cubicBezTo>
                  <a:cubicBezTo>
                    <a:pt x="5" y="37"/>
                    <a:pt x="5" y="37"/>
                    <a:pt x="4" y="37"/>
                  </a:cubicBezTo>
                  <a:cubicBezTo>
                    <a:pt x="3" y="37"/>
                    <a:pt x="3" y="38"/>
                    <a:pt x="3" y="39"/>
                  </a:cubicBezTo>
                  <a:cubicBezTo>
                    <a:pt x="3" y="40"/>
                    <a:pt x="4" y="41"/>
                    <a:pt x="5" y="41"/>
                  </a:cubicBezTo>
                  <a:cubicBezTo>
                    <a:pt x="6" y="41"/>
                    <a:pt x="6" y="41"/>
                    <a:pt x="6" y="41"/>
                  </a:cubicBezTo>
                  <a:cubicBezTo>
                    <a:pt x="32" y="41"/>
                    <a:pt x="57" y="41"/>
                    <a:pt x="83" y="41"/>
                  </a:cubicBezTo>
                  <a:cubicBezTo>
                    <a:pt x="83" y="41"/>
                    <a:pt x="84" y="41"/>
                    <a:pt x="85" y="41"/>
                  </a:cubicBezTo>
                  <a:cubicBezTo>
                    <a:pt x="90" y="41"/>
                    <a:pt x="94" y="46"/>
                    <a:pt x="95" y="51"/>
                  </a:cubicBezTo>
                  <a:cubicBezTo>
                    <a:pt x="95" y="56"/>
                    <a:pt x="91" y="61"/>
                    <a:pt x="86" y="62"/>
                  </a:cubicBezTo>
                  <a:cubicBezTo>
                    <a:pt x="84" y="62"/>
                    <a:pt x="81" y="62"/>
                    <a:pt x="79" y="62"/>
                  </a:cubicBezTo>
                  <a:cubicBezTo>
                    <a:pt x="78" y="62"/>
                    <a:pt x="78" y="62"/>
                    <a:pt x="77" y="62"/>
                  </a:cubicBezTo>
                  <a:cubicBezTo>
                    <a:pt x="77" y="64"/>
                    <a:pt x="77" y="65"/>
                    <a:pt x="77" y="67"/>
                  </a:cubicBezTo>
                  <a:cubicBezTo>
                    <a:pt x="80" y="67"/>
                    <a:pt x="82" y="67"/>
                    <a:pt x="84" y="67"/>
                  </a:cubicBezTo>
                  <a:cubicBezTo>
                    <a:pt x="92" y="66"/>
                    <a:pt x="99" y="60"/>
                    <a:pt x="99" y="52"/>
                  </a:cubicBezTo>
                  <a:close/>
                  <a:moveTo>
                    <a:pt x="99" y="72"/>
                  </a:moveTo>
                  <a:cubicBezTo>
                    <a:pt x="99" y="71"/>
                    <a:pt x="98" y="70"/>
                    <a:pt x="96" y="70"/>
                  </a:cubicBezTo>
                  <a:cubicBezTo>
                    <a:pt x="90" y="70"/>
                    <a:pt x="84" y="70"/>
                    <a:pt x="78" y="70"/>
                  </a:cubicBezTo>
                  <a:cubicBezTo>
                    <a:pt x="78" y="70"/>
                    <a:pt x="78" y="70"/>
                    <a:pt x="77" y="70"/>
                  </a:cubicBezTo>
                  <a:cubicBezTo>
                    <a:pt x="77" y="71"/>
                    <a:pt x="77" y="72"/>
                    <a:pt x="77" y="74"/>
                  </a:cubicBezTo>
                  <a:cubicBezTo>
                    <a:pt x="78" y="74"/>
                    <a:pt x="79" y="74"/>
                    <a:pt x="80" y="74"/>
                  </a:cubicBezTo>
                  <a:cubicBezTo>
                    <a:pt x="85" y="74"/>
                    <a:pt x="91" y="74"/>
                    <a:pt x="96" y="74"/>
                  </a:cubicBezTo>
                  <a:cubicBezTo>
                    <a:pt x="98" y="74"/>
                    <a:pt x="99" y="73"/>
                    <a:pt x="99" y="72"/>
                  </a:cubicBezTo>
                  <a:close/>
                  <a:moveTo>
                    <a:pt x="99" y="98"/>
                  </a:moveTo>
                  <a:cubicBezTo>
                    <a:pt x="99" y="96"/>
                    <a:pt x="98" y="95"/>
                    <a:pt x="96" y="95"/>
                  </a:cubicBezTo>
                  <a:cubicBezTo>
                    <a:pt x="89" y="95"/>
                    <a:pt x="82" y="95"/>
                    <a:pt x="74" y="95"/>
                  </a:cubicBezTo>
                  <a:cubicBezTo>
                    <a:pt x="74" y="95"/>
                    <a:pt x="74" y="95"/>
                    <a:pt x="73" y="95"/>
                  </a:cubicBezTo>
                  <a:cubicBezTo>
                    <a:pt x="72" y="95"/>
                    <a:pt x="72" y="94"/>
                    <a:pt x="72" y="93"/>
                  </a:cubicBezTo>
                  <a:cubicBezTo>
                    <a:pt x="73" y="92"/>
                    <a:pt x="73" y="92"/>
                    <a:pt x="74" y="92"/>
                  </a:cubicBezTo>
                  <a:cubicBezTo>
                    <a:pt x="80" y="92"/>
                    <a:pt x="85" y="92"/>
                    <a:pt x="90" y="92"/>
                  </a:cubicBezTo>
                  <a:cubicBezTo>
                    <a:pt x="91" y="92"/>
                    <a:pt x="91" y="92"/>
                    <a:pt x="92" y="92"/>
                  </a:cubicBezTo>
                  <a:cubicBezTo>
                    <a:pt x="89" y="87"/>
                    <a:pt x="89" y="82"/>
                    <a:pt x="92" y="77"/>
                  </a:cubicBezTo>
                  <a:cubicBezTo>
                    <a:pt x="87" y="77"/>
                    <a:pt x="82" y="77"/>
                    <a:pt x="77" y="77"/>
                  </a:cubicBezTo>
                  <a:cubicBezTo>
                    <a:pt x="77" y="79"/>
                    <a:pt x="77" y="80"/>
                    <a:pt x="77" y="82"/>
                  </a:cubicBezTo>
                  <a:cubicBezTo>
                    <a:pt x="77" y="83"/>
                    <a:pt x="77" y="84"/>
                    <a:pt x="76" y="84"/>
                  </a:cubicBezTo>
                  <a:cubicBezTo>
                    <a:pt x="76" y="84"/>
                    <a:pt x="75" y="84"/>
                    <a:pt x="74" y="83"/>
                  </a:cubicBezTo>
                  <a:cubicBezTo>
                    <a:pt x="73" y="82"/>
                    <a:pt x="71" y="80"/>
                    <a:pt x="69" y="78"/>
                  </a:cubicBezTo>
                  <a:cubicBezTo>
                    <a:pt x="68" y="80"/>
                    <a:pt x="66" y="82"/>
                    <a:pt x="64" y="83"/>
                  </a:cubicBezTo>
                  <a:cubicBezTo>
                    <a:pt x="64" y="84"/>
                    <a:pt x="63" y="84"/>
                    <a:pt x="62" y="84"/>
                  </a:cubicBezTo>
                  <a:cubicBezTo>
                    <a:pt x="61" y="84"/>
                    <a:pt x="61" y="83"/>
                    <a:pt x="61" y="82"/>
                  </a:cubicBezTo>
                  <a:cubicBezTo>
                    <a:pt x="61" y="80"/>
                    <a:pt x="61" y="79"/>
                    <a:pt x="61" y="77"/>
                  </a:cubicBezTo>
                  <a:cubicBezTo>
                    <a:pt x="61" y="77"/>
                    <a:pt x="61" y="77"/>
                    <a:pt x="61" y="77"/>
                  </a:cubicBezTo>
                  <a:cubicBezTo>
                    <a:pt x="46" y="77"/>
                    <a:pt x="32" y="77"/>
                    <a:pt x="17" y="77"/>
                  </a:cubicBezTo>
                  <a:cubicBezTo>
                    <a:pt x="13" y="77"/>
                    <a:pt x="9" y="82"/>
                    <a:pt x="10" y="87"/>
                  </a:cubicBezTo>
                  <a:cubicBezTo>
                    <a:pt x="11" y="90"/>
                    <a:pt x="14" y="92"/>
                    <a:pt x="18" y="92"/>
                  </a:cubicBezTo>
                  <a:cubicBezTo>
                    <a:pt x="34" y="92"/>
                    <a:pt x="49" y="92"/>
                    <a:pt x="65" y="92"/>
                  </a:cubicBezTo>
                  <a:cubicBezTo>
                    <a:pt x="65" y="92"/>
                    <a:pt x="65" y="92"/>
                    <a:pt x="66" y="92"/>
                  </a:cubicBezTo>
                  <a:cubicBezTo>
                    <a:pt x="67" y="92"/>
                    <a:pt x="67" y="93"/>
                    <a:pt x="67" y="94"/>
                  </a:cubicBezTo>
                  <a:cubicBezTo>
                    <a:pt x="67" y="95"/>
                    <a:pt x="67" y="95"/>
                    <a:pt x="65" y="95"/>
                  </a:cubicBezTo>
                  <a:cubicBezTo>
                    <a:pt x="60" y="95"/>
                    <a:pt x="54" y="95"/>
                    <a:pt x="49" y="95"/>
                  </a:cubicBezTo>
                  <a:cubicBezTo>
                    <a:pt x="38" y="95"/>
                    <a:pt x="28" y="95"/>
                    <a:pt x="18" y="95"/>
                  </a:cubicBezTo>
                  <a:cubicBezTo>
                    <a:pt x="11" y="95"/>
                    <a:pt x="6" y="89"/>
                    <a:pt x="7" y="82"/>
                  </a:cubicBezTo>
                  <a:cubicBezTo>
                    <a:pt x="9" y="77"/>
                    <a:pt x="13" y="74"/>
                    <a:pt x="18" y="74"/>
                  </a:cubicBezTo>
                  <a:cubicBezTo>
                    <a:pt x="32" y="74"/>
                    <a:pt x="46" y="74"/>
                    <a:pt x="60" y="74"/>
                  </a:cubicBezTo>
                  <a:cubicBezTo>
                    <a:pt x="61" y="74"/>
                    <a:pt x="61" y="74"/>
                    <a:pt x="61" y="74"/>
                  </a:cubicBezTo>
                  <a:cubicBezTo>
                    <a:pt x="61" y="72"/>
                    <a:pt x="61" y="71"/>
                    <a:pt x="61" y="70"/>
                  </a:cubicBezTo>
                  <a:cubicBezTo>
                    <a:pt x="60" y="70"/>
                    <a:pt x="60" y="70"/>
                    <a:pt x="60" y="70"/>
                  </a:cubicBezTo>
                  <a:cubicBezTo>
                    <a:pt x="49" y="70"/>
                    <a:pt x="37" y="70"/>
                    <a:pt x="26" y="70"/>
                  </a:cubicBezTo>
                  <a:cubicBezTo>
                    <a:pt x="23" y="70"/>
                    <a:pt x="20" y="70"/>
                    <a:pt x="17" y="70"/>
                  </a:cubicBezTo>
                  <a:cubicBezTo>
                    <a:pt x="8" y="70"/>
                    <a:pt x="1" y="79"/>
                    <a:pt x="3" y="88"/>
                  </a:cubicBezTo>
                  <a:cubicBezTo>
                    <a:pt x="5" y="95"/>
                    <a:pt x="11" y="100"/>
                    <a:pt x="18" y="100"/>
                  </a:cubicBezTo>
                  <a:cubicBezTo>
                    <a:pt x="44" y="100"/>
                    <a:pt x="70" y="100"/>
                    <a:pt x="96" y="100"/>
                  </a:cubicBezTo>
                  <a:cubicBezTo>
                    <a:pt x="97" y="100"/>
                    <a:pt x="97" y="100"/>
                    <a:pt x="97" y="100"/>
                  </a:cubicBezTo>
                  <a:cubicBezTo>
                    <a:pt x="98" y="99"/>
                    <a:pt x="99" y="99"/>
                    <a:pt x="99" y="98"/>
                  </a:cubicBezTo>
                  <a:close/>
                  <a:moveTo>
                    <a:pt x="92" y="11"/>
                  </a:moveTo>
                  <a:cubicBezTo>
                    <a:pt x="91" y="11"/>
                    <a:pt x="91" y="11"/>
                    <a:pt x="90" y="11"/>
                  </a:cubicBezTo>
                  <a:cubicBezTo>
                    <a:pt x="66" y="11"/>
                    <a:pt x="42" y="11"/>
                    <a:pt x="19" y="11"/>
                  </a:cubicBezTo>
                  <a:cubicBezTo>
                    <a:pt x="18" y="11"/>
                    <a:pt x="18" y="11"/>
                    <a:pt x="18" y="11"/>
                  </a:cubicBezTo>
                  <a:cubicBezTo>
                    <a:pt x="13" y="11"/>
                    <a:pt x="9" y="15"/>
                    <a:pt x="10" y="20"/>
                  </a:cubicBezTo>
                  <a:cubicBezTo>
                    <a:pt x="11" y="24"/>
                    <a:pt x="14" y="26"/>
                    <a:pt x="18" y="26"/>
                  </a:cubicBezTo>
                  <a:cubicBezTo>
                    <a:pt x="42" y="26"/>
                    <a:pt x="66" y="26"/>
                    <a:pt x="91" y="26"/>
                  </a:cubicBezTo>
                  <a:cubicBezTo>
                    <a:pt x="91" y="26"/>
                    <a:pt x="91" y="26"/>
                    <a:pt x="92" y="26"/>
                  </a:cubicBezTo>
                  <a:cubicBezTo>
                    <a:pt x="89" y="21"/>
                    <a:pt x="89" y="16"/>
                    <a:pt x="92" y="11"/>
                  </a:cubicBezTo>
                  <a:close/>
                  <a:moveTo>
                    <a:pt x="84" y="59"/>
                  </a:moveTo>
                  <a:cubicBezTo>
                    <a:pt x="89" y="59"/>
                    <a:pt x="93" y="54"/>
                    <a:pt x="91" y="50"/>
                  </a:cubicBezTo>
                  <a:cubicBezTo>
                    <a:pt x="90" y="46"/>
                    <a:pt x="87" y="44"/>
                    <a:pt x="83" y="44"/>
                  </a:cubicBezTo>
                  <a:cubicBezTo>
                    <a:pt x="59" y="44"/>
                    <a:pt x="35" y="44"/>
                    <a:pt x="11" y="44"/>
                  </a:cubicBezTo>
                  <a:cubicBezTo>
                    <a:pt x="11" y="44"/>
                    <a:pt x="11" y="44"/>
                    <a:pt x="10" y="44"/>
                  </a:cubicBezTo>
                  <a:cubicBezTo>
                    <a:pt x="13" y="49"/>
                    <a:pt x="13" y="54"/>
                    <a:pt x="10" y="59"/>
                  </a:cubicBezTo>
                  <a:cubicBezTo>
                    <a:pt x="27" y="59"/>
                    <a:pt x="44" y="59"/>
                    <a:pt x="61" y="59"/>
                  </a:cubicBezTo>
                  <a:cubicBezTo>
                    <a:pt x="61" y="57"/>
                    <a:pt x="61" y="55"/>
                    <a:pt x="61" y="53"/>
                  </a:cubicBezTo>
                  <a:cubicBezTo>
                    <a:pt x="60" y="53"/>
                    <a:pt x="60" y="53"/>
                    <a:pt x="60" y="53"/>
                  </a:cubicBezTo>
                  <a:cubicBezTo>
                    <a:pt x="50" y="53"/>
                    <a:pt x="40" y="53"/>
                    <a:pt x="30" y="53"/>
                  </a:cubicBezTo>
                  <a:cubicBezTo>
                    <a:pt x="29" y="53"/>
                    <a:pt x="28" y="53"/>
                    <a:pt x="28" y="52"/>
                  </a:cubicBezTo>
                  <a:cubicBezTo>
                    <a:pt x="28" y="51"/>
                    <a:pt x="29" y="50"/>
                    <a:pt x="30" y="50"/>
                  </a:cubicBezTo>
                  <a:cubicBezTo>
                    <a:pt x="47" y="50"/>
                    <a:pt x="64" y="50"/>
                    <a:pt x="80" y="50"/>
                  </a:cubicBezTo>
                  <a:cubicBezTo>
                    <a:pt x="82" y="50"/>
                    <a:pt x="82" y="51"/>
                    <a:pt x="82" y="52"/>
                  </a:cubicBezTo>
                  <a:cubicBezTo>
                    <a:pt x="82" y="53"/>
                    <a:pt x="82" y="53"/>
                    <a:pt x="81" y="53"/>
                  </a:cubicBezTo>
                  <a:cubicBezTo>
                    <a:pt x="79" y="53"/>
                    <a:pt x="78" y="53"/>
                    <a:pt x="77" y="53"/>
                  </a:cubicBezTo>
                  <a:cubicBezTo>
                    <a:pt x="77" y="55"/>
                    <a:pt x="77" y="57"/>
                    <a:pt x="77" y="59"/>
                  </a:cubicBezTo>
                  <a:cubicBezTo>
                    <a:pt x="80" y="59"/>
                    <a:pt x="82" y="59"/>
                    <a:pt x="84" y="59"/>
                  </a:cubicBezTo>
                  <a:close/>
                  <a:moveTo>
                    <a:pt x="74" y="79"/>
                  </a:moveTo>
                  <a:cubicBezTo>
                    <a:pt x="74" y="70"/>
                    <a:pt x="74" y="62"/>
                    <a:pt x="74" y="53"/>
                  </a:cubicBezTo>
                  <a:cubicBezTo>
                    <a:pt x="71" y="53"/>
                    <a:pt x="68" y="53"/>
                    <a:pt x="64" y="53"/>
                  </a:cubicBezTo>
                  <a:cubicBezTo>
                    <a:pt x="64" y="62"/>
                    <a:pt x="64" y="70"/>
                    <a:pt x="64" y="79"/>
                  </a:cubicBezTo>
                  <a:cubicBezTo>
                    <a:pt x="66" y="78"/>
                    <a:pt x="67" y="77"/>
                    <a:pt x="68" y="76"/>
                  </a:cubicBezTo>
                  <a:cubicBezTo>
                    <a:pt x="69" y="75"/>
                    <a:pt x="70" y="75"/>
                    <a:pt x="71" y="76"/>
                  </a:cubicBezTo>
                  <a:cubicBezTo>
                    <a:pt x="72" y="77"/>
                    <a:pt x="73" y="78"/>
                    <a:pt x="74" y="79"/>
                  </a:cubicBezTo>
                  <a:cubicBezTo>
                    <a:pt x="74" y="79"/>
                    <a:pt x="74" y="79"/>
                    <a:pt x="74" y="79"/>
                  </a:cubicBezTo>
                  <a:close/>
                  <a:moveTo>
                    <a:pt x="61" y="66"/>
                  </a:moveTo>
                  <a:cubicBezTo>
                    <a:pt x="61" y="65"/>
                    <a:pt x="61" y="64"/>
                    <a:pt x="61" y="62"/>
                  </a:cubicBezTo>
                  <a:cubicBezTo>
                    <a:pt x="61" y="62"/>
                    <a:pt x="61" y="62"/>
                    <a:pt x="60" y="62"/>
                  </a:cubicBezTo>
                  <a:cubicBezTo>
                    <a:pt x="42" y="62"/>
                    <a:pt x="24" y="62"/>
                    <a:pt x="6" y="62"/>
                  </a:cubicBezTo>
                  <a:cubicBezTo>
                    <a:pt x="5" y="62"/>
                    <a:pt x="5" y="62"/>
                    <a:pt x="4" y="62"/>
                  </a:cubicBezTo>
                  <a:cubicBezTo>
                    <a:pt x="3" y="63"/>
                    <a:pt x="3" y="64"/>
                    <a:pt x="3" y="65"/>
                  </a:cubicBezTo>
                  <a:cubicBezTo>
                    <a:pt x="3" y="66"/>
                    <a:pt x="4" y="66"/>
                    <a:pt x="4" y="67"/>
                  </a:cubicBezTo>
                  <a:cubicBezTo>
                    <a:pt x="5" y="67"/>
                    <a:pt x="5" y="67"/>
                    <a:pt x="6" y="67"/>
                  </a:cubicBezTo>
                  <a:cubicBezTo>
                    <a:pt x="24" y="67"/>
                    <a:pt x="42" y="67"/>
                    <a:pt x="60" y="67"/>
                  </a:cubicBezTo>
                  <a:cubicBezTo>
                    <a:pt x="60" y="67"/>
                    <a:pt x="60" y="67"/>
                    <a:pt x="61" y="67"/>
                  </a:cubicBezTo>
                  <a:cubicBezTo>
                    <a:pt x="61" y="66"/>
                    <a:pt x="61" y="66"/>
                    <a:pt x="61" y="66"/>
                  </a:cubicBez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sp>
          <p:nvSpPr>
            <p:cNvPr id="19" name="Freeform 39" hidden="0"/>
            <p:cNvSpPr/>
            <p:nvPr isPhoto="0" userDrawn="0"/>
          </p:nvSpPr>
          <p:spPr bwMode="auto">
            <a:xfrm>
              <a:off x="3202013" y="1993156"/>
              <a:ext cx="23813" cy="65088"/>
            </a:xfrm>
            <a:custGeom>
              <a:avLst/>
              <a:gdLst>
                <a:gd name="T0" fmla="*/ 10 w 10"/>
                <a:gd name="T1" fmla="*/ 0 h 26"/>
                <a:gd name="T2" fmla="*/ 10 w 10"/>
                <a:gd name="T3" fmla="*/ 26 h 26"/>
                <a:gd name="T4" fmla="*/ 10 w 10"/>
                <a:gd name="T5" fmla="*/ 26 h 26"/>
                <a:gd name="T6" fmla="*/ 7 w 10"/>
                <a:gd name="T7" fmla="*/ 23 h 26"/>
                <a:gd name="T8" fmla="*/ 4 w 10"/>
                <a:gd name="T9" fmla="*/ 23 h 26"/>
                <a:gd name="T10" fmla="*/ 0 w 10"/>
                <a:gd name="T11" fmla="*/ 26 h 26"/>
                <a:gd name="T12" fmla="*/ 0 w 10"/>
                <a:gd name="T13" fmla="*/ 0 h 26"/>
                <a:gd name="T14" fmla="*/ 10 w 1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fill="norm" stroke="1" extrusionOk="0">
                  <a:moveTo>
                    <a:pt x="10" y="0"/>
                  </a:moveTo>
                  <a:cubicBezTo>
                    <a:pt x="10" y="9"/>
                    <a:pt x="10" y="17"/>
                    <a:pt x="10" y="26"/>
                  </a:cubicBezTo>
                  <a:cubicBezTo>
                    <a:pt x="10" y="26"/>
                    <a:pt x="10" y="26"/>
                    <a:pt x="10" y="26"/>
                  </a:cubicBezTo>
                  <a:cubicBezTo>
                    <a:pt x="9" y="25"/>
                    <a:pt x="8" y="24"/>
                    <a:pt x="7" y="23"/>
                  </a:cubicBezTo>
                  <a:cubicBezTo>
                    <a:pt x="6" y="22"/>
                    <a:pt x="5" y="22"/>
                    <a:pt x="4" y="23"/>
                  </a:cubicBezTo>
                  <a:cubicBezTo>
                    <a:pt x="3" y="24"/>
                    <a:pt x="2" y="25"/>
                    <a:pt x="0" y="26"/>
                  </a:cubicBezTo>
                  <a:cubicBezTo>
                    <a:pt x="0" y="17"/>
                    <a:pt x="0" y="9"/>
                    <a:pt x="0" y="0"/>
                  </a:cubicBezTo>
                  <a:cubicBezTo>
                    <a:pt x="4" y="0"/>
                    <a:pt x="7" y="0"/>
                    <a:pt x="10" y="0"/>
                  </a:cubicBez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grpSp>
      <p:sp>
        <p:nvSpPr>
          <p:cNvPr id="20" name="ZoneTexte 125" hidden="0"/>
          <p:cNvSpPr/>
          <p:nvPr isPhoto="0" userDrawn="0"/>
        </p:nvSpPr>
        <p:spPr bwMode="auto">
          <a:xfrm>
            <a:off x="2555776" y="2346434"/>
            <a:ext cx="1222521" cy="369332"/>
          </a:xfrm>
          <a:prstGeom prst="rect">
            <a:avLst/>
          </a:prstGeom>
          <a:noFill/>
        </p:spPr>
        <p:txBody>
          <a:bodyPr wrap="square" rtlCol="0">
            <a:spAutoFit/>
          </a:bodyPr>
          <a:lstStyle/>
          <a:p>
            <a:pPr algn="ctr">
              <a:defRPr/>
            </a:pPr>
            <a:r>
              <a:rPr lang="fr-FR" sz="900">
                <a:solidFill>
                  <a:srgbClr val="9ACFB2"/>
                </a:solidFill>
                <a:latin typeface="Arial"/>
                <a:cs typeface="Arial"/>
              </a:rPr>
              <a:t>Les établissements</a:t>
            </a:r>
            <a:br>
              <a:rPr lang="fr-FR" sz="900">
                <a:solidFill>
                  <a:srgbClr val="9ACFB2"/>
                </a:solidFill>
                <a:latin typeface="Arial"/>
                <a:cs typeface="Arial"/>
              </a:rPr>
            </a:br>
            <a:r>
              <a:rPr lang="fr-FR" sz="900">
                <a:solidFill>
                  <a:srgbClr val="9ACFB2"/>
                </a:solidFill>
                <a:latin typeface="Arial"/>
                <a:cs typeface="Arial"/>
              </a:rPr>
              <a:t>de recherche</a:t>
            </a:r>
            <a:endParaRPr lang="en-US" sz="900">
              <a:solidFill>
                <a:srgbClr val="9ACFB2"/>
              </a:solidFill>
            </a:endParaRPr>
          </a:p>
        </p:txBody>
      </p:sp>
      <p:grpSp>
        <p:nvGrpSpPr>
          <p:cNvPr id="21" name="Groupe 114" hidden="0"/>
          <p:cNvGrpSpPr/>
          <p:nvPr isPhoto="0" userDrawn="0"/>
        </p:nvGrpSpPr>
        <p:grpSpPr bwMode="auto">
          <a:xfrm>
            <a:off x="4191949" y="1768288"/>
            <a:ext cx="498475" cy="500063"/>
            <a:chOff x="3833615" y="1742331"/>
            <a:chExt cx="498475" cy="500063"/>
          </a:xfrm>
        </p:grpSpPr>
        <p:sp>
          <p:nvSpPr>
            <p:cNvPr id="22" name="Freeform 6" hidden="0"/>
            <p:cNvSpPr/>
            <p:nvPr isPhoto="0" userDrawn="0"/>
          </p:nvSpPr>
          <p:spPr bwMode="auto">
            <a:xfrm>
              <a:off x="4159053" y="1993156"/>
              <a:ext cx="49213" cy="80963"/>
            </a:xfrm>
            <a:custGeom>
              <a:avLst/>
              <a:gdLst>
                <a:gd name="T0" fmla="*/ 6 w 20"/>
                <a:gd name="T1" fmla="*/ 3 h 32"/>
                <a:gd name="T2" fmla="*/ 6 w 20"/>
                <a:gd name="T3" fmla="*/ 4 h 32"/>
                <a:gd name="T4" fmla="*/ 6 w 20"/>
                <a:gd name="T5" fmla="*/ 4 h 32"/>
                <a:gd name="T6" fmla="*/ 6 w 20"/>
                <a:gd name="T7" fmla="*/ 5 h 32"/>
                <a:gd name="T8" fmla="*/ 6 w 20"/>
                <a:gd name="T9" fmla="*/ 6 h 32"/>
                <a:gd name="T10" fmla="*/ 6 w 20"/>
                <a:gd name="T11" fmla="*/ 8 h 32"/>
                <a:gd name="T12" fmla="*/ 5 w 20"/>
                <a:gd name="T13" fmla="*/ 9 h 32"/>
                <a:gd name="T14" fmla="*/ 5 w 20"/>
                <a:gd name="T15" fmla="*/ 11 h 32"/>
                <a:gd name="T16" fmla="*/ 5 w 20"/>
                <a:gd name="T17" fmla="*/ 12 h 32"/>
                <a:gd name="T18" fmla="*/ 5 w 20"/>
                <a:gd name="T19" fmla="*/ 14 h 32"/>
                <a:gd name="T20" fmla="*/ 4 w 20"/>
                <a:gd name="T21" fmla="*/ 15 h 32"/>
                <a:gd name="T22" fmla="*/ 4 w 20"/>
                <a:gd name="T23" fmla="*/ 17 h 32"/>
                <a:gd name="T24" fmla="*/ 4 w 20"/>
                <a:gd name="T25" fmla="*/ 18 h 32"/>
                <a:gd name="T26" fmla="*/ 3 w 20"/>
                <a:gd name="T27" fmla="*/ 19 h 32"/>
                <a:gd name="T28" fmla="*/ 3 w 20"/>
                <a:gd name="T29" fmla="*/ 21 h 32"/>
                <a:gd name="T30" fmla="*/ 2 w 20"/>
                <a:gd name="T31" fmla="*/ 22 h 32"/>
                <a:gd name="T32" fmla="*/ 2 w 20"/>
                <a:gd name="T33" fmla="*/ 24 h 32"/>
                <a:gd name="T34" fmla="*/ 1 w 20"/>
                <a:gd name="T35" fmla="*/ 25 h 32"/>
                <a:gd name="T36" fmla="*/ 1 w 20"/>
                <a:gd name="T37" fmla="*/ 26 h 32"/>
                <a:gd name="T38" fmla="*/ 3 w 20"/>
                <a:gd name="T39" fmla="*/ 31 h 32"/>
                <a:gd name="T40" fmla="*/ 4 w 20"/>
                <a:gd name="T41" fmla="*/ 31 h 32"/>
                <a:gd name="T42" fmla="*/ 5 w 20"/>
                <a:gd name="T43" fmla="*/ 32 h 32"/>
                <a:gd name="T44" fmla="*/ 8 w 20"/>
                <a:gd name="T45" fmla="*/ 30 h 32"/>
                <a:gd name="T46" fmla="*/ 20 w 20"/>
                <a:gd name="T47" fmla="*/ 4 h 32"/>
                <a:gd name="T48" fmla="*/ 19 w 20"/>
                <a:gd name="T49" fmla="*/ 1 h 32"/>
                <a:gd name="T50" fmla="*/ 16 w 20"/>
                <a:gd name="T51" fmla="*/ 0 h 32"/>
                <a:gd name="T52" fmla="*/ 10 w 20"/>
                <a:gd name="T53" fmla="*/ 0 h 32"/>
                <a:gd name="T54" fmla="*/ 6 w 20"/>
                <a:gd name="T5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2" fill="norm" stroke="1" extrusionOk="0">
                  <a:moveTo>
                    <a:pt x="6" y="3"/>
                  </a:moveTo>
                  <a:cubicBezTo>
                    <a:pt x="6" y="3"/>
                    <a:pt x="6" y="3"/>
                    <a:pt x="6" y="4"/>
                  </a:cubicBezTo>
                  <a:cubicBezTo>
                    <a:pt x="6" y="4"/>
                    <a:pt x="6" y="4"/>
                    <a:pt x="6" y="4"/>
                  </a:cubicBezTo>
                  <a:cubicBezTo>
                    <a:pt x="6" y="5"/>
                    <a:pt x="6" y="5"/>
                    <a:pt x="6" y="5"/>
                  </a:cubicBezTo>
                  <a:cubicBezTo>
                    <a:pt x="6" y="6"/>
                    <a:pt x="6" y="6"/>
                    <a:pt x="6" y="6"/>
                  </a:cubicBezTo>
                  <a:cubicBezTo>
                    <a:pt x="6" y="7"/>
                    <a:pt x="6" y="7"/>
                    <a:pt x="6" y="8"/>
                  </a:cubicBezTo>
                  <a:cubicBezTo>
                    <a:pt x="6" y="8"/>
                    <a:pt x="6" y="9"/>
                    <a:pt x="5" y="9"/>
                  </a:cubicBezTo>
                  <a:cubicBezTo>
                    <a:pt x="5" y="10"/>
                    <a:pt x="5" y="10"/>
                    <a:pt x="5" y="11"/>
                  </a:cubicBezTo>
                  <a:cubicBezTo>
                    <a:pt x="5" y="12"/>
                    <a:pt x="5" y="12"/>
                    <a:pt x="5" y="12"/>
                  </a:cubicBezTo>
                  <a:cubicBezTo>
                    <a:pt x="5" y="13"/>
                    <a:pt x="5" y="13"/>
                    <a:pt x="5" y="14"/>
                  </a:cubicBezTo>
                  <a:cubicBezTo>
                    <a:pt x="4" y="15"/>
                    <a:pt x="4" y="15"/>
                    <a:pt x="4" y="15"/>
                  </a:cubicBezTo>
                  <a:cubicBezTo>
                    <a:pt x="4" y="16"/>
                    <a:pt x="4" y="16"/>
                    <a:pt x="4" y="17"/>
                  </a:cubicBezTo>
                  <a:cubicBezTo>
                    <a:pt x="4" y="18"/>
                    <a:pt x="4" y="18"/>
                    <a:pt x="4" y="18"/>
                  </a:cubicBezTo>
                  <a:cubicBezTo>
                    <a:pt x="4" y="19"/>
                    <a:pt x="3" y="19"/>
                    <a:pt x="3" y="19"/>
                  </a:cubicBezTo>
                  <a:cubicBezTo>
                    <a:pt x="3" y="20"/>
                    <a:pt x="3" y="20"/>
                    <a:pt x="3" y="21"/>
                  </a:cubicBezTo>
                  <a:cubicBezTo>
                    <a:pt x="3" y="21"/>
                    <a:pt x="3" y="22"/>
                    <a:pt x="2" y="22"/>
                  </a:cubicBezTo>
                  <a:cubicBezTo>
                    <a:pt x="2" y="23"/>
                    <a:pt x="2" y="23"/>
                    <a:pt x="2" y="24"/>
                  </a:cubicBezTo>
                  <a:cubicBezTo>
                    <a:pt x="2" y="24"/>
                    <a:pt x="2" y="24"/>
                    <a:pt x="1" y="25"/>
                  </a:cubicBezTo>
                  <a:cubicBezTo>
                    <a:pt x="1" y="26"/>
                    <a:pt x="1" y="26"/>
                    <a:pt x="1" y="26"/>
                  </a:cubicBezTo>
                  <a:cubicBezTo>
                    <a:pt x="0" y="28"/>
                    <a:pt x="1" y="30"/>
                    <a:pt x="3" y="31"/>
                  </a:cubicBezTo>
                  <a:cubicBezTo>
                    <a:pt x="3" y="31"/>
                    <a:pt x="3" y="31"/>
                    <a:pt x="4" y="31"/>
                  </a:cubicBezTo>
                  <a:cubicBezTo>
                    <a:pt x="4" y="32"/>
                    <a:pt x="5" y="32"/>
                    <a:pt x="5" y="32"/>
                  </a:cubicBezTo>
                  <a:cubicBezTo>
                    <a:pt x="6" y="32"/>
                    <a:pt x="7" y="31"/>
                    <a:pt x="8" y="30"/>
                  </a:cubicBezTo>
                  <a:cubicBezTo>
                    <a:pt x="15" y="23"/>
                    <a:pt x="19" y="14"/>
                    <a:pt x="20" y="4"/>
                  </a:cubicBezTo>
                  <a:cubicBezTo>
                    <a:pt x="20" y="3"/>
                    <a:pt x="20" y="2"/>
                    <a:pt x="19" y="1"/>
                  </a:cubicBezTo>
                  <a:cubicBezTo>
                    <a:pt x="18" y="0"/>
                    <a:pt x="17" y="0"/>
                    <a:pt x="16" y="0"/>
                  </a:cubicBezTo>
                  <a:cubicBezTo>
                    <a:pt x="10" y="0"/>
                    <a:pt x="10" y="0"/>
                    <a:pt x="10" y="0"/>
                  </a:cubicBezTo>
                  <a:cubicBezTo>
                    <a:pt x="8" y="0"/>
                    <a:pt x="6" y="1"/>
                    <a:pt x="6" y="3"/>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3" name="Freeform 7" hidden="0"/>
            <p:cNvSpPr/>
            <p:nvPr isPhoto="0" userDrawn="0"/>
          </p:nvSpPr>
          <p:spPr bwMode="auto">
            <a:xfrm>
              <a:off x="3960615" y="1993156"/>
              <a:ext cx="49213" cy="80963"/>
            </a:xfrm>
            <a:custGeom>
              <a:avLst/>
              <a:gdLst>
                <a:gd name="T0" fmla="*/ 18 w 20"/>
                <a:gd name="T1" fmla="*/ 22 h 32"/>
                <a:gd name="T2" fmla="*/ 18 w 20"/>
                <a:gd name="T3" fmla="*/ 21 h 32"/>
                <a:gd name="T4" fmla="*/ 17 w 20"/>
                <a:gd name="T5" fmla="*/ 20 h 32"/>
                <a:gd name="T6" fmla="*/ 17 w 20"/>
                <a:gd name="T7" fmla="*/ 18 h 32"/>
                <a:gd name="T8" fmla="*/ 16 w 20"/>
                <a:gd name="T9" fmla="*/ 17 h 32"/>
                <a:gd name="T10" fmla="*/ 16 w 20"/>
                <a:gd name="T11" fmla="*/ 15 h 32"/>
                <a:gd name="T12" fmla="*/ 16 w 20"/>
                <a:gd name="T13" fmla="*/ 14 h 32"/>
                <a:gd name="T14" fmla="*/ 16 w 20"/>
                <a:gd name="T15" fmla="*/ 12 h 32"/>
                <a:gd name="T16" fmla="*/ 15 w 20"/>
                <a:gd name="T17" fmla="*/ 11 h 32"/>
                <a:gd name="T18" fmla="*/ 15 w 20"/>
                <a:gd name="T19" fmla="*/ 9 h 32"/>
                <a:gd name="T20" fmla="*/ 15 w 20"/>
                <a:gd name="T21" fmla="*/ 8 h 32"/>
                <a:gd name="T22" fmla="*/ 15 w 20"/>
                <a:gd name="T23" fmla="*/ 6 h 32"/>
                <a:gd name="T24" fmla="*/ 14 w 20"/>
                <a:gd name="T25" fmla="*/ 5 h 32"/>
                <a:gd name="T26" fmla="*/ 14 w 20"/>
                <a:gd name="T27" fmla="*/ 4 h 32"/>
                <a:gd name="T28" fmla="*/ 14 w 20"/>
                <a:gd name="T29" fmla="*/ 4 h 32"/>
                <a:gd name="T30" fmla="*/ 14 w 20"/>
                <a:gd name="T31" fmla="*/ 3 h 32"/>
                <a:gd name="T32" fmla="*/ 11 w 20"/>
                <a:gd name="T33" fmla="*/ 0 h 32"/>
                <a:gd name="T34" fmla="*/ 4 w 20"/>
                <a:gd name="T35" fmla="*/ 0 h 32"/>
                <a:gd name="T36" fmla="*/ 1 w 20"/>
                <a:gd name="T37" fmla="*/ 1 h 32"/>
                <a:gd name="T38" fmla="*/ 0 w 20"/>
                <a:gd name="T39" fmla="*/ 4 h 32"/>
                <a:gd name="T40" fmla="*/ 12 w 20"/>
                <a:gd name="T41" fmla="*/ 30 h 32"/>
                <a:gd name="T42" fmla="*/ 17 w 20"/>
                <a:gd name="T43" fmla="*/ 31 h 32"/>
                <a:gd name="T44" fmla="*/ 18 w 20"/>
                <a:gd name="T45" fmla="*/ 31 h 32"/>
                <a:gd name="T46" fmla="*/ 20 w 20"/>
                <a:gd name="T47" fmla="*/ 26 h 32"/>
                <a:gd name="T48" fmla="*/ 19 w 20"/>
                <a:gd name="T49" fmla="*/ 25 h 32"/>
                <a:gd name="T50" fmla="*/ 19 w 20"/>
                <a:gd name="T51" fmla="*/ 24 h 32"/>
                <a:gd name="T52" fmla="*/ 18 w 20"/>
                <a:gd name="T5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2" fill="norm" stroke="1" extrusionOk="0">
                  <a:moveTo>
                    <a:pt x="18" y="22"/>
                  </a:moveTo>
                  <a:cubicBezTo>
                    <a:pt x="18" y="21"/>
                    <a:pt x="18" y="21"/>
                    <a:pt x="18" y="21"/>
                  </a:cubicBezTo>
                  <a:cubicBezTo>
                    <a:pt x="17" y="20"/>
                    <a:pt x="17" y="20"/>
                    <a:pt x="17" y="20"/>
                  </a:cubicBezTo>
                  <a:cubicBezTo>
                    <a:pt x="17" y="19"/>
                    <a:pt x="17" y="19"/>
                    <a:pt x="17" y="18"/>
                  </a:cubicBezTo>
                  <a:cubicBezTo>
                    <a:pt x="17" y="18"/>
                    <a:pt x="17" y="17"/>
                    <a:pt x="16" y="17"/>
                  </a:cubicBezTo>
                  <a:cubicBezTo>
                    <a:pt x="16" y="16"/>
                    <a:pt x="16" y="16"/>
                    <a:pt x="16" y="15"/>
                  </a:cubicBezTo>
                  <a:cubicBezTo>
                    <a:pt x="16" y="14"/>
                    <a:pt x="16" y="14"/>
                    <a:pt x="16" y="14"/>
                  </a:cubicBezTo>
                  <a:cubicBezTo>
                    <a:pt x="16" y="13"/>
                    <a:pt x="16" y="13"/>
                    <a:pt x="16" y="12"/>
                  </a:cubicBezTo>
                  <a:cubicBezTo>
                    <a:pt x="15" y="12"/>
                    <a:pt x="15" y="11"/>
                    <a:pt x="15" y="11"/>
                  </a:cubicBezTo>
                  <a:cubicBezTo>
                    <a:pt x="15" y="10"/>
                    <a:pt x="15" y="10"/>
                    <a:pt x="15" y="9"/>
                  </a:cubicBezTo>
                  <a:cubicBezTo>
                    <a:pt x="15" y="8"/>
                    <a:pt x="15" y="8"/>
                    <a:pt x="15" y="8"/>
                  </a:cubicBezTo>
                  <a:cubicBezTo>
                    <a:pt x="15" y="7"/>
                    <a:pt x="15" y="7"/>
                    <a:pt x="15" y="6"/>
                  </a:cubicBezTo>
                  <a:cubicBezTo>
                    <a:pt x="15" y="6"/>
                    <a:pt x="15" y="5"/>
                    <a:pt x="14" y="5"/>
                  </a:cubicBezTo>
                  <a:cubicBezTo>
                    <a:pt x="14" y="4"/>
                    <a:pt x="14" y="4"/>
                    <a:pt x="14" y="4"/>
                  </a:cubicBezTo>
                  <a:cubicBezTo>
                    <a:pt x="14" y="4"/>
                    <a:pt x="14" y="4"/>
                    <a:pt x="14" y="4"/>
                  </a:cubicBezTo>
                  <a:cubicBezTo>
                    <a:pt x="14" y="3"/>
                    <a:pt x="14" y="3"/>
                    <a:pt x="14" y="3"/>
                  </a:cubicBezTo>
                  <a:cubicBezTo>
                    <a:pt x="14" y="1"/>
                    <a:pt x="13" y="0"/>
                    <a:pt x="11" y="0"/>
                  </a:cubicBezTo>
                  <a:cubicBezTo>
                    <a:pt x="4" y="0"/>
                    <a:pt x="4" y="0"/>
                    <a:pt x="4" y="0"/>
                  </a:cubicBezTo>
                  <a:cubicBezTo>
                    <a:pt x="3" y="0"/>
                    <a:pt x="2" y="0"/>
                    <a:pt x="1" y="1"/>
                  </a:cubicBezTo>
                  <a:cubicBezTo>
                    <a:pt x="1" y="2"/>
                    <a:pt x="0" y="3"/>
                    <a:pt x="0" y="4"/>
                  </a:cubicBezTo>
                  <a:cubicBezTo>
                    <a:pt x="2" y="14"/>
                    <a:pt x="6" y="23"/>
                    <a:pt x="12" y="30"/>
                  </a:cubicBezTo>
                  <a:cubicBezTo>
                    <a:pt x="14" y="32"/>
                    <a:pt x="15" y="32"/>
                    <a:pt x="17" y="31"/>
                  </a:cubicBezTo>
                  <a:cubicBezTo>
                    <a:pt x="17" y="31"/>
                    <a:pt x="17" y="31"/>
                    <a:pt x="18" y="31"/>
                  </a:cubicBezTo>
                  <a:cubicBezTo>
                    <a:pt x="19" y="30"/>
                    <a:pt x="20" y="28"/>
                    <a:pt x="20" y="26"/>
                  </a:cubicBezTo>
                  <a:cubicBezTo>
                    <a:pt x="19" y="26"/>
                    <a:pt x="19" y="26"/>
                    <a:pt x="19" y="25"/>
                  </a:cubicBezTo>
                  <a:cubicBezTo>
                    <a:pt x="19" y="24"/>
                    <a:pt x="19" y="24"/>
                    <a:pt x="19" y="24"/>
                  </a:cubicBezTo>
                  <a:cubicBezTo>
                    <a:pt x="18" y="23"/>
                    <a:pt x="18" y="23"/>
                    <a:pt x="18" y="22"/>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4" name="Freeform 8" hidden="0"/>
            <p:cNvSpPr/>
            <p:nvPr isPhoto="0" userDrawn="0"/>
          </p:nvSpPr>
          <p:spPr bwMode="auto">
            <a:xfrm>
              <a:off x="4089203" y="1993156"/>
              <a:ext cx="74613" cy="68263"/>
            </a:xfrm>
            <a:custGeom>
              <a:avLst/>
              <a:gdLst>
                <a:gd name="T0" fmla="*/ 26 w 30"/>
                <a:gd name="T1" fmla="*/ 0 h 27"/>
                <a:gd name="T2" fmla="*/ 4 w 30"/>
                <a:gd name="T3" fmla="*/ 0 h 27"/>
                <a:gd name="T4" fmla="*/ 0 w 30"/>
                <a:gd name="T5" fmla="*/ 3 h 27"/>
                <a:gd name="T6" fmla="*/ 0 w 30"/>
                <a:gd name="T7" fmla="*/ 20 h 27"/>
                <a:gd name="T8" fmla="*/ 4 w 30"/>
                <a:gd name="T9" fmla="*/ 24 h 27"/>
                <a:gd name="T10" fmla="*/ 4 w 30"/>
                <a:gd name="T11" fmla="*/ 24 h 27"/>
                <a:gd name="T12" fmla="*/ 5 w 30"/>
                <a:gd name="T13" fmla="*/ 24 h 27"/>
                <a:gd name="T14" fmla="*/ 8 w 30"/>
                <a:gd name="T15" fmla="*/ 24 h 27"/>
                <a:gd name="T16" fmla="*/ 8 w 30"/>
                <a:gd name="T17" fmla="*/ 24 h 27"/>
                <a:gd name="T18" fmla="*/ 12 w 30"/>
                <a:gd name="T19" fmla="*/ 25 h 27"/>
                <a:gd name="T20" fmla="*/ 13 w 30"/>
                <a:gd name="T21" fmla="*/ 25 h 27"/>
                <a:gd name="T22" fmla="*/ 16 w 30"/>
                <a:gd name="T23" fmla="*/ 25 h 27"/>
                <a:gd name="T24" fmla="*/ 17 w 30"/>
                <a:gd name="T25" fmla="*/ 26 h 27"/>
                <a:gd name="T26" fmla="*/ 18 w 30"/>
                <a:gd name="T27" fmla="*/ 26 h 27"/>
                <a:gd name="T28" fmla="*/ 18 w 30"/>
                <a:gd name="T29" fmla="*/ 26 h 27"/>
                <a:gd name="T30" fmla="*/ 20 w 30"/>
                <a:gd name="T31" fmla="*/ 27 h 27"/>
                <a:gd name="T32" fmla="*/ 21 w 30"/>
                <a:gd name="T33" fmla="*/ 27 h 27"/>
                <a:gd name="T34" fmla="*/ 25 w 30"/>
                <a:gd name="T35" fmla="*/ 25 h 27"/>
                <a:gd name="T36" fmla="*/ 25 w 30"/>
                <a:gd name="T37" fmla="*/ 24 h 27"/>
                <a:gd name="T38" fmla="*/ 26 w 30"/>
                <a:gd name="T39" fmla="*/ 22 h 27"/>
                <a:gd name="T40" fmla="*/ 26 w 30"/>
                <a:gd name="T41" fmla="*/ 22 h 27"/>
                <a:gd name="T42" fmla="*/ 29 w 30"/>
                <a:gd name="T43" fmla="*/ 8 h 27"/>
                <a:gd name="T44" fmla="*/ 29 w 30"/>
                <a:gd name="T45" fmla="*/ 8 h 27"/>
                <a:gd name="T46" fmla="*/ 29 w 30"/>
                <a:gd name="T47" fmla="*/ 6 h 27"/>
                <a:gd name="T48" fmla="*/ 30 w 30"/>
                <a:gd name="T49" fmla="*/ 5 h 27"/>
                <a:gd name="T50" fmla="*/ 30 w 30"/>
                <a:gd name="T51" fmla="*/ 3 h 27"/>
                <a:gd name="T52" fmla="*/ 29 w 30"/>
                <a:gd name="T53" fmla="*/ 1 h 27"/>
                <a:gd name="T54" fmla="*/ 26 w 30"/>
                <a:gd name="T5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27" fill="norm" stroke="1" extrusionOk="0">
                  <a:moveTo>
                    <a:pt x="26" y="0"/>
                  </a:moveTo>
                  <a:cubicBezTo>
                    <a:pt x="4" y="0"/>
                    <a:pt x="4" y="0"/>
                    <a:pt x="4" y="0"/>
                  </a:cubicBezTo>
                  <a:cubicBezTo>
                    <a:pt x="2" y="0"/>
                    <a:pt x="0" y="1"/>
                    <a:pt x="0" y="3"/>
                  </a:cubicBezTo>
                  <a:cubicBezTo>
                    <a:pt x="0" y="20"/>
                    <a:pt x="0" y="20"/>
                    <a:pt x="0" y="20"/>
                  </a:cubicBezTo>
                  <a:cubicBezTo>
                    <a:pt x="0" y="22"/>
                    <a:pt x="2" y="24"/>
                    <a:pt x="4" y="24"/>
                  </a:cubicBezTo>
                  <a:cubicBezTo>
                    <a:pt x="4" y="24"/>
                    <a:pt x="4" y="24"/>
                    <a:pt x="4" y="24"/>
                  </a:cubicBezTo>
                  <a:cubicBezTo>
                    <a:pt x="5" y="24"/>
                    <a:pt x="5" y="24"/>
                    <a:pt x="5" y="24"/>
                  </a:cubicBezTo>
                  <a:cubicBezTo>
                    <a:pt x="6" y="24"/>
                    <a:pt x="7" y="24"/>
                    <a:pt x="8" y="24"/>
                  </a:cubicBezTo>
                  <a:cubicBezTo>
                    <a:pt x="8" y="24"/>
                    <a:pt x="8" y="24"/>
                    <a:pt x="8" y="24"/>
                  </a:cubicBezTo>
                  <a:cubicBezTo>
                    <a:pt x="9" y="24"/>
                    <a:pt x="11" y="24"/>
                    <a:pt x="12" y="25"/>
                  </a:cubicBezTo>
                  <a:cubicBezTo>
                    <a:pt x="13" y="25"/>
                    <a:pt x="13" y="25"/>
                    <a:pt x="13" y="25"/>
                  </a:cubicBezTo>
                  <a:cubicBezTo>
                    <a:pt x="14" y="25"/>
                    <a:pt x="15" y="25"/>
                    <a:pt x="16" y="25"/>
                  </a:cubicBezTo>
                  <a:cubicBezTo>
                    <a:pt x="16" y="26"/>
                    <a:pt x="16" y="26"/>
                    <a:pt x="17" y="26"/>
                  </a:cubicBezTo>
                  <a:cubicBezTo>
                    <a:pt x="17" y="26"/>
                    <a:pt x="17" y="26"/>
                    <a:pt x="18" y="26"/>
                  </a:cubicBezTo>
                  <a:cubicBezTo>
                    <a:pt x="18" y="26"/>
                    <a:pt x="18" y="26"/>
                    <a:pt x="18" y="26"/>
                  </a:cubicBezTo>
                  <a:cubicBezTo>
                    <a:pt x="19" y="26"/>
                    <a:pt x="20" y="26"/>
                    <a:pt x="20" y="27"/>
                  </a:cubicBezTo>
                  <a:cubicBezTo>
                    <a:pt x="21" y="27"/>
                    <a:pt x="21" y="27"/>
                    <a:pt x="21" y="27"/>
                  </a:cubicBezTo>
                  <a:cubicBezTo>
                    <a:pt x="23" y="27"/>
                    <a:pt x="24" y="26"/>
                    <a:pt x="25" y="25"/>
                  </a:cubicBezTo>
                  <a:cubicBezTo>
                    <a:pt x="25" y="24"/>
                    <a:pt x="25" y="24"/>
                    <a:pt x="25" y="24"/>
                  </a:cubicBezTo>
                  <a:cubicBezTo>
                    <a:pt x="25" y="23"/>
                    <a:pt x="26" y="23"/>
                    <a:pt x="26" y="22"/>
                  </a:cubicBezTo>
                  <a:cubicBezTo>
                    <a:pt x="26" y="22"/>
                    <a:pt x="26" y="22"/>
                    <a:pt x="26" y="22"/>
                  </a:cubicBezTo>
                  <a:cubicBezTo>
                    <a:pt x="27" y="18"/>
                    <a:pt x="28" y="13"/>
                    <a:pt x="29" y="8"/>
                  </a:cubicBezTo>
                  <a:cubicBezTo>
                    <a:pt x="29" y="8"/>
                    <a:pt x="29" y="8"/>
                    <a:pt x="29" y="8"/>
                  </a:cubicBezTo>
                  <a:cubicBezTo>
                    <a:pt x="29" y="7"/>
                    <a:pt x="29" y="7"/>
                    <a:pt x="29" y="6"/>
                  </a:cubicBezTo>
                  <a:cubicBezTo>
                    <a:pt x="30" y="5"/>
                    <a:pt x="30" y="5"/>
                    <a:pt x="30" y="5"/>
                  </a:cubicBezTo>
                  <a:cubicBezTo>
                    <a:pt x="30" y="4"/>
                    <a:pt x="30" y="4"/>
                    <a:pt x="30" y="3"/>
                  </a:cubicBezTo>
                  <a:cubicBezTo>
                    <a:pt x="30" y="2"/>
                    <a:pt x="29" y="1"/>
                    <a:pt x="29" y="1"/>
                  </a:cubicBezTo>
                  <a:cubicBezTo>
                    <a:pt x="28" y="0"/>
                    <a:pt x="27" y="0"/>
                    <a:pt x="26" y="0"/>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5" name="Freeform 9" hidden="0"/>
            <p:cNvSpPr/>
            <p:nvPr isPhoto="0" userDrawn="0"/>
          </p:nvSpPr>
          <p:spPr bwMode="auto">
            <a:xfrm>
              <a:off x="4008240" y="1993156"/>
              <a:ext cx="71438" cy="68263"/>
            </a:xfrm>
            <a:custGeom>
              <a:avLst/>
              <a:gdLst>
                <a:gd name="T0" fmla="*/ 29 w 29"/>
                <a:gd name="T1" fmla="*/ 20 h 27"/>
                <a:gd name="T2" fmla="*/ 29 w 29"/>
                <a:gd name="T3" fmla="*/ 3 h 27"/>
                <a:gd name="T4" fmla="*/ 25 w 29"/>
                <a:gd name="T5" fmla="*/ 0 h 27"/>
                <a:gd name="T6" fmla="*/ 3 w 29"/>
                <a:gd name="T7" fmla="*/ 0 h 27"/>
                <a:gd name="T8" fmla="*/ 1 w 29"/>
                <a:gd name="T9" fmla="*/ 1 h 27"/>
                <a:gd name="T10" fmla="*/ 0 w 29"/>
                <a:gd name="T11" fmla="*/ 3 h 27"/>
                <a:gd name="T12" fmla="*/ 0 w 29"/>
                <a:gd name="T13" fmla="*/ 5 h 27"/>
                <a:gd name="T14" fmla="*/ 0 w 29"/>
                <a:gd name="T15" fmla="*/ 6 h 27"/>
                <a:gd name="T16" fmla="*/ 0 w 29"/>
                <a:gd name="T17" fmla="*/ 8 h 27"/>
                <a:gd name="T18" fmla="*/ 0 w 29"/>
                <a:gd name="T19" fmla="*/ 8 h 27"/>
                <a:gd name="T20" fmla="*/ 4 w 29"/>
                <a:gd name="T21" fmla="*/ 22 h 27"/>
                <a:gd name="T22" fmla="*/ 4 w 29"/>
                <a:gd name="T23" fmla="*/ 22 h 27"/>
                <a:gd name="T24" fmla="*/ 4 w 29"/>
                <a:gd name="T25" fmla="*/ 24 h 27"/>
                <a:gd name="T26" fmla="*/ 5 w 29"/>
                <a:gd name="T27" fmla="*/ 25 h 27"/>
                <a:gd name="T28" fmla="*/ 8 w 29"/>
                <a:gd name="T29" fmla="*/ 27 h 27"/>
                <a:gd name="T30" fmla="*/ 8 w 29"/>
                <a:gd name="T31" fmla="*/ 27 h 27"/>
                <a:gd name="T32" fmla="*/ 9 w 29"/>
                <a:gd name="T33" fmla="*/ 27 h 27"/>
                <a:gd name="T34" fmla="*/ 11 w 29"/>
                <a:gd name="T35" fmla="*/ 26 h 27"/>
                <a:gd name="T36" fmla="*/ 12 w 29"/>
                <a:gd name="T37" fmla="*/ 26 h 27"/>
                <a:gd name="T38" fmla="*/ 13 w 29"/>
                <a:gd name="T39" fmla="*/ 26 h 27"/>
                <a:gd name="T40" fmla="*/ 14 w 29"/>
                <a:gd name="T41" fmla="*/ 25 h 27"/>
                <a:gd name="T42" fmla="*/ 16 w 29"/>
                <a:gd name="T43" fmla="*/ 25 h 27"/>
                <a:gd name="T44" fmla="*/ 18 w 29"/>
                <a:gd name="T45" fmla="*/ 25 h 27"/>
                <a:gd name="T46" fmla="*/ 21 w 29"/>
                <a:gd name="T47" fmla="*/ 24 h 27"/>
                <a:gd name="T48" fmla="*/ 21 w 29"/>
                <a:gd name="T49" fmla="*/ 24 h 27"/>
                <a:gd name="T50" fmla="*/ 25 w 29"/>
                <a:gd name="T51" fmla="*/ 24 h 27"/>
                <a:gd name="T52" fmla="*/ 25 w 29"/>
                <a:gd name="T53" fmla="*/ 24 h 27"/>
                <a:gd name="T54" fmla="*/ 26 w 29"/>
                <a:gd name="T55" fmla="*/ 24 h 27"/>
                <a:gd name="T56" fmla="*/ 29 w 29"/>
                <a:gd name="T5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7" fill="norm" stroke="1" extrusionOk="0">
                  <a:moveTo>
                    <a:pt x="29" y="20"/>
                  </a:moveTo>
                  <a:cubicBezTo>
                    <a:pt x="29" y="3"/>
                    <a:pt x="29" y="3"/>
                    <a:pt x="29" y="3"/>
                  </a:cubicBezTo>
                  <a:cubicBezTo>
                    <a:pt x="29" y="1"/>
                    <a:pt x="27" y="0"/>
                    <a:pt x="25" y="0"/>
                  </a:cubicBezTo>
                  <a:cubicBezTo>
                    <a:pt x="3" y="0"/>
                    <a:pt x="3" y="0"/>
                    <a:pt x="3" y="0"/>
                  </a:cubicBezTo>
                  <a:cubicBezTo>
                    <a:pt x="2" y="0"/>
                    <a:pt x="1" y="0"/>
                    <a:pt x="1" y="1"/>
                  </a:cubicBezTo>
                  <a:cubicBezTo>
                    <a:pt x="0" y="1"/>
                    <a:pt x="0" y="2"/>
                    <a:pt x="0" y="3"/>
                  </a:cubicBezTo>
                  <a:cubicBezTo>
                    <a:pt x="0" y="4"/>
                    <a:pt x="0" y="4"/>
                    <a:pt x="0" y="5"/>
                  </a:cubicBezTo>
                  <a:cubicBezTo>
                    <a:pt x="0" y="5"/>
                    <a:pt x="0" y="5"/>
                    <a:pt x="0" y="6"/>
                  </a:cubicBezTo>
                  <a:cubicBezTo>
                    <a:pt x="0" y="7"/>
                    <a:pt x="0" y="7"/>
                    <a:pt x="0" y="8"/>
                  </a:cubicBezTo>
                  <a:cubicBezTo>
                    <a:pt x="0" y="8"/>
                    <a:pt x="0" y="8"/>
                    <a:pt x="0" y="8"/>
                  </a:cubicBezTo>
                  <a:cubicBezTo>
                    <a:pt x="1" y="13"/>
                    <a:pt x="2" y="18"/>
                    <a:pt x="4" y="22"/>
                  </a:cubicBezTo>
                  <a:cubicBezTo>
                    <a:pt x="4" y="22"/>
                    <a:pt x="4" y="22"/>
                    <a:pt x="4" y="22"/>
                  </a:cubicBezTo>
                  <a:cubicBezTo>
                    <a:pt x="4" y="23"/>
                    <a:pt x="4" y="23"/>
                    <a:pt x="4" y="24"/>
                  </a:cubicBezTo>
                  <a:cubicBezTo>
                    <a:pt x="5" y="24"/>
                    <a:pt x="5" y="24"/>
                    <a:pt x="5" y="25"/>
                  </a:cubicBezTo>
                  <a:cubicBezTo>
                    <a:pt x="5" y="26"/>
                    <a:pt x="7" y="27"/>
                    <a:pt x="8" y="27"/>
                  </a:cubicBezTo>
                  <a:cubicBezTo>
                    <a:pt x="8" y="27"/>
                    <a:pt x="8" y="27"/>
                    <a:pt x="8" y="27"/>
                  </a:cubicBezTo>
                  <a:cubicBezTo>
                    <a:pt x="9" y="27"/>
                    <a:pt x="9" y="27"/>
                    <a:pt x="9" y="27"/>
                  </a:cubicBezTo>
                  <a:cubicBezTo>
                    <a:pt x="10" y="26"/>
                    <a:pt x="11" y="26"/>
                    <a:pt x="11" y="26"/>
                  </a:cubicBezTo>
                  <a:cubicBezTo>
                    <a:pt x="12" y="26"/>
                    <a:pt x="12" y="26"/>
                    <a:pt x="12" y="26"/>
                  </a:cubicBezTo>
                  <a:cubicBezTo>
                    <a:pt x="12" y="26"/>
                    <a:pt x="12" y="26"/>
                    <a:pt x="13" y="26"/>
                  </a:cubicBezTo>
                  <a:cubicBezTo>
                    <a:pt x="13" y="26"/>
                    <a:pt x="13" y="26"/>
                    <a:pt x="14" y="25"/>
                  </a:cubicBezTo>
                  <a:cubicBezTo>
                    <a:pt x="15" y="25"/>
                    <a:pt x="16" y="25"/>
                    <a:pt x="16" y="25"/>
                  </a:cubicBezTo>
                  <a:cubicBezTo>
                    <a:pt x="17" y="25"/>
                    <a:pt x="17" y="25"/>
                    <a:pt x="18" y="25"/>
                  </a:cubicBezTo>
                  <a:cubicBezTo>
                    <a:pt x="19" y="24"/>
                    <a:pt x="20" y="24"/>
                    <a:pt x="21" y="24"/>
                  </a:cubicBezTo>
                  <a:cubicBezTo>
                    <a:pt x="21" y="24"/>
                    <a:pt x="21" y="24"/>
                    <a:pt x="21" y="24"/>
                  </a:cubicBezTo>
                  <a:cubicBezTo>
                    <a:pt x="23" y="24"/>
                    <a:pt x="24" y="24"/>
                    <a:pt x="25" y="24"/>
                  </a:cubicBezTo>
                  <a:cubicBezTo>
                    <a:pt x="25" y="24"/>
                    <a:pt x="25" y="24"/>
                    <a:pt x="25" y="24"/>
                  </a:cubicBezTo>
                  <a:cubicBezTo>
                    <a:pt x="25" y="24"/>
                    <a:pt x="25" y="24"/>
                    <a:pt x="26" y="24"/>
                  </a:cubicBezTo>
                  <a:cubicBezTo>
                    <a:pt x="28" y="24"/>
                    <a:pt x="29" y="22"/>
                    <a:pt x="29" y="20"/>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6" name="Freeform 10" hidden="0"/>
            <p:cNvSpPr/>
            <p:nvPr isPhoto="0" userDrawn="0"/>
          </p:nvSpPr>
          <p:spPr bwMode="auto">
            <a:xfrm>
              <a:off x="4032053" y="2063006"/>
              <a:ext cx="47625" cy="47625"/>
            </a:xfrm>
            <a:custGeom>
              <a:avLst/>
              <a:gdLst>
                <a:gd name="T0" fmla="*/ 17 w 19"/>
                <a:gd name="T1" fmla="*/ 18 h 19"/>
                <a:gd name="T2" fmla="*/ 19 w 19"/>
                <a:gd name="T3" fmla="*/ 15 h 19"/>
                <a:gd name="T4" fmla="*/ 19 w 19"/>
                <a:gd name="T5" fmla="*/ 4 h 19"/>
                <a:gd name="T6" fmla="*/ 18 w 19"/>
                <a:gd name="T7" fmla="*/ 1 h 19"/>
                <a:gd name="T8" fmla="*/ 15 w 19"/>
                <a:gd name="T9" fmla="*/ 0 h 19"/>
                <a:gd name="T10" fmla="*/ 12 w 19"/>
                <a:gd name="T11" fmla="*/ 0 h 19"/>
                <a:gd name="T12" fmla="*/ 12 w 19"/>
                <a:gd name="T13" fmla="*/ 0 h 19"/>
                <a:gd name="T14" fmla="*/ 8 w 19"/>
                <a:gd name="T15" fmla="*/ 1 h 19"/>
                <a:gd name="T16" fmla="*/ 7 w 19"/>
                <a:gd name="T17" fmla="*/ 1 h 19"/>
                <a:gd name="T18" fmla="*/ 5 w 19"/>
                <a:gd name="T19" fmla="*/ 2 h 19"/>
                <a:gd name="T20" fmla="*/ 4 w 19"/>
                <a:gd name="T21" fmla="*/ 2 h 19"/>
                <a:gd name="T22" fmla="*/ 3 w 19"/>
                <a:gd name="T23" fmla="*/ 2 h 19"/>
                <a:gd name="T24" fmla="*/ 0 w 19"/>
                <a:gd name="T25" fmla="*/ 5 h 19"/>
                <a:gd name="T26" fmla="*/ 1 w 19"/>
                <a:gd name="T27" fmla="*/ 8 h 19"/>
                <a:gd name="T28" fmla="*/ 1 w 19"/>
                <a:gd name="T29" fmla="*/ 8 h 19"/>
                <a:gd name="T30" fmla="*/ 2 w 19"/>
                <a:gd name="T31" fmla="*/ 9 h 19"/>
                <a:gd name="T32" fmla="*/ 3 w 19"/>
                <a:gd name="T33" fmla="*/ 10 h 19"/>
                <a:gd name="T34" fmla="*/ 4 w 19"/>
                <a:gd name="T35" fmla="*/ 11 h 19"/>
                <a:gd name="T36" fmla="*/ 4 w 19"/>
                <a:gd name="T37" fmla="*/ 12 h 19"/>
                <a:gd name="T38" fmla="*/ 5 w 19"/>
                <a:gd name="T39" fmla="*/ 13 h 19"/>
                <a:gd name="T40" fmla="*/ 6 w 19"/>
                <a:gd name="T41" fmla="*/ 14 h 19"/>
                <a:gd name="T42" fmla="*/ 7 w 19"/>
                <a:gd name="T43" fmla="*/ 14 h 19"/>
                <a:gd name="T44" fmla="*/ 8 w 19"/>
                <a:gd name="T45" fmla="*/ 15 h 19"/>
                <a:gd name="T46" fmla="*/ 8 w 19"/>
                <a:gd name="T47" fmla="*/ 15 h 19"/>
                <a:gd name="T48" fmla="*/ 10 w 19"/>
                <a:gd name="T49" fmla="*/ 16 h 19"/>
                <a:gd name="T50" fmla="*/ 10 w 19"/>
                <a:gd name="T51" fmla="*/ 16 h 19"/>
                <a:gd name="T52" fmla="*/ 11 w 19"/>
                <a:gd name="T53" fmla="*/ 17 h 19"/>
                <a:gd name="T54" fmla="*/ 12 w 19"/>
                <a:gd name="T55" fmla="*/ 17 h 19"/>
                <a:gd name="T56" fmla="*/ 13 w 19"/>
                <a:gd name="T57" fmla="*/ 18 h 19"/>
                <a:gd name="T58" fmla="*/ 13 w 19"/>
                <a:gd name="T59" fmla="*/ 18 h 19"/>
                <a:gd name="T60" fmla="*/ 14 w 19"/>
                <a:gd name="T61" fmla="*/ 18 h 19"/>
                <a:gd name="T62" fmla="*/ 17 w 19"/>
                <a:gd name="T6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7" y="18"/>
                  </a:moveTo>
                  <a:cubicBezTo>
                    <a:pt x="18" y="17"/>
                    <a:pt x="19" y="16"/>
                    <a:pt x="19" y="15"/>
                  </a:cubicBezTo>
                  <a:cubicBezTo>
                    <a:pt x="19" y="4"/>
                    <a:pt x="19" y="4"/>
                    <a:pt x="19" y="4"/>
                  </a:cubicBezTo>
                  <a:cubicBezTo>
                    <a:pt x="19" y="3"/>
                    <a:pt x="19" y="2"/>
                    <a:pt x="18" y="1"/>
                  </a:cubicBezTo>
                  <a:cubicBezTo>
                    <a:pt x="17" y="0"/>
                    <a:pt x="16" y="0"/>
                    <a:pt x="15" y="0"/>
                  </a:cubicBezTo>
                  <a:cubicBezTo>
                    <a:pt x="14" y="0"/>
                    <a:pt x="13" y="0"/>
                    <a:pt x="12" y="0"/>
                  </a:cubicBezTo>
                  <a:cubicBezTo>
                    <a:pt x="12" y="0"/>
                    <a:pt x="12" y="0"/>
                    <a:pt x="12" y="0"/>
                  </a:cubicBezTo>
                  <a:cubicBezTo>
                    <a:pt x="11" y="1"/>
                    <a:pt x="10" y="1"/>
                    <a:pt x="8" y="1"/>
                  </a:cubicBezTo>
                  <a:cubicBezTo>
                    <a:pt x="8" y="1"/>
                    <a:pt x="8" y="1"/>
                    <a:pt x="7" y="1"/>
                  </a:cubicBezTo>
                  <a:cubicBezTo>
                    <a:pt x="6" y="1"/>
                    <a:pt x="6" y="2"/>
                    <a:pt x="5" y="2"/>
                  </a:cubicBezTo>
                  <a:cubicBezTo>
                    <a:pt x="4" y="2"/>
                    <a:pt x="4" y="2"/>
                    <a:pt x="4" y="2"/>
                  </a:cubicBezTo>
                  <a:cubicBezTo>
                    <a:pt x="3" y="2"/>
                    <a:pt x="3" y="2"/>
                    <a:pt x="3" y="2"/>
                  </a:cubicBezTo>
                  <a:cubicBezTo>
                    <a:pt x="2" y="3"/>
                    <a:pt x="1" y="3"/>
                    <a:pt x="0" y="5"/>
                  </a:cubicBezTo>
                  <a:cubicBezTo>
                    <a:pt x="0" y="6"/>
                    <a:pt x="0" y="7"/>
                    <a:pt x="1" y="8"/>
                  </a:cubicBezTo>
                  <a:cubicBezTo>
                    <a:pt x="1" y="8"/>
                    <a:pt x="1" y="8"/>
                    <a:pt x="1" y="8"/>
                  </a:cubicBezTo>
                  <a:cubicBezTo>
                    <a:pt x="2" y="9"/>
                    <a:pt x="2" y="9"/>
                    <a:pt x="2" y="9"/>
                  </a:cubicBezTo>
                  <a:cubicBezTo>
                    <a:pt x="2" y="9"/>
                    <a:pt x="2" y="10"/>
                    <a:pt x="3" y="10"/>
                  </a:cubicBezTo>
                  <a:cubicBezTo>
                    <a:pt x="3" y="10"/>
                    <a:pt x="3" y="11"/>
                    <a:pt x="4" y="11"/>
                  </a:cubicBezTo>
                  <a:cubicBezTo>
                    <a:pt x="4" y="12"/>
                    <a:pt x="4" y="12"/>
                    <a:pt x="4" y="12"/>
                  </a:cubicBezTo>
                  <a:cubicBezTo>
                    <a:pt x="5" y="12"/>
                    <a:pt x="5" y="13"/>
                    <a:pt x="5" y="13"/>
                  </a:cubicBezTo>
                  <a:cubicBezTo>
                    <a:pt x="6" y="13"/>
                    <a:pt x="6" y="13"/>
                    <a:pt x="6" y="14"/>
                  </a:cubicBezTo>
                  <a:cubicBezTo>
                    <a:pt x="7" y="14"/>
                    <a:pt x="7" y="14"/>
                    <a:pt x="7" y="14"/>
                  </a:cubicBezTo>
                  <a:cubicBezTo>
                    <a:pt x="8" y="15"/>
                    <a:pt x="8" y="15"/>
                    <a:pt x="8" y="15"/>
                  </a:cubicBezTo>
                  <a:cubicBezTo>
                    <a:pt x="8" y="15"/>
                    <a:pt x="8" y="15"/>
                    <a:pt x="8" y="15"/>
                  </a:cubicBezTo>
                  <a:cubicBezTo>
                    <a:pt x="9" y="16"/>
                    <a:pt x="9" y="16"/>
                    <a:pt x="10" y="16"/>
                  </a:cubicBezTo>
                  <a:cubicBezTo>
                    <a:pt x="10" y="16"/>
                    <a:pt x="10" y="16"/>
                    <a:pt x="10" y="16"/>
                  </a:cubicBezTo>
                  <a:cubicBezTo>
                    <a:pt x="10" y="17"/>
                    <a:pt x="11" y="17"/>
                    <a:pt x="11" y="17"/>
                  </a:cubicBezTo>
                  <a:cubicBezTo>
                    <a:pt x="11" y="17"/>
                    <a:pt x="11" y="17"/>
                    <a:pt x="12" y="17"/>
                  </a:cubicBezTo>
                  <a:cubicBezTo>
                    <a:pt x="12" y="17"/>
                    <a:pt x="12" y="18"/>
                    <a:pt x="13" y="18"/>
                  </a:cubicBezTo>
                  <a:cubicBezTo>
                    <a:pt x="13" y="18"/>
                    <a:pt x="13" y="18"/>
                    <a:pt x="13" y="18"/>
                  </a:cubicBezTo>
                  <a:cubicBezTo>
                    <a:pt x="14" y="18"/>
                    <a:pt x="14" y="18"/>
                    <a:pt x="14" y="18"/>
                  </a:cubicBezTo>
                  <a:cubicBezTo>
                    <a:pt x="15" y="19"/>
                    <a:pt x="17" y="19"/>
                    <a:pt x="17" y="18"/>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7" name="Freeform 11" hidden="0"/>
            <p:cNvSpPr/>
            <p:nvPr isPhoto="0" userDrawn="0"/>
          </p:nvSpPr>
          <p:spPr bwMode="auto">
            <a:xfrm>
              <a:off x="4089203" y="2063006"/>
              <a:ext cx="47625" cy="47625"/>
            </a:xfrm>
            <a:custGeom>
              <a:avLst/>
              <a:gdLst>
                <a:gd name="T0" fmla="*/ 19 w 19"/>
                <a:gd name="T1" fmla="*/ 5 h 19"/>
                <a:gd name="T2" fmla="*/ 17 w 19"/>
                <a:gd name="T3" fmla="*/ 2 h 19"/>
                <a:gd name="T4" fmla="*/ 16 w 19"/>
                <a:gd name="T5" fmla="*/ 2 h 19"/>
                <a:gd name="T6" fmla="*/ 15 w 19"/>
                <a:gd name="T7" fmla="*/ 2 h 19"/>
                <a:gd name="T8" fmla="*/ 12 w 19"/>
                <a:gd name="T9" fmla="*/ 1 h 19"/>
                <a:gd name="T10" fmla="*/ 11 w 19"/>
                <a:gd name="T11" fmla="*/ 1 h 19"/>
                <a:gd name="T12" fmla="*/ 8 w 19"/>
                <a:gd name="T13" fmla="*/ 1 h 19"/>
                <a:gd name="T14" fmla="*/ 7 w 19"/>
                <a:gd name="T15" fmla="*/ 0 h 19"/>
                <a:gd name="T16" fmla="*/ 4 w 19"/>
                <a:gd name="T17" fmla="*/ 0 h 19"/>
                <a:gd name="T18" fmla="*/ 2 w 19"/>
                <a:gd name="T19" fmla="*/ 1 h 19"/>
                <a:gd name="T20" fmla="*/ 0 w 19"/>
                <a:gd name="T21" fmla="*/ 4 h 19"/>
                <a:gd name="T22" fmla="*/ 0 w 19"/>
                <a:gd name="T23" fmla="*/ 15 h 19"/>
                <a:gd name="T24" fmla="*/ 2 w 19"/>
                <a:gd name="T25" fmla="*/ 18 h 19"/>
                <a:gd name="T26" fmla="*/ 5 w 19"/>
                <a:gd name="T27" fmla="*/ 18 h 19"/>
                <a:gd name="T28" fmla="*/ 6 w 19"/>
                <a:gd name="T29" fmla="*/ 18 h 19"/>
                <a:gd name="T30" fmla="*/ 7 w 19"/>
                <a:gd name="T31" fmla="*/ 18 h 19"/>
                <a:gd name="T32" fmla="*/ 8 w 19"/>
                <a:gd name="T33" fmla="*/ 17 h 19"/>
                <a:gd name="T34" fmla="*/ 8 w 19"/>
                <a:gd name="T35" fmla="*/ 17 h 19"/>
                <a:gd name="T36" fmla="*/ 9 w 19"/>
                <a:gd name="T37" fmla="*/ 16 h 19"/>
                <a:gd name="T38" fmla="*/ 10 w 19"/>
                <a:gd name="T39" fmla="*/ 16 h 19"/>
                <a:gd name="T40" fmla="*/ 11 w 19"/>
                <a:gd name="T41" fmla="*/ 15 h 19"/>
                <a:gd name="T42" fmla="*/ 12 w 19"/>
                <a:gd name="T43" fmla="*/ 15 h 19"/>
                <a:gd name="T44" fmla="*/ 13 w 19"/>
                <a:gd name="T45" fmla="*/ 14 h 19"/>
                <a:gd name="T46" fmla="*/ 13 w 19"/>
                <a:gd name="T47" fmla="*/ 14 h 19"/>
                <a:gd name="T48" fmla="*/ 14 w 19"/>
                <a:gd name="T49" fmla="*/ 13 h 19"/>
                <a:gd name="T50" fmla="*/ 15 w 19"/>
                <a:gd name="T51" fmla="*/ 12 h 19"/>
                <a:gd name="T52" fmla="*/ 16 w 19"/>
                <a:gd name="T53" fmla="*/ 11 h 19"/>
                <a:gd name="T54" fmla="*/ 17 w 19"/>
                <a:gd name="T55" fmla="*/ 10 h 19"/>
                <a:gd name="T56" fmla="*/ 17 w 19"/>
                <a:gd name="T57" fmla="*/ 9 h 19"/>
                <a:gd name="T58" fmla="*/ 18 w 19"/>
                <a:gd name="T59" fmla="*/ 8 h 19"/>
                <a:gd name="T60" fmla="*/ 19 w 19"/>
                <a:gd name="T61" fmla="*/ 8 h 19"/>
                <a:gd name="T62" fmla="*/ 19 w 19"/>
                <a:gd name="T6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9" y="5"/>
                  </a:moveTo>
                  <a:cubicBezTo>
                    <a:pt x="19" y="3"/>
                    <a:pt x="18" y="3"/>
                    <a:pt x="17" y="2"/>
                  </a:cubicBezTo>
                  <a:cubicBezTo>
                    <a:pt x="16" y="2"/>
                    <a:pt x="16" y="2"/>
                    <a:pt x="16" y="2"/>
                  </a:cubicBezTo>
                  <a:cubicBezTo>
                    <a:pt x="15" y="2"/>
                    <a:pt x="15" y="2"/>
                    <a:pt x="15" y="2"/>
                  </a:cubicBezTo>
                  <a:cubicBezTo>
                    <a:pt x="14" y="2"/>
                    <a:pt x="13" y="1"/>
                    <a:pt x="12" y="1"/>
                  </a:cubicBezTo>
                  <a:cubicBezTo>
                    <a:pt x="11" y="1"/>
                    <a:pt x="11" y="1"/>
                    <a:pt x="11" y="1"/>
                  </a:cubicBezTo>
                  <a:cubicBezTo>
                    <a:pt x="10" y="1"/>
                    <a:pt x="9" y="1"/>
                    <a:pt x="8" y="1"/>
                  </a:cubicBezTo>
                  <a:cubicBezTo>
                    <a:pt x="8" y="0"/>
                    <a:pt x="8" y="0"/>
                    <a:pt x="7" y="0"/>
                  </a:cubicBezTo>
                  <a:cubicBezTo>
                    <a:pt x="6" y="0"/>
                    <a:pt x="5" y="0"/>
                    <a:pt x="4" y="0"/>
                  </a:cubicBezTo>
                  <a:cubicBezTo>
                    <a:pt x="3" y="0"/>
                    <a:pt x="2" y="0"/>
                    <a:pt x="2" y="1"/>
                  </a:cubicBezTo>
                  <a:cubicBezTo>
                    <a:pt x="1" y="2"/>
                    <a:pt x="0" y="3"/>
                    <a:pt x="0" y="4"/>
                  </a:cubicBezTo>
                  <a:cubicBezTo>
                    <a:pt x="0" y="15"/>
                    <a:pt x="0" y="15"/>
                    <a:pt x="0" y="15"/>
                  </a:cubicBezTo>
                  <a:cubicBezTo>
                    <a:pt x="0" y="16"/>
                    <a:pt x="1" y="17"/>
                    <a:pt x="2" y="18"/>
                  </a:cubicBezTo>
                  <a:cubicBezTo>
                    <a:pt x="3" y="18"/>
                    <a:pt x="4" y="19"/>
                    <a:pt x="5" y="18"/>
                  </a:cubicBezTo>
                  <a:cubicBezTo>
                    <a:pt x="6" y="18"/>
                    <a:pt x="6" y="18"/>
                    <a:pt x="6" y="18"/>
                  </a:cubicBezTo>
                  <a:cubicBezTo>
                    <a:pt x="6" y="18"/>
                    <a:pt x="6" y="18"/>
                    <a:pt x="7" y="18"/>
                  </a:cubicBezTo>
                  <a:cubicBezTo>
                    <a:pt x="7" y="18"/>
                    <a:pt x="7" y="17"/>
                    <a:pt x="8" y="17"/>
                  </a:cubicBezTo>
                  <a:cubicBezTo>
                    <a:pt x="8" y="17"/>
                    <a:pt x="8" y="17"/>
                    <a:pt x="8" y="17"/>
                  </a:cubicBezTo>
                  <a:cubicBezTo>
                    <a:pt x="9" y="17"/>
                    <a:pt x="9" y="17"/>
                    <a:pt x="9" y="16"/>
                  </a:cubicBezTo>
                  <a:cubicBezTo>
                    <a:pt x="10" y="16"/>
                    <a:pt x="10" y="16"/>
                    <a:pt x="10" y="16"/>
                  </a:cubicBezTo>
                  <a:cubicBezTo>
                    <a:pt x="10" y="16"/>
                    <a:pt x="11" y="16"/>
                    <a:pt x="11" y="15"/>
                  </a:cubicBezTo>
                  <a:cubicBezTo>
                    <a:pt x="11" y="15"/>
                    <a:pt x="11" y="15"/>
                    <a:pt x="12" y="15"/>
                  </a:cubicBezTo>
                  <a:cubicBezTo>
                    <a:pt x="12" y="15"/>
                    <a:pt x="12" y="14"/>
                    <a:pt x="13" y="14"/>
                  </a:cubicBezTo>
                  <a:cubicBezTo>
                    <a:pt x="13" y="14"/>
                    <a:pt x="13" y="14"/>
                    <a:pt x="13" y="14"/>
                  </a:cubicBezTo>
                  <a:cubicBezTo>
                    <a:pt x="13" y="13"/>
                    <a:pt x="14" y="13"/>
                    <a:pt x="14" y="13"/>
                  </a:cubicBezTo>
                  <a:cubicBezTo>
                    <a:pt x="15" y="12"/>
                    <a:pt x="15" y="12"/>
                    <a:pt x="15" y="12"/>
                  </a:cubicBezTo>
                  <a:cubicBezTo>
                    <a:pt x="15" y="12"/>
                    <a:pt x="15" y="12"/>
                    <a:pt x="16" y="11"/>
                  </a:cubicBezTo>
                  <a:cubicBezTo>
                    <a:pt x="16" y="11"/>
                    <a:pt x="16" y="10"/>
                    <a:pt x="17" y="10"/>
                  </a:cubicBezTo>
                  <a:cubicBezTo>
                    <a:pt x="17" y="9"/>
                    <a:pt x="17" y="9"/>
                    <a:pt x="17" y="9"/>
                  </a:cubicBezTo>
                  <a:cubicBezTo>
                    <a:pt x="18" y="9"/>
                    <a:pt x="18" y="8"/>
                    <a:pt x="18" y="8"/>
                  </a:cubicBezTo>
                  <a:cubicBezTo>
                    <a:pt x="18" y="8"/>
                    <a:pt x="18" y="8"/>
                    <a:pt x="19" y="8"/>
                  </a:cubicBezTo>
                  <a:cubicBezTo>
                    <a:pt x="19" y="7"/>
                    <a:pt x="19" y="6"/>
                    <a:pt x="19" y="5"/>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8" name="Freeform 12" hidden="0"/>
            <p:cNvSpPr/>
            <p:nvPr isPhoto="0" userDrawn="0"/>
          </p:nvSpPr>
          <p:spPr bwMode="auto">
            <a:xfrm>
              <a:off x="4159053" y="1902669"/>
              <a:ext cx="49213" cy="79375"/>
            </a:xfrm>
            <a:custGeom>
              <a:avLst/>
              <a:gdLst>
                <a:gd name="T0" fmla="*/ 6 w 20"/>
                <a:gd name="T1" fmla="*/ 29 h 32"/>
                <a:gd name="T2" fmla="*/ 6 w 20"/>
                <a:gd name="T3" fmla="*/ 28 h 32"/>
                <a:gd name="T4" fmla="*/ 6 w 20"/>
                <a:gd name="T5" fmla="*/ 28 h 32"/>
                <a:gd name="T6" fmla="*/ 6 w 20"/>
                <a:gd name="T7" fmla="*/ 27 h 32"/>
                <a:gd name="T8" fmla="*/ 6 w 20"/>
                <a:gd name="T9" fmla="*/ 26 h 32"/>
                <a:gd name="T10" fmla="*/ 6 w 20"/>
                <a:gd name="T11" fmla="*/ 24 h 32"/>
                <a:gd name="T12" fmla="*/ 5 w 20"/>
                <a:gd name="T13" fmla="*/ 23 h 32"/>
                <a:gd name="T14" fmla="*/ 5 w 20"/>
                <a:gd name="T15" fmla="*/ 21 h 32"/>
                <a:gd name="T16" fmla="*/ 5 w 20"/>
                <a:gd name="T17" fmla="*/ 20 h 32"/>
                <a:gd name="T18" fmla="*/ 5 w 20"/>
                <a:gd name="T19" fmla="*/ 18 h 32"/>
                <a:gd name="T20" fmla="*/ 4 w 20"/>
                <a:gd name="T21" fmla="*/ 17 h 32"/>
                <a:gd name="T22" fmla="*/ 4 w 20"/>
                <a:gd name="T23" fmla="*/ 15 h 32"/>
                <a:gd name="T24" fmla="*/ 4 w 20"/>
                <a:gd name="T25" fmla="*/ 14 h 32"/>
                <a:gd name="T26" fmla="*/ 3 w 20"/>
                <a:gd name="T27" fmla="*/ 13 h 32"/>
                <a:gd name="T28" fmla="*/ 3 w 20"/>
                <a:gd name="T29" fmla="*/ 11 h 32"/>
                <a:gd name="T30" fmla="*/ 2 w 20"/>
                <a:gd name="T31" fmla="*/ 10 h 32"/>
                <a:gd name="T32" fmla="*/ 2 w 20"/>
                <a:gd name="T33" fmla="*/ 8 h 32"/>
                <a:gd name="T34" fmla="*/ 1 w 20"/>
                <a:gd name="T35" fmla="*/ 7 h 32"/>
                <a:gd name="T36" fmla="*/ 1 w 20"/>
                <a:gd name="T37" fmla="*/ 6 h 32"/>
                <a:gd name="T38" fmla="*/ 3 w 20"/>
                <a:gd name="T39" fmla="*/ 1 h 32"/>
                <a:gd name="T40" fmla="*/ 4 w 20"/>
                <a:gd name="T41" fmla="*/ 1 h 32"/>
                <a:gd name="T42" fmla="*/ 5 w 20"/>
                <a:gd name="T43" fmla="*/ 0 h 32"/>
                <a:gd name="T44" fmla="*/ 8 w 20"/>
                <a:gd name="T45" fmla="*/ 2 h 32"/>
                <a:gd name="T46" fmla="*/ 20 w 20"/>
                <a:gd name="T47" fmla="*/ 28 h 32"/>
                <a:gd name="T48" fmla="*/ 19 w 20"/>
                <a:gd name="T49" fmla="*/ 31 h 32"/>
                <a:gd name="T50" fmla="*/ 16 w 20"/>
                <a:gd name="T51" fmla="*/ 32 h 32"/>
                <a:gd name="T52" fmla="*/ 10 w 20"/>
                <a:gd name="T53" fmla="*/ 32 h 32"/>
                <a:gd name="T54" fmla="*/ 6 w 20"/>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2" fill="norm" stroke="1" extrusionOk="0">
                  <a:moveTo>
                    <a:pt x="6" y="29"/>
                  </a:moveTo>
                  <a:cubicBezTo>
                    <a:pt x="6" y="29"/>
                    <a:pt x="6" y="29"/>
                    <a:pt x="6" y="28"/>
                  </a:cubicBezTo>
                  <a:cubicBezTo>
                    <a:pt x="6" y="28"/>
                    <a:pt x="6" y="28"/>
                    <a:pt x="6" y="28"/>
                  </a:cubicBezTo>
                  <a:cubicBezTo>
                    <a:pt x="6" y="27"/>
                    <a:pt x="6" y="27"/>
                    <a:pt x="6" y="27"/>
                  </a:cubicBezTo>
                  <a:cubicBezTo>
                    <a:pt x="6" y="26"/>
                    <a:pt x="6" y="26"/>
                    <a:pt x="6" y="26"/>
                  </a:cubicBezTo>
                  <a:cubicBezTo>
                    <a:pt x="6" y="25"/>
                    <a:pt x="6" y="25"/>
                    <a:pt x="6" y="24"/>
                  </a:cubicBezTo>
                  <a:cubicBezTo>
                    <a:pt x="6" y="24"/>
                    <a:pt x="6" y="23"/>
                    <a:pt x="5" y="23"/>
                  </a:cubicBezTo>
                  <a:cubicBezTo>
                    <a:pt x="5" y="22"/>
                    <a:pt x="5" y="22"/>
                    <a:pt x="5" y="21"/>
                  </a:cubicBezTo>
                  <a:cubicBezTo>
                    <a:pt x="5" y="20"/>
                    <a:pt x="5" y="20"/>
                    <a:pt x="5" y="20"/>
                  </a:cubicBezTo>
                  <a:cubicBezTo>
                    <a:pt x="5" y="19"/>
                    <a:pt x="5" y="19"/>
                    <a:pt x="5" y="18"/>
                  </a:cubicBezTo>
                  <a:cubicBezTo>
                    <a:pt x="4" y="17"/>
                    <a:pt x="4" y="17"/>
                    <a:pt x="4" y="17"/>
                  </a:cubicBezTo>
                  <a:cubicBezTo>
                    <a:pt x="4" y="16"/>
                    <a:pt x="4" y="16"/>
                    <a:pt x="4" y="15"/>
                  </a:cubicBezTo>
                  <a:cubicBezTo>
                    <a:pt x="4" y="14"/>
                    <a:pt x="4" y="14"/>
                    <a:pt x="4" y="14"/>
                  </a:cubicBezTo>
                  <a:cubicBezTo>
                    <a:pt x="4" y="13"/>
                    <a:pt x="3" y="13"/>
                    <a:pt x="3" y="13"/>
                  </a:cubicBezTo>
                  <a:cubicBezTo>
                    <a:pt x="3" y="12"/>
                    <a:pt x="3" y="12"/>
                    <a:pt x="3" y="11"/>
                  </a:cubicBezTo>
                  <a:cubicBezTo>
                    <a:pt x="3" y="11"/>
                    <a:pt x="3" y="10"/>
                    <a:pt x="2" y="10"/>
                  </a:cubicBezTo>
                  <a:cubicBezTo>
                    <a:pt x="2" y="9"/>
                    <a:pt x="2" y="9"/>
                    <a:pt x="2" y="8"/>
                  </a:cubicBezTo>
                  <a:cubicBezTo>
                    <a:pt x="2" y="8"/>
                    <a:pt x="2" y="8"/>
                    <a:pt x="1" y="7"/>
                  </a:cubicBezTo>
                  <a:cubicBezTo>
                    <a:pt x="1" y="6"/>
                    <a:pt x="1" y="6"/>
                    <a:pt x="1" y="6"/>
                  </a:cubicBezTo>
                  <a:cubicBezTo>
                    <a:pt x="0" y="4"/>
                    <a:pt x="1" y="2"/>
                    <a:pt x="3" y="1"/>
                  </a:cubicBezTo>
                  <a:cubicBezTo>
                    <a:pt x="3" y="1"/>
                    <a:pt x="3" y="1"/>
                    <a:pt x="4" y="1"/>
                  </a:cubicBezTo>
                  <a:cubicBezTo>
                    <a:pt x="4" y="0"/>
                    <a:pt x="5" y="0"/>
                    <a:pt x="5" y="0"/>
                  </a:cubicBezTo>
                  <a:cubicBezTo>
                    <a:pt x="6" y="0"/>
                    <a:pt x="7" y="1"/>
                    <a:pt x="8" y="2"/>
                  </a:cubicBezTo>
                  <a:cubicBezTo>
                    <a:pt x="15" y="9"/>
                    <a:pt x="19" y="18"/>
                    <a:pt x="20" y="28"/>
                  </a:cubicBezTo>
                  <a:cubicBezTo>
                    <a:pt x="20" y="29"/>
                    <a:pt x="20" y="30"/>
                    <a:pt x="19" y="31"/>
                  </a:cubicBezTo>
                  <a:cubicBezTo>
                    <a:pt x="18" y="32"/>
                    <a:pt x="17" y="32"/>
                    <a:pt x="16" y="32"/>
                  </a:cubicBezTo>
                  <a:cubicBezTo>
                    <a:pt x="10" y="32"/>
                    <a:pt x="10" y="32"/>
                    <a:pt x="10" y="32"/>
                  </a:cubicBezTo>
                  <a:cubicBezTo>
                    <a:pt x="8" y="32"/>
                    <a:pt x="6" y="31"/>
                    <a:pt x="6" y="29"/>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9" name="Freeform 13" hidden="0"/>
            <p:cNvSpPr/>
            <p:nvPr isPhoto="0" userDrawn="0"/>
          </p:nvSpPr>
          <p:spPr bwMode="auto">
            <a:xfrm>
              <a:off x="3960615" y="1902669"/>
              <a:ext cx="49213" cy="79375"/>
            </a:xfrm>
            <a:custGeom>
              <a:avLst/>
              <a:gdLst>
                <a:gd name="T0" fmla="*/ 18 w 20"/>
                <a:gd name="T1" fmla="*/ 9 h 32"/>
                <a:gd name="T2" fmla="*/ 18 w 20"/>
                <a:gd name="T3" fmla="*/ 11 h 32"/>
                <a:gd name="T4" fmla="*/ 17 w 20"/>
                <a:gd name="T5" fmla="*/ 12 h 32"/>
                <a:gd name="T6" fmla="*/ 17 w 20"/>
                <a:gd name="T7" fmla="*/ 14 h 32"/>
                <a:gd name="T8" fmla="*/ 16 w 20"/>
                <a:gd name="T9" fmla="*/ 15 h 32"/>
                <a:gd name="T10" fmla="*/ 16 w 20"/>
                <a:gd name="T11" fmla="*/ 17 h 32"/>
                <a:gd name="T12" fmla="*/ 16 w 20"/>
                <a:gd name="T13" fmla="*/ 18 h 32"/>
                <a:gd name="T14" fmla="*/ 16 w 20"/>
                <a:gd name="T15" fmla="*/ 20 h 32"/>
                <a:gd name="T16" fmla="*/ 15 w 20"/>
                <a:gd name="T17" fmla="*/ 21 h 32"/>
                <a:gd name="T18" fmla="*/ 15 w 20"/>
                <a:gd name="T19" fmla="*/ 23 h 32"/>
                <a:gd name="T20" fmla="*/ 15 w 20"/>
                <a:gd name="T21" fmla="*/ 24 h 32"/>
                <a:gd name="T22" fmla="*/ 15 w 20"/>
                <a:gd name="T23" fmla="*/ 26 h 32"/>
                <a:gd name="T24" fmla="*/ 14 w 20"/>
                <a:gd name="T25" fmla="*/ 27 h 32"/>
                <a:gd name="T26" fmla="*/ 14 w 20"/>
                <a:gd name="T27" fmla="*/ 28 h 32"/>
                <a:gd name="T28" fmla="*/ 14 w 20"/>
                <a:gd name="T29" fmla="*/ 28 h 32"/>
                <a:gd name="T30" fmla="*/ 14 w 20"/>
                <a:gd name="T31" fmla="*/ 29 h 32"/>
                <a:gd name="T32" fmla="*/ 11 w 20"/>
                <a:gd name="T33" fmla="*/ 32 h 32"/>
                <a:gd name="T34" fmla="*/ 4 w 20"/>
                <a:gd name="T35" fmla="*/ 32 h 32"/>
                <a:gd name="T36" fmla="*/ 1 w 20"/>
                <a:gd name="T37" fmla="*/ 31 h 32"/>
                <a:gd name="T38" fmla="*/ 0 w 20"/>
                <a:gd name="T39" fmla="*/ 28 h 32"/>
                <a:gd name="T40" fmla="*/ 12 w 20"/>
                <a:gd name="T41" fmla="*/ 2 h 32"/>
                <a:gd name="T42" fmla="*/ 17 w 20"/>
                <a:gd name="T43" fmla="*/ 1 h 32"/>
                <a:gd name="T44" fmla="*/ 18 w 20"/>
                <a:gd name="T45" fmla="*/ 1 h 32"/>
                <a:gd name="T46" fmla="*/ 20 w 20"/>
                <a:gd name="T47" fmla="*/ 6 h 32"/>
                <a:gd name="T48" fmla="*/ 19 w 20"/>
                <a:gd name="T49" fmla="*/ 7 h 32"/>
                <a:gd name="T50" fmla="*/ 19 w 20"/>
                <a:gd name="T51" fmla="*/ 8 h 32"/>
                <a:gd name="T52" fmla="*/ 18 w 20"/>
                <a:gd name="T5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2" fill="norm" stroke="1" extrusionOk="0">
                  <a:moveTo>
                    <a:pt x="18" y="9"/>
                  </a:moveTo>
                  <a:cubicBezTo>
                    <a:pt x="18" y="10"/>
                    <a:pt x="18" y="11"/>
                    <a:pt x="18" y="11"/>
                  </a:cubicBezTo>
                  <a:cubicBezTo>
                    <a:pt x="17" y="12"/>
                    <a:pt x="17" y="12"/>
                    <a:pt x="17" y="12"/>
                  </a:cubicBezTo>
                  <a:cubicBezTo>
                    <a:pt x="17" y="13"/>
                    <a:pt x="17" y="13"/>
                    <a:pt x="17" y="14"/>
                  </a:cubicBezTo>
                  <a:cubicBezTo>
                    <a:pt x="17" y="14"/>
                    <a:pt x="17" y="15"/>
                    <a:pt x="16" y="15"/>
                  </a:cubicBezTo>
                  <a:cubicBezTo>
                    <a:pt x="16" y="16"/>
                    <a:pt x="16" y="16"/>
                    <a:pt x="16" y="17"/>
                  </a:cubicBezTo>
                  <a:cubicBezTo>
                    <a:pt x="16" y="18"/>
                    <a:pt x="16" y="18"/>
                    <a:pt x="16" y="18"/>
                  </a:cubicBezTo>
                  <a:cubicBezTo>
                    <a:pt x="16" y="19"/>
                    <a:pt x="16" y="19"/>
                    <a:pt x="16" y="20"/>
                  </a:cubicBezTo>
                  <a:cubicBezTo>
                    <a:pt x="15" y="20"/>
                    <a:pt x="15" y="21"/>
                    <a:pt x="15" y="21"/>
                  </a:cubicBezTo>
                  <a:cubicBezTo>
                    <a:pt x="15" y="22"/>
                    <a:pt x="15" y="22"/>
                    <a:pt x="15" y="23"/>
                  </a:cubicBezTo>
                  <a:cubicBezTo>
                    <a:pt x="15" y="24"/>
                    <a:pt x="15" y="24"/>
                    <a:pt x="15" y="24"/>
                  </a:cubicBezTo>
                  <a:cubicBezTo>
                    <a:pt x="15" y="25"/>
                    <a:pt x="15" y="25"/>
                    <a:pt x="15" y="26"/>
                  </a:cubicBezTo>
                  <a:cubicBezTo>
                    <a:pt x="15" y="26"/>
                    <a:pt x="15" y="27"/>
                    <a:pt x="14" y="27"/>
                  </a:cubicBezTo>
                  <a:cubicBezTo>
                    <a:pt x="14" y="28"/>
                    <a:pt x="14" y="28"/>
                    <a:pt x="14" y="28"/>
                  </a:cubicBezTo>
                  <a:cubicBezTo>
                    <a:pt x="14" y="28"/>
                    <a:pt x="14" y="28"/>
                    <a:pt x="14" y="28"/>
                  </a:cubicBezTo>
                  <a:cubicBezTo>
                    <a:pt x="14" y="29"/>
                    <a:pt x="14" y="29"/>
                    <a:pt x="14" y="29"/>
                  </a:cubicBezTo>
                  <a:cubicBezTo>
                    <a:pt x="14" y="31"/>
                    <a:pt x="13" y="32"/>
                    <a:pt x="11" y="32"/>
                  </a:cubicBezTo>
                  <a:cubicBezTo>
                    <a:pt x="4" y="32"/>
                    <a:pt x="4" y="32"/>
                    <a:pt x="4" y="32"/>
                  </a:cubicBezTo>
                  <a:cubicBezTo>
                    <a:pt x="3" y="32"/>
                    <a:pt x="2" y="32"/>
                    <a:pt x="1" y="31"/>
                  </a:cubicBezTo>
                  <a:cubicBezTo>
                    <a:pt x="1" y="30"/>
                    <a:pt x="0" y="29"/>
                    <a:pt x="0" y="28"/>
                  </a:cubicBezTo>
                  <a:cubicBezTo>
                    <a:pt x="2" y="18"/>
                    <a:pt x="6" y="9"/>
                    <a:pt x="12" y="2"/>
                  </a:cubicBezTo>
                  <a:cubicBezTo>
                    <a:pt x="14" y="0"/>
                    <a:pt x="15" y="0"/>
                    <a:pt x="17" y="1"/>
                  </a:cubicBezTo>
                  <a:cubicBezTo>
                    <a:pt x="17" y="1"/>
                    <a:pt x="17" y="1"/>
                    <a:pt x="18" y="1"/>
                  </a:cubicBezTo>
                  <a:cubicBezTo>
                    <a:pt x="19" y="2"/>
                    <a:pt x="20" y="4"/>
                    <a:pt x="20" y="6"/>
                  </a:cubicBezTo>
                  <a:cubicBezTo>
                    <a:pt x="19" y="6"/>
                    <a:pt x="19" y="6"/>
                    <a:pt x="19" y="7"/>
                  </a:cubicBezTo>
                  <a:cubicBezTo>
                    <a:pt x="19" y="8"/>
                    <a:pt x="19" y="8"/>
                    <a:pt x="19" y="8"/>
                  </a:cubicBezTo>
                  <a:cubicBezTo>
                    <a:pt x="18" y="9"/>
                    <a:pt x="18" y="9"/>
                    <a:pt x="18" y="9"/>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30" name="Freeform 14" hidden="0"/>
            <p:cNvSpPr/>
            <p:nvPr isPhoto="0" userDrawn="0"/>
          </p:nvSpPr>
          <p:spPr bwMode="auto">
            <a:xfrm>
              <a:off x="4089203" y="1913781"/>
              <a:ext cx="74613" cy="68263"/>
            </a:xfrm>
            <a:custGeom>
              <a:avLst/>
              <a:gdLst>
                <a:gd name="T0" fmla="*/ 26 w 30"/>
                <a:gd name="T1" fmla="*/ 27 h 27"/>
                <a:gd name="T2" fmla="*/ 4 w 30"/>
                <a:gd name="T3" fmla="*/ 27 h 27"/>
                <a:gd name="T4" fmla="*/ 0 w 30"/>
                <a:gd name="T5" fmla="*/ 24 h 27"/>
                <a:gd name="T6" fmla="*/ 0 w 30"/>
                <a:gd name="T7" fmla="*/ 7 h 27"/>
                <a:gd name="T8" fmla="*/ 4 w 30"/>
                <a:gd name="T9" fmla="*/ 3 h 27"/>
                <a:gd name="T10" fmla="*/ 4 w 30"/>
                <a:gd name="T11" fmla="*/ 3 h 27"/>
                <a:gd name="T12" fmla="*/ 5 w 30"/>
                <a:gd name="T13" fmla="*/ 3 h 27"/>
                <a:gd name="T14" fmla="*/ 8 w 30"/>
                <a:gd name="T15" fmla="*/ 3 h 27"/>
                <a:gd name="T16" fmla="*/ 8 w 30"/>
                <a:gd name="T17" fmla="*/ 3 h 27"/>
                <a:gd name="T18" fmla="*/ 12 w 30"/>
                <a:gd name="T19" fmla="*/ 2 h 27"/>
                <a:gd name="T20" fmla="*/ 13 w 30"/>
                <a:gd name="T21" fmla="*/ 2 h 27"/>
                <a:gd name="T22" fmla="*/ 16 w 30"/>
                <a:gd name="T23" fmla="*/ 1 h 27"/>
                <a:gd name="T24" fmla="*/ 17 w 30"/>
                <a:gd name="T25" fmla="*/ 1 h 27"/>
                <a:gd name="T26" fmla="*/ 18 w 30"/>
                <a:gd name="T27" fmla="*/ 1 h 27"/>
                <a:gd name="T28" fmla="*/ 18 w 30"/>
                <a:gd name="T29" fmla="*/ 1 h 27"/>
                <a:gd name="T30" fmla="*/ 20 w 30"/>
                <a:gd name="T31" fmla="*/ 0 h 27"/>
                <a:gd name="T32" fmla="*/ 21 w 30"/>
                <a:gd name="T33" fmla="*/ 0 h 27"/>
                <a:gd name="T34" fmla="*/ 25 w 30"/>
                <a:gd name="T35" fmla="*/ 2 h 27"/>
                <a:gd name="T36" fmla="*/ 25 w 30"/>
                <a:gd name="T37" fmla="*/ 3 h 27"/>
                <a:gd name="T38" fmla="*/ 26 w 30"/>
                <a:gd name="T39" fmla="*/ 5 h 27"/>
                <a:gd name="T40" fmla="*/ 26 w 30"/>
                <a:gd name="T41" fmla="*/ 5 h 27"/>
                <a:gd name="T42" fmla="*/ 29 w 30"/>
                <a:gd name="T43" fmla="*/ 18 h 27"/>
                <a:gd name="T44" fmla="*/ 29 w 30"/>
                <a:gd name="T45" fmla="*/ 19 h 27"/>
                <a:gd name="T46" fmla="*/ 29 w 30"/>
                <a:gd name="T47" fmla="*/ 21 h 27"/>
                <a:gd name="T48" fmla="*/ 30 w 30"/>
                <a:gd name="T49" fmla="*/ 22 h 27"/>
                <a:gd name="T50" fmla="*/ 30 w 30"/>
                <a:gd name="T51" fmla="*/ 24 h 27"/>
                <a:gd name="T52" fmla="*/ 29 w 30"/>
                <a:gd name="T53" fmla="*/ 26 h 27"/>
                <a:gd name="T54" fmla="*/ 26 w 30"/>
                <a:gd name="T5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27" fill="norm" stroke="1" extrusionOk="0">
                  <a:moveTo>
                    <a:pt x="26" y="27"/>
                  </a:moveTo>
                  <a:cubicBezTo>
                    <a:pt x="4" y="27"/>
                    <a:pt x="4" y="27"/>
                    <a:pt x="4" y="27"/>
                  </a:cubicBezTo>
                  <a:cubicBezTo>
                    <a:pt x="2" y="27"/>
                    <a:pt x="0" y="26"/>
                    <a:pt x="0" y="24"/>
                  </a:cubicBezTo>
                  <a:cubicBezTo>
                    <a:pt x="0" y="7"/>
                    <a:pt x="0" y="7"/>
                    <a:pt x="0" y="7"/>
                  </a:cubicBezTo>
                  <a:cubicBezTo>
                    <a:pt x="0" y="5"/>
                    <a:pt x="2" y="3"/>
                    <a:pt x="4" y="3"/>
                  </a:cubicBezTo>
                  <a:cubicBezTo>
                    <a:pt x="4" y="3"/>
                    <a:pt x="4" y="3"/>
                    <a:pt x="4" y="3"/>
                  </a:cubicBezTo>
                  <a:cubicBezTo>
                    <a:pt x="5" y="3"/>
                    <a:pt x="5" y="3"/>
                    <a:pt x="5" y="3"/>
                  </a:cubicBezTo>
                  <a:cubicBezTo>
                    <a:pt x="6" y="3"/>
                    <a:pt x="7" y="3"/>
                    <a:pt x="8" y="3"/>
                  </a:cubicBezTo>
                  <a:cubicBezTo>
                    <a:pt x="8" y="3"/>
                    <a:pt x="8" y="3"/>
                    <a:pt x="8" y="3"/>
                  </a:cubicBezTo>
                  <a:cubicBezTo>
                    <a:pt x="9" y="3"/>
                    <a:pt x="11" y="2"/>
                    <a:pt x="12" y="2"/>
                  </a:cubicBezTo>
                  <a:cubicBezTo>
                    <a:pt x="13" y="2"/>
                    <a:pt x="13" y="2"/>
                    <a:pt x="13" y="2"/>
                  </a:cubicBezTo>
                  <a:cubicBezTo>
                    <a:pt x="14" y="2"/>
                    <a:pt x="15" y="2"/>
                    <a:pt x="16" y="1"/>
                  </a:cubicBezTo>
                  <a:cubicBezTo>
                    <a:pt x="16" y="1"/>
                    <a:pt x="16" y="1"/>
                    <a:pt x="17" y="1"/>
                  </a:cubicBezTo>
                  <a:cubicBezTo>
                    <a:pt x="17" y="1"/>
                    <a:pt x="17" y="1"/>
                    <a:pt x="18" y="1"/>
                  </a:cubicBezTo>
                  <a:cubicBezTo>
                    <a:pt x="18" y="1"/>
                    <a:pt x="18" y="1"/>
                    <a:pt x="18" y="1"/>
                  </a:cubicBezTo>
                  <a:cubicBezTo>
                    <a:pt x="19" y="1"/>
                    <a:pt x="20" y="0"/>
                    <a:pt x="20" y="0"/>
                  </a:cubicBezTo>
                  <a:cubicBezTo>
                    <a:pt x="21" y="0"/>
                    <a:pt x="21" y="0"/>
                    <a:pt x="21" y="0"/>
                  </a:cubicBezTo>
                  <a:cubicBezTo>
                    <a:pt x="23" y="0"/>
                    <a:pt x="24" y="1"/>
                    <a:pt x="25" y="2"/>
                  </a:cubicBezTo>
                  <a:cubicBezTo>
                    <a:pt x="25" y="3"/>
                    <a:pt x="25" y="3"/>
                    <a:pt x="25" y="3"/>
                  </a:cubicBezTo>
                  <a:cubicBezTo>
                    <a:pt x="25" y="4"/>
                    <a:pt x="26" y="4"/>
                    <a:pt x="26" y="5"/>
                  </a:cubicBezTo>
                  <a:cubicBezTo>
                    <a:pt x="26" y="5"/>
                    <a:pt x="26" y="5"/>
                    <a:pt x="26" y="5"/>
                  </a:cubicBezTo>
                  <a:cubicBezTo>
                    <a:pt x="27" y="9"/>
                    <a:pt x="28" y="14"/>
                    <a:pt x="29" y="18"/>
                  </a:cubicBezTo>
                  <a:cubicBezTo>
                    <a:pt x="29" y="19"/>
                    <a:pt x="29" y="19"/>
                    <a:pt x="29" y="19"/>
                  </a:cubicBezTo>
                  <a:cubicBezTo>
                    <a:pt x="29" y="20"/>
                    <a:pt x="29" y="20"/>
                    <a:pt x="29" y="21"/>
                  </a:cubicBezTo>
                  <a:cubicBezTo>
                    <a:pt x="30" y="22"/>
                    <a:pt x="30" y="22"/>
                    <a:pt x="30" y="22"/>
                  </a:cubicBezTo>
                  <a:cubicBezTo>
                    <a:pt x="30" y="23"/>
                    <a:pt x="30" y="23"/>
                    <a:pt x="30" y="24"/>
                  </a:cubicBezTo>
                  <a:cubicBezTo>
                    <a:pt x="30" y="25"/>
                    <a:pt x="29" y="26"/>
                    <a:pt x="29" y="26"/>
                  </a:cubicBezTo>
                  <a:cubicBezTo>
                    <a:pt x="28" y="27"/>
                    <a:pt x="27" y="27"/>
                    <a:pt x="26" y="27"/>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31" name="Freeform 15" hidden="0"/>
            <p:cNvSpPr/>
            <p:nvPr isPhoto="0" userDrawn="0"/>
          </p:nvSpPr>
          <p:spPr bwMode="auto">
            <a:xfrm>
              <a:off x="4008240" y="1913781"/>
              <a:ext cx="71438" cy="68263"/>
            </a:xfrm>
            <a:custGeom>
              <a:avLst/>
              <a:gdLst>
                <a:gd name="T0" fmla="*/ 29 w 29"/>
                <a:gd name="T1" fmla="*/ 7 h 27"/>
                <a:gd name="T2" fmla="*/ 29 w 29"/>
                <a:gd name="T3" fmla="*/ 24 h 27"/>
                <a:gd name="T4" fmla="*/ 25 w 29"/>
                <a:gd name="T5" fmla="*/ 27 h 27"/>
                <a:gd name="T6" fmla="*/ 3 w 29"/>
                <a:gd name="T7" fmla="*/ 27 h 27"/>
                <a:gd name="T8" fmla="*/ 1 w 29"/>
                <a:gd name="T9" fmla="*/ 26 h 27"/>
                <a:gd name="T10" fmla="*/ 0 w 29"/>
                <a:gd name="T11" fmla="*/ 24 h 27"/>
                <a:gd name="T12" fmla="*/ 0 w 29"/>
                <a:gd name="T13" fmla="*/ 22 h 27"/>
                <a:gd name="T14" fmla="*/ 0 w 29"/>
                <a:gd name="T15" fmla="*/ 21 h 27"/>
                <a:gd name="T16" fmla="*/ 0 w 29"/>
                <a:gd name="T17" fmla="*/ 19 h 27"/>
                <a:gd name="T18" fmla="*/ 0 w 29"/>
                <a:gd name="T19" fmla="*/ 18 h 27"/>
                <a:gd name="T20" fmla="*/ 4 w 29"/>
                <a:gd name="T21" fmla="*/ 5 h 27"/>
                <a:gd name="T22" fmla="*/ 4 w 29"/>
                <a:gd name="T23" fmla="*/ 5 h 27"/>
                <a:gd name="T24" fmla="*/ 4 w 29"/>
                <a:gd name="T25" fmla="*/ 3 h 27"/>
                <a:gd name="T26" fmla="*/ 5 w 29"/>
                <a:gd name="T27" fmla="*/ 2 h 27"/>
                <a:gd name="T28" fmla="*/ 8 w 29"/>
                <a:gd name="T29" fmla="*/ 0 h 27"/>
                <a:gd name="T30" fmla="*/ 8 w 29"/>
                <a:gd name="T31" fmla="*/ 0 h 27"/>
                <a:gd name="T32" fmla="*/ 9 w 29"/>
                <a:gd name="T33" fmla="*/ 0 h 27"/>
                <a:gd name="T34" fmla="*/ 11 w 29"/>
                <a:gd name="T35" fmla="*/ 1 h 27"/>
                <a:gd name="T36" fmla="*/ 12 w 29"/>
                <a:gd name="T37" fmla="*/ 1 h 27"/>
                <a:gd name="T38" fmla="*/ 13 w 29"/>
                <a:gd name="T39" fmla="*/ 1 h 27"/>
                <a:gd name="T40" fmla="*/ 14 w 29"/>
                <a:gd name="T41" fmla="*/ 1 h 27"/>
                <a:gd name="T42" fmla="*/ 16 w 29"/>
                <a:gd name="T43" fmla="*/ 2 h 27"/>
                <a:gd name="T44" fmla="*/ 18 w 29"/>
                <a:gd name="T45" fmla="*/ 2 h 27"/>
                <a:gd name="T46" fmla="*/ 21 w 29"/>
                <a:gd name="T47" fmla="*/ 3 h 27"/>
                <a:gd name="T48" fmla="*/ 21 w 29"/>
                <a:gd name="T49" fmla="*/ 3 h 27"/>
                <a:gd name="T50" fmla="*/ 25 w 29"/>
                <a:gd name="T51" fmla="*/ 3 h 27"/>
                <a:gd name="T52" fmla="*/ 25 w 29"/>
                <a:gd name="T53" fmla="*/ 3 h 27"/>
                <a:gd name="T54" fmla="*/ 26 w 29"/>
                <a:gd name="T55" fmla="*/ 3 h 27"/>
                <a:gd name="T56" fmla="*/ 29 w 29"/>
                <a:gd name="T5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7" fill="norm" stroke="1" extrusionOk="0">
                  <a:moveTo>
                    <a:pt x="29" y="7"/>
                  </a:moveTo>
                  <a:cubicBezTo>
                    <a:pt x="29" y="24"/>
                    <a:pt x="29" y="24"/>
                    <a:pt x="29" y="24"/>
                  </a:cubicBezTo>
                  <a:cubicBezTo>
                    <a:pt x="29" y="26"/>
                    <a:pt x="27" y="27"/>
                    <a:pt x="25" y="27"/>
                  </a:cubicBezTo>
                  <a:cubicBezTo>
                    <a:pt x="3" y="27"/>
                    <a:pt x="3" y="27"/>
                    <a:pt x="3" y="27"/>
                  </a:cubicBezTo>
                  <a:cubicBezTo>
                    <a:pt x="2" y="27"/>
                    <a:pt x="1" y="27"/>
                    <a:pt x="1" y="26"/>
                  </a:cubicBezTo>
                  <a:cubicBezTo>
                    <a:pt x="0" y="26"/>
                    <a:pt x="0" y="25"/>
                    <a:pt x="0" y="24"/>
                  </a:cubicBezTo>
                  <a:cubicBezTo>
                    <a:pt x="0" y="23"/>
                    <a:pt x="0" y="23"/>
                    <a:pt x="0" y="22"/>
                  </a:cubicBezTo>
                  <a:cubicBezTo>
                    <a:pt x="0" y="22"/>
                    <a:pt x="0" y="22"/>
                    <a:pt x="0" y="21"/>
                  </a:cubicBezTo>
                  <a:cubicBezTo>
                    <a:pt x="0" y="20"/>
                    <a:pt x="0" y="20"/>
                    <a:pt x="0" y="19"/>
                  </a:cubicBezTo>
                  <a:cubicBezTo>
                    <a:pt x="0" y="19"/>
                    <a:pt x="0" y="19"/>
                    <a:pt x="0" y="18"/>
                  </a:cubicBezTo>
                  <a:cubicBezTo>
                    <a:pt x="1" y="14"/>
                    <a:pt x="2" y="9"/>
                    <a:pt x="4" y="5"/>
                  </a:cubicBezTo>
                  <a:cubicBezTo>
                    <a:pt x="4" y="5"/>
                    <a:pt x="4" y="5"/>
                    <a:pt x="4" y="5"/>
                  </a:cubicBezTo>
                  <a:cubicBezTo>
                    <a:pt x="4" y="4"/>
                    <a:pt x="4" y="4"/>
                    <a:pt x="4" y="3"/>
                  </a:cubicBezTo>
                  <a:cubicBezTo>
                    <a:pt x="5" y="3"/>
                    <a:pt x="5" y="3"/>
                    <a:pt x="5" y="2"/>
                  </a:cubicBezTo>
                  <a:cubicBezTo>
                    <a:pt x="5" y="1"/>
                    <a:pt x="7" y="0"/>
                    <a:pt x="8" y="0"/>
                  </a:cubicBezTo>
                  <a:cubicBezTo>
                    <a:pt x="8" y="0"/>
                    <a:pt x="8" y="0"/>
                    <a:pt x="8" y="0"/>
                  </a:cubicBezTo>
                  <a:cubicBezTo>
                    <a:pt x="9" y="0"/>
                    <a:pt x="9" y="0"/>
                    <a:pt x="9" y="0"/>
                  </a:cubicBezTo>
                  <a:cubicBezTo>
                    <a:pt x="10" y="0"/>
                    <a:pt x="11" y="1"/>
                    <a:pt x="11" y="1"/>
                  </a:cubicBezTo>
                  <a:cubicBezTo>
                    <a:pt x="12" y="1"/>
                    <a:pt x="12" y="1"/>
                    <a:pt x="12" y="1"/>
                  </a:cubicBezTo>
                  <a:cubicBezTo>
                    <a:pt x="12" y="1"/>
                    <a:pt x="12" y="1"/>
                    <a:pt x="13" y="1"/>
                  </a:cubicBezTo>
                  <a:cubicBezTo>
                    <a:pt x="13" y="1"/>
                    <a:pt x="13" y="1"/>
                    <a:pt x="14" y="1"/>
                  </a:cubicBezTo>
                  <a:cubicBezTo>
                    <a:pt x="15" y="2"/>
                    <a:pt x="16" y="2"/>
                    <a:pt x="16" y="2"/>
                  </a:cubicBezTo>
                  <a:cubicBezTo>
                    <a:pt x="17" y="2"/>
                    <a:pt x="17" y="2"/>
                    <a:pt x="18" y="2"/>
                  </a:cubicBezTo>
                  <a:cubicBezTo>
                    <a:pt x="19" y="2"/>
                    <a:pt x="20" y="3"/>
                    <a:pt x="21" y="3"/>
                  </a:cubicBezTo>
                  <a:cubicBezTo>
                    <a:pt x="21" y="3"/>
                    <a:pt x="21" y="3"/>
                    <a:pt x="21" y="3"/>
                  </a:cubicBezTo>
                  <a:cubicBezTo>
                    <a:pt x="23" y="3"/>
                    <a:pt x="24" y="3"/>
                    <a:pt x="25" y="3"/>
                  </a:cubicBezTo>
                  <a:cubicBezTo>
                    <a:pt x="25" y="3"/>
                    <a:pt x="25" y="3"/>
                    <a:pt x="25" y="3"/>
                  </a:cubicBezTo>
                  <a:cubicBezTo>
                    <a:pt x="25" y="3"/>
                    <a:pt x="25" y="3"/>
                    <a:pt x="26" y="3"/>
                  </a:cubicBezTo>
                  <a:cubicBezTo>
                    <a:pt x="28" y="3"/>
                    <a:pt x="29" y="5"/>
                    <a:pt x="29" y="7"/>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32" name="Freeform 16" hidden="0"/>
            <p:cNvSpPr/>
            <p:nvPr isPhoto="0" userDrawn="0"/>
          </p:nvSpPr>
          <p:spPr bwMode="auto">
            <a:xfrm>
              <a:off x="4032053" y="1864569"/>
              <a:ext cx="47625" cy="47625"/>
            </a:xfrm>
            <a:custGeom>
              <a:avLst/>
              <a:gdLst>
                <a:gd name="T0" fmla="*/ 17 w 19"/>
                <a:gd name="T1" fmla="*/ 1 h 19"/>
                <a:gd name="T2" fmla="*/ 19 w 19"/>
                <a:gd name="T3" fmla="*/ 4 h 19"/>
                <a:gd name="T4" fmla="*/ 19 w 19"/>
                <a:gd name="T5" fmla="*/ 15 h 19"/>
                <a:gd name="T6" fmla="*/ 18 w 19"/>
                <a:gd name="T7" fmla="*/ 18 h 19"/>
                <a:gd name="T8" fmla="*/ 15 w 19"/>
                <a:gd name="T9" fmla="*/ 19 h 19"/>
                <a:gd name="T10" fmla="*/ 12 w 19"/>
                <a:gd name="T11" fmla="*/ 19 h 19"/>
                <a:gd name="T12" fmla="*/ 12 w 19"/>
                <a:gd name="T13" fmla="*/ 18 h 19"/>
                <a:gd name="T14" fmla="*/ 8 w 19"/>
                <a:gd name="T15" fmla="*/ 18 h 19"/>
                <a:gd name="T16" fmla="*/ 7 w 19"/>
                <a:gd name="T17" fmla="*/ 18 h 19"/>
                <a:gd name="T18" fmla="*/ 5 w 19"/>
                <a:gd name="T19" fmla="*/ 17 h 19"/>
                <a:gd name="T20" fmla="*/ 4 w 19"/>
                <a:gd name="T21" fmla="*/ 17 h 19"/>
                <a:gd name="T22" fmla="*/ 3 w 19"/>
                <a:gd name="T23" fmla="*/ 17 h 19"/>
                <a:gd name="T24" fmla="*/ 0 w 19"/>
                <a:gd name="T25" fmla="*/ 14 h 19"/>
                <a:gd name="T26" fmla="*/ 1 w 19"/>
                <a:gd name="T27" fmla="*/ 11 h 19"/>
                <a:gd name="T28" fmla="*/ 1 w 19"/>
                <a:gd name="T29" fmla="*/ 11 h 19"/>
                <a:gd name="T30" fmla="*/ 2 w 19"/>
                <a:gd name="T31" fmla="*/ 10 h 19"/>
                <a:gd name="T32" fmla="*/ 3 w 19"/>
                <a:gd name="T33" fmla="*/ 9 h 19"/>
                <a:gd name="T34" fmla="*/ 4 w 19"/>
                <a:gd name="T35" fmla="*/ 8 h 19"/>
                <a:gd name="T36" fmla="*/ 4 w 19"/>
                <a:gd name="T37" fmla="*/ 7 h 19"/>
                <a:gd name="T38" fmla="*/ 5 w 19"/>
                <a:gd name="T39" fmla="*/ 6 h 19"/>
                <a:gd name="T40" fmla="*/ 6 w 19"/>
                <a:gd name="T41" fmla="*/ 5 h 19"/>
                <a:gd name="T42" fmla="*/ 7 w 19"/>
                <a:gd name="T43" fmla="*/ 5 h 19"/>
                <a:gd name="T44" fmla="*/ 8 w 19"/>
                <a:gd name="T45" fmla="*/ 4 h 19"/>
                <a:gd name="T46" fmla="*/ 8 w 19"/>
                <a:gd name="T47" fmla="*/ 4 h 19"/>
                <a:gd name="T48" fmla="*/ 10 w 19"/>
                <a:gd name="T49" fmla="*/ 3 h 19"/>
                <a:gd name="T50" fmla="*/ 10 w 19"/>
                <a:gd name="T51" fmla="*/ 3 h 19"/>
                <a:gd name="T52" fmla="*/ 11 w 19"/>
                <a:gd name="T53" fmla="*/ 2 h 19"/>
                <a:gd name="T54" fmla="*/ 12 w 19"/>
                <a:gd name="T55" fmla="*/ 2 h 19"/>
                <a:gd name="T56" fmla="*/ 13 w 19"/>
                <a:gd name="T57" fmla="*/ 1 h 19"/>
                <a:gd name="T58" fmla="*/ 13 w 19"/>
                <a:gd name="T59" fmla="*/ 1 h 19"/>
                <a:gd name="T60" fmla="*/ 14 w 19"/>
                <a:gd name="T61" fmla="*/ 1 h 19"/>
                <a:gd name="T62" fmla="*/ 17 w 19"/>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7" y="1"/>
                  </a:moveTo>
                  <a:cubicBezTo>
                    <a:pt x="18" y="2"/>
                    <a:pt x="19" y="3"/>
                    <a:pt x="19" y="4"/>
                  </a:cubicBezTo>
                  <a:cubicBezTo>
                    <a:pt x="19" y="15"/>
                    <a:pt x="19" y="15"/>
                    <a:pt x="19" y="15"/>
                  </a:cubicBezTo>
                  <a:cubicBezTo>
                    <a:pt x="19" y="16"/>
                    <a:pt x="19" y="17"/>
                    <a:pt x="18" y="18"/>
                  </a:cubicBezTo>
                  <a:cubicBezTo>
                    <a:pt x="17" y="18"/>
                    <a:pt x="16" y="19"/>
                    <a:pt x="15" y="19"/>
                  </a:cubicBezTo>
                  <a:cubicBezTo>
                    <a:pt x="14" y="19"/>
                    <a:pt x="13" y="19"/>
                    <a:pt x="12" y="19"/>
                  </a:cubicBezTo>
                  <a:cubicBezTo>
                    <a:pt x="12" y="18"/>
                    <a:pt x="12" y="18"/>
                    <a:pt x="12" y="18"/>
                  </a:cubicBezTo>
                  <a:cubicBezTo>
                    <a:pt x="11" y="18"/>
                    <a:pt x="10" y="18"/>
                    <a:pt x="8" y="18"/>
                  </a:cubicBezTo>
                  <a:cubicBezTo>
                    <a:pt x="8" y="18"/>
                    <a:pt x="8" y="18"/>
                    <a:pt x="7" y="18"/>
                  </a:cubicBezTo>
                  <a:cubicBezTo>
                    <a:pt x="6" y="18"/>
                    <a:pt x="6" y="17"/>
                    <a:pt x="5" y="17"/>
                  </a:cubicBezTo>
                  <a:cubicBezTo>
                    <a:pt x="4" y="17"/>
                    <a:pt x="4" y="17"/>
                    <a:pt x="4" y="17"/>
                  </a:cubicBezTo>
                  <a:cubicBezTo>
                    <a:pt x="3" y="17"/>
                    <a:pt x="3" y="17"/>
                    <a:pt x="3" y="17"/>
                  </a:cubicBezTo>
                  <a:cubicBezTo>
                    <a:pt x="2" y="16"/>
                    <a:pt x="1" y="16"/>
                    <a:pt x="0" y="14"/>
                  </a:cubicBezTo>
                  <a:cubicBezTo>
                    <a:pt x="0" y="13"/>
                    <a:pt x="0" y="12"/>
                    <a:pt x="1" y="11"/>
                  </a:cubicBezTo>
                  <a:cubicBezTo>
                    <a:pt x="1" y="11"/>
                    <a:pt x="1" y="11"/>
                    <a:pt x="1" y="11"/>
                  </a:cubicBezTo>
                  <a:cubicBezTo>
                    <a:pt x="1" y="10"/>
                    <a:pt x="2" y="10"/>
                    <a:pt x="2" y="10"/>
                  </a:cubicBezTo>
                  <a:cubicBezTo>
                    <a:pt x="2" y="10"/>
                    <a:pt x="2" y="9"/>
                    <a:pt x="3" y="9"/>
                  </a:cubicBezTo>
                  <a:cubicBezTo>
                    <a:pt x="3" y="9"/>
                    <a:pt x="3" y="8"/>
                    <a:pt x="4" y="8"/>
                  </a:cubicBezTo>
                  <a:cubicBezTo>
                    <a:pt x="4" y="7"/>
                    <a:pt x="4" y="7"/>
                    <a:pt x="4" y="7"/>
                  </a:cubicBezTo>
                  <a:cubicBezTo>
                    <a:pt x="5" y="7"/>
                    <a:pt x="5" y="6"/>
                    <a:pt x="5" y="6"/>
                  </a:cubicBezTo>
                  <a:cubicBezTo>
                    <a:pt x="6" y="6"/>
                    <a:pt x="6" y="6"/>
                    <a:pt x="6" y="5"/>
                  </a:cubicBezTo>
                  <a:cubicBezTo>
                    <a:pt x="7" y="5"/>
                    <a:pt x="7" y="5"/>
                    <a:pt x="7" y="5"/>
                  </a:cubicBezTo>
                  <a:cubicBezTo>
                    <a:pt x="8" y="4"/>
                    <a:pt x="8" y="4"/>
                    <a:pt x="8" y="4"/>
                  </a:cubicBezTo>
                  <a:cubicBezTo>
                    <a:pt x="8" y="4"/>
                    <a:pt x="8" y="4"/>
                    <a:pt x="8" y="4"/>
                  </a:cubicBezTo>
                  <a:cubicBezTo>
                    <a:pt x="9" y="3"/>
                    <a:pt x="9" y="3"/>
                    <a:pt x="10" y="3"/>
                  </a:cubicBezTo>
                  <a:cubicBezTo>
                    <a:pt x="10" y="3"/>
                    <a:pt x="10" y="3"/>
                    <a:pt x="10" y="3"/>
                  </a:cubicBezTo>
                  <a:cubicBezTo>
                    <a:pt x="10" y="2"/>
                    <a:pt x="11" y="2"/>
                    <a:pt x="11" y="2"/>
                  </a:cubicBezTo>
                  <a:cubicBezTo>
                    <a:pt x="11" y="2"/>
                    <a:pt x="11" y="2"/>
                    <a:pt x="12" y="2"/>
                  </a:cubicBezTo>
                  <a:cubicBezTo>
                    <a:pt x="12" y="2"/>
                    <a:pt x="12" y="1"/>
                    <a:pt x="13" y="1"/>
                  </a:cubicBezTo>
                  <a:cubicBezTo>
                    <a:pt x="13" y="1"/>
                    <a:pt x="13" y="1"/>
                    <a:pt x="13" y="1"/>
                  </a:cubicBezTo>
                  <a:cubicBezTo>
                    <a:pt x="14" y="1"/>
                    <a:pt x="14" y="1"/>
                    <a:pt x="14" y="1"/>
                  </a:cubicBezTo>
                  <a:cubicBezTo>
                    <a:pt x="15" y="0"/>
                    <a:pt x="17" y="0"/>
                    <a:pt x="17" y="1"/>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33" name="Freeform 17" hidden="0"/>
            <p:cNvSpPr/>
            <p:nvPr isPhoto="0" userDrawn="0"/>
          </p:nvSpPr>
          <p:spPr bwMode="auto">
            <a:xfrm>
              <a:off x="4089203" y="1864569"/>
              <a:ext cx="47625" cy="47625"/>
            </a:xfrm>
            <a:custGeom>
              <a:avLst/>
              <a:gdLst>
                <a:gd name="T0" fmla="*/ 19 w 19"/>
                <a:gd name="T1" fmla="*/ 14 h 19"/>
                <a:gd name="T2" fmla="*/ 17 w 19"/>
                <a:gd name="T3" fmla="*/ 17 h 19"/>
                <a:gd name="T4" fmla="*/ 16 w 19"/>
                <a:gd name="T5" fmla="*/ 17 h 19"/>
                <a:gd name="T6" fmla="*/ 15 w 19"/>
                <a:gd name="T7" fmla="*/ 17 h 19"/>
                <a:gd name="T8" fmla="*/ 12 w 19"/>
                <a:gd name="T9" fmla="*/ 18 h 19"/>
                <a:gd name="T10" fmla="*/ 11 w 19"/>
                <a:gd name="T11" fmla="*/ 18 h 19"/>
                <a:gd name="T12" fmla="*/ 8 w 19"/>
                <a:gd name="T13" fmla="*/ 18 h 19"/>
                <a:gd name="T14" fmla="*/ 7 w 19"/>
                <a:gd name="T15" fmla="*/ 19 h 19"/>
                <a:gd name="T16" fmla="*/ 4 w 19"/>
                <a:gd name="T17" fmla="*/ 19 h 19"/>
                <a:gd name="T18" fmla="*/ 2 w 19"/>
                <a:gd name="T19" fmla="*/ 18 h 19"/>
                <a:gd name="T20" fmla="*/ 0 w 19"/>
                <a:gd name="T21" fmla="*/ 15 h 19"/>
                <a:gd name="T22" fmla="*/ 0 w 19"/>
                <a:gd name="T23" fmla="*/ 4 h 19"/>
                <a:gd name="T24" fmla="*/ 2 w 19"/>
                <a:gd name="T25" fmla="*/ 1 h 19"/>
                <a:gd name="T26" fmla="*/ 5 w 19"/>
                <a:gd name="T27" fmla="*/ 1 h 19"/>
                <a:gd name="T28" fmla="*/ 6 w 19"/>
                <a:gd name="T29" fmla="*/ 1 h 19"/>
                <a:gd name="T30" fmla="*/ 7 w 19"/>
                <a:gd name="T31" fmla="*/ 1 h 19"/>
                <a:gd name="T32" fmla="*/ 8 w 19"/>
                <a:gd name="T33" fmla="*/ 2 h 19"/>
                <a:gd name="T34" fmla="*/ 8 w 19"/>
                <a:gd name="T35" fmla="*/ 2 h 19"/>
                <a:gd name="T36" fmla="*/ 9 w 19"/>
                <a:gd name="T37" fmla="*/ 3 h 19"/>
                <a:gd name="T38" fmla="*/ 10 w 19"/>
                <a:gd name="T39" fmla="*/ 3 h 19"/>
                <a:gd name="T40" fmla="*/ 11 w 19"/>
                <a:gd name="T41" fmla="*/ 4 h 19"/>
                <a:gd name="T42" fmla="*/ 12 w 19"/>
                <a:gd name="T43" fmla="*/ 4 h 19"/>
                <a:gd name="T44" fmla="*/ 13 w 19"/>
                <a:gd name="T45" fmla="*/ 5 h 19"/>
                <a:gd name="T46" fmla="*/ 13 w 19"/>
                <a:gd name="T47" fmla="*/ 5 h 19"/>
                <a:gd name="T48" fmla="*/ 14 w 19"/>
                <a:gd name="T49" fmla="*/ 6 h 19"/>
                <a:gd name="T50" fmla="*/ 15 w 19"/>
                <a:gd name="T51" fmla="*/ 7 h 19"/>
                <a:gd name="T52" fmla="*/ 16 w 19"/>
                <a:gd name="T53" fmla="*/ 8 h 19"/>
                <a:gd name="T54" fmla="*/ 17 w 19"/>
                <a:gd name="T55" fmla="*/ 9 h 19"/>
                <a:gd name="T56" fmla="*/ 17 w 19"/>
                <a:gd name="T57" fmla="*/ 10 h 19"/>
                <a:gd name="T58" fmla="*/ 18 w 19"/>
                <a:gd name="T59" fmla="*/ 11 h 19"/>
                <a:gd name="T60" fmla="*/ 19 w 19"/>
                <a:gd name="T61" fmla="*/ 11 h 19"/>
                <a:gd name="T62" fmla="*/ 19 w 19"/>
                <a:gd name="T63"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9" y="14"/>
                  </a:moveTo>
                  <a:cubicBezTo>
                    <a:pt x="19" y="16"/>
                    <a:pt x="18" y="16"/>
                    <a:pt x="17" y="17"/>
                  </a:cubicBezTo>
                  <a:cubicBezTo>
                    <a:pt x="16" y="17"/>
                    <a:pt x="16" y="17"/>
                    <a:pt x="16" y="17"/>
                  </a:cubicBezTo>
                  <a:cubicBezTo>
                    <a:pt x="15" y="17"/>
                    <a:pt x="15" y="17"/>
                    <a:pt x="15" y="17"/>
                  </a:cubicBezTo>
                  <a:cubicBezTo>
                    <a:pt x="14" y="17"/>
                    <a:pt x="13" y="18"/>
                    <a:pt x="12" y="18"/>
                  </a:cubicBezTo>
                  <a:cubicBezTo>
                    <a:pt x="11" y="18"/>
                    <a:pt x="11" y="18"/>
                    <a:pt x="11" y="18"/>
                  </a:cubicBezTo>
                  <a:cubicBezTo>
                    <a:pt x="10" y="18"/>
                    <a:pt x="9" y="18"/>
                    <a:pt x="8" y="18"/>
                  </a:cubicBezTo>
                  <a:cubicBezTo>
                    <a:pt x="8" y="18"/>
                    <a:pt x="8" y="18"/>
                    <a:pt x="7" y="19"/>
                  </a:cubicBezTo>
                  <a:cubicBezTo>
                    <a:pt x="6" y="19"/>
                    <a:pt x="5" y="19"/>
                    <a:pt x="4" y="19"/>
                  </a:cubicBezTo>
                  <a:cubicBezTo>
                    <a:pt x="3" y="19"/>
                    <a:pt x="2" y="18"/>
                    <a:pt x="2" y="18"/>
                  </a:cubicBezTo>
                  <a:cubicBezTo>
                    <a:pt x="1" y="17"/>
                    <a:pt x="0" y="16"/>
                    <a:pt x="0" y="15"/>
                  </a:cubicBezTo>
                  <a:cubicBezTo>
                    <a:pt x="0" y="4"/>
                    <a:pt x="0" y="4"/>
                    <a:pt x="0" y="4"/>
                  </a:cubicBezTo>
                  <a:cubicBezTo>
                    <a:pt x="0" y="3"/>
                    <a:pt x="1" y="2"/>
                    <a:pt x="2" y="1"/>
                  </a:cubicBezTo>
                  <a:cubicBezTo>
                    <a:pt x="3" y="0"/>
                    <a:pt x="4" y="0"/>
                    <a:pt x="5" y="1"/>
                  </a:cubicBezTo>
                  <a:cubicBezTo>
                    <a:pt x="6" y="1"/>
                    <a:pt x="6" y="1"/>
                    <a:pt x="6" y="1"/>
                  </a:cubicBezTo>
                  <a:cubicBezTo>
                    <a:pt x="6" y="1"/>
                    <a:pt x="6" y="1"/>
                    <a:pt x="7" y="1"/>
                  </a:cubicBezTo>
                  <a:cubicBezTo>
                    <a:pt x="7" y="1"/>
                    <a:pt x="7" y="2"/>
                    <a:pt x="8" y="2"/>
                  </a:cubicBezTo>
                  <a:cubicBezTo>
                    <a:pt x="8" y="2"/>
                    <a:pt x="8" y="2"/>
                    <a:pt x="8" y="2"/>
                  </a:cubicBezTo>
                  <a:cubicBezTo>
                    <a:pt x="9" y="2"/>
                    <a:pt x="9" y="2"/>
                    <a:pt x="9" y="3"/>
                  </a:cubicBezTo>
                  <a:cubicBezTo>
                    <a:pt x="10" y="3"/>
                    <a:pt x="10" y="3"/>
                    <a:pt x="10" y="3"/>
                  </a:cubicBezTo>
                  <a:cubicBezTo>
                    <a:pt x="10" y="3"/>
                    <a:pt x="11" y="3"/>
                    <a:pt x="11" y="4"/>
                  </a:cubicBezTo>
                  <a:cubicBezTo>
                    <a:pt x="11" y="4"/>
                    <a:pt x="11" y="4"/>
                    <a:pt x="12" y="4"/>
                  </a:cubicBezTo>
                  <a:cubicBezTo>
                    <a:pt x="12" y="4"/>
                    <a:pt x="12" y="5"/>
                    <a:pt x="13" y="5"/>
                  </a:cubicBezTo>
                  <a:cubicBezTo>
                    <a:pt x="13" y="5"/>
                    <a:pt x="13" y="5"/>
                    <a:pt x="13" y="5"/>
                  </a:cubicBezTo>
                  <a:cubicBezTo>
                    <a:pt x="13" y="6"/>
                    <a:pt x="14" y="6"/>
                    <a:pt x="14" y="6"/>
                  </a:cubicBezTo>
                  <a:cubicBezTo>
                    <a:pt x="15" y="7"/>
                    <a:pt x="15" y="7"/>
                    <a:pt x="15" y="7"/>
                  </a:cubicBezTo>
                  <a:cubicBezTo>
                    <a:pt x="15" y="7"/>
                    <a:pt x="15" y="7"/>
                    <a:pt x="16" y="8"/>
                  </a:cubicBezTo>
                  <a:cubicBezTo>
                    <a:pt x="16" y="8"/>
                    <a:pt x="16" y="9"/>
                    <a:pt x="17" y="9"/>
                  </a:cubicBezTo>
                  <a:cubicBezTo>
                    <a:pt x="17" y="10"/>
                    <a:pt x="17" y="10"/>
                    <a:pt x="17" y="10"/>
                  </a:cubicBezTo>
                  <a:cubicBezTo>
                    <a:pt x="18" y="10"/>
                    <a:pt x="18" y="11"/>
                    <a:pt x="18" y="11"/>
                  </a:cubicBezTo>
                  <a:cubicBezTo>
                    <a:pt x="18" y="11"/>
                    <a:pt x="18" y="11"/>
                    <a:pt x="19" y="11"/>
                  </a:cubicBezTo>
                  <a:cubicBezTo>
                    <a:pt x="19" y="12"/>
                    <a:pt x="19" y="13"/>
                    <a:pt x="19" y="14"/>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34" name="Freeform 18" hidden="0"/>
            <p:cNvSpPr/>
            <p:nvPr isPhoto="0" userDrawn="0"/>
          </p:nvSpPr>
          <p:spPr bwMode="auto">
            <a:xfrm>
              <a:off x="4005065" y="1874094"/>
              <a:ext cx="30162" cy="25400"/>
            </a:xfrm>
            <a:custGeom>
              <a:avLst/>
              <a:gdLst>
                <a:gd name="T0" fmla="*/ 7 w 12"/>
                <a:gd name="T1" fmla="*/ 6 h 10"/>
                <a:gd name="T2" fmla="*/ 8 w 12"/>
                <a:gd name="T3" fmla="*/ 5 h 10"/>
                <a:gd name="T4" fmla="*/ 9 w 12"/>
                <a:gd name="T5" fmla="*/ 3 h 10"/>
                <a:gd name="T6" fmla="*/ 12 w 12"/>
                <a:gd name="T7" fmla="*/ 0 h 10"/>
                <a:gd name="T8" fmla="*/ 12 w 12"/>
                <a:gd name="T9" fmla="*/ 0 h 10"/>
                <a:gd name="T10" fmla="*/ 11 w 12"/>
                <a:gd name="T11" fmla="*/ 0 h 10"/>
                <a:gd name="T12" fmla="*/ 1 w 12"/>
                <a:gd name="T13" fmla="*/ 6 h 10"/>
                <a:gd name="T14" fmla="*/ 0 w 12"/>
                <a:gd name="T15" fmla="*/ 8 h 10"/>
                <a:gd name="T16" fmla="*/ 1 w 12"/>
                <a:gd name="T17" fmla="*/ 9 h 10"/>
                <a:gd name="T18" fmla="*/ 6 w 12"/>
                <a:gd name="T19" fmla="*/ 8 h 10"/>
                <a:gd name="T20" fmla="*/ 7 w 12"/>
                <a:gd name="T21" fmla="*/ 6 h 10"/>
                <a:gd name="T22" fmla="*/ 7 w 12"/>
                <a:gd name="T23" fmla="*/ 6 h 10"/>
                <a:gd name="T24" fmla="*/ 7 w 12"/>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7" y="6"/>
                  </a:moveTo>
                  <a:cubicBezTo>
                    <a:pt x="8" y="5"/>
                    <a:pt x="8" y="5"/>
                    <a:pt x="8" y="5"/>
                  </a:cubicBezTo>
                  <a:cubicBezTo>
                    <a:pt x="8" y="4"/>
                    <a:pt x="9" y="4"/>
                    <a:pt x="9" y="3"/>
                  </a:cubicBezTo>
                  <a:cubicBezTo>
                    <a:pt x="9" y="3"/>
                    <a:pt x="10" y="2"/>
                    <a:pt x="12" y="0"/>
                  </a:cubicBezTo>
                  <a:cubicBezTo>
                    <a:pt x="12" y="0"/>
                    <a:pt x="12" y="0"/>
                    <a:pt x="12" y="0"/>
                  </a:cubicBezTo>
                  <a:cubicBezTo>
                    <a:pt x="11" y="0"/>
                    <a:pt x="11" y="0"/>
                    <a:pt x="11" y="0"/>
                  </a:cubicBezTo>
                  <a:cubicBezTo>
                    <a:pt x="7" y="1"/>
                    <a:pt x="4" y="4"/>
                    <a:pt x="1" y="6"/>
                  </a:cubicBezTo>
                  <a:cubicBezTo>
                    <a:pt x="0" y="7"/>
                    <a:pt x="0" y="7"/>
                    <a:pt x="0" y="8"/>
                  </a:cubicBezTo>
                  <a:cubicBezTo>
                    <a:pt x="1" y="9"/>
                    <a:pt x="1" y="9"/>
                    <a:pt x="1" y="9"/>
                  </a:cubicBezTo>
                  <a:cubicBezTo>
                    <a:pt x="3" y="10"/>
                    <a:pt x="5" y="10"/>
                    <a:pt x="6" y="8"/>
                  </a:cubicBezTo>
                  <a:cubicBezTo>
                    <a:pt x="6" y="7"/>
                    <a:pt x="7" y="7"/>
                    <a:pt x="7" y="6"/>
                  </a:cubicBezTo>
                  <a:cubicBezTo>
                    <a:pt x="7" y="6"/>
                    <a:pt x="7" y="6"/>
                    <a:pt x="7" y="6"/>
                  </a:cubicBezTo>
                  <a:cubicBezTo>
                    <a:pt x="7" y="6"/>
                    <a:pt x="7" y="6"/>
                    <a:pt x="7" y="6"/>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35" name="Freeform 19" hidden="0"/>
            <p:cNvSpPr/>
            <p:nvPr isPhoto="0" userDrawn="0"/>
          </p:nvSpPr>
          <p:spPr bwMode="auto">
            <a:xfrm>
              <a:off x="4133653" y="1874094"/>
              <a:ext cx="30162" cy="25400"/>
            </a:xfrm>
            <a:custGeom>
              <a:avLst/>
              <a:gdLst>
                <a:gd name="T0" fmla="*/ 5 w 12"/>
                <a:gd name="T1" fmla="*/ 6 h 10"/>
                <a:gd name="T2" fmla="*/ 4 w 12"/>
                <a:gd name="T3" fmla="*/ 5 h 10"/>
                <a:gd name="T4" fmla="*/ 3 w 12"/>
                <a:gd name="T5" fmla="*/ 3 h 10"/>
                <a:gd name="T6" fmla="*/ 1 w 12"/>
                <a:gd name="T7" fmla="*/ 0 h 10"/>
                <a:gd name="T8" fmla="*/ 1 w 12"/>
                <a:gd name="T9" fmla="*/ 0 h 10"/>
                <a:gd name="T10" fmla="*/ 1 w 12"/>
                <a:gd name="T11" fmla="*/ 0 h 10"/>
                <a:gd name="T12" fmla="*/ 12 w 12"/>
                <a:gd name="T13" fmla="*/ 6 h 10"/>
                <a:gd name="T14" fmla="*/ 12 w 12"/>
                <a:gd name="T15" fmla="*/ 8 h 10"/>
                <a:gd name="T16" fmla="*/ 11 w 12"/>
                <a:gd name="T17" fmla="*/ 9 h 10"/>
                <a:gd name="T18" fmla="*/ 6 w 12"/>
                <a:gd name="T19" fmla="*/ 8 h 10"/>
                <a:gd name="T20" fmla="*/ 5 w 12"/>
                <a:gd name="T21" fmla="*/ 6 h 10"/>
                <a:gd name="T22" fmla="*/ 5 w 12"/>
                <a:gd name="T23" fmla="*/ 6 h 10"/>
                <a:gd name="T24" fmla="*/ 5 w 12"/>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5" y="6"/>
                  </a:moveTo>
                  <a:cubicBezTo>
                    <a:pt x="5" y="5"/>
                    <a:pt x="5" y="5"/>
                    <a:pt x="4" y="5"/>
                  </a:cubicBezTo>
                  <a:cubicBezTo>
                    <a:pt x="4" y="4"/>
                    <a:pt x="4" y="4"/>
                    <a:pt x="3" y="3"/>
                  </a:cubicBezTo>
                  <a:cubicBezTo>
                    <a:pt x="3" y="3"/>
                    <a:pt x="2" y="2"/>
                    <a:pt x="1" y="0"/>
                  </a:cubicBezTo>
                  <a:cubicBezTo>
                    <a:pt x="0" y="0"/>
                    <a:pt x="0" y="0"/>
                    <a:pt x="1" y="0"/>
                  </a:cubicBezTo>
                  <a:cubicBezTo>
                    <a:pt x="1" y="0"/>
                    <a:pt x="1" y="0"/>
                    <a:pt x="1" y="0"/>
                  </a:cubicBezTo>
                  <a:cubicBezTo>
                    <a:pt x="5" y="1"/>
                    <a:pt x="8" y="4"/>
                    <a:pt x="12" y="6"/>
                  </a:cubicBezTo>
                  <a:cubicBezTo>
                    <a:pt x="12" y="7"/>
                    <a:pt x="12" y="7"/>
                    <a:pt x="12" y="8"/>
                  </a:cubicBezTo>
                  <a:cubicBezTo>
                    <a:pt x="12" y="8"/>
                    <a:pt x="12" y="9"/>
                    <a:pt x="11" y="9"/>
                  </a:cubicBezTo>
                  <a:cubicBezTo>
                    <a:pt x="10" y="10"/>
                    <a:pt x="7" y="10"/>
                    <a:pt x="6" y="8"/>
                  </a:cubicBezTo>
                  <a:cubicBezTo>
                    <a:pt x="6" y="7"/>
                    <a:pt x="6" y="7"/>
                    <a:pt x="5" y="6"/>
                  </a:cubicBezTo>
                  <a:cubicBezTo>
                    <a:pt x="5" y="6"/>
                    <a:pt x="5" y="6"/>
                    <a:pt x="5" y="6"/>
                  </a:cubicBezTo>
                  <a:cubicBezTo>
                    <a:pt x="5" y="6"/>
                    <a:pt x="5" y="6"/>
                    <a:pt x="5" y="6"/>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36" name="Freeform 20" hidden="0"/>
            <p:cNvSpPr/>
            <p:nvPr isPhoto="0" userDrawn="0"/>
          </p:nvSpPr>
          <p:spPr bwMode="auto">
            <a:xfrm>
              <a:off x="4005065" y="2075705"/>
              <a:ext cx="30162" cy="25400"/>
            </a:xfrm>
            <a:custGeom>
              <a:avLst/>
              <a:gdLst>
                <a:gd name="T0" fmla="*/ 7 w 12"/>
                <a:gd name="T1" fmla="*/ 4 h 10"/>
                <a:gd name="T2" fmla="*/ 8 w 12"/>
                <a:gd name="T3" fmla="*/ 5 h 10"/>
                <a:gd name="T4" fmla="*/ 9 w 12"/>
                <a:gd name="T5" fmla="*/ 7 h 10"/>
                <a:gd name="T6" fmla="*/ 12 w 12"/>
                <a:gd name="T7" fmla="*/ 10 h 10"/>
                <a:gd name="T8" fmla="*/ 12 w 12"/>
                <a:gd name="T9" fmla="*/ 10 h 10"/>
                <a:gd name="T10" fmla="*/ 11 w 12"/>
                <a:gd name="T11" fmla="*/ 10 h 10"/>
                <a:gd name="T12" fmla="*/ 1 w 12"/>
                <a:gd name="T13" fmla="*/ 4 h 10"/>
                <a:gd name="T14" fmla="*/ 0 w 12"/>
                <a:gd name="T15" fmla="*/ 2 h 10"/>
                <a:gd name="T16" fmla="*/ 1 w 12"/>
                <a:gd name="T17" fmla="*/ 1 h 10"/>
                <a:gd name="T18" fmla="*/ 6 w 12"/>
                <a:gd name="T19" fmla="*/ 2 h 10"/>
                <a:gd name="T20" fmla="*/ 7 w 12"/>
                <a:gd name="T21" fmla="*/ 4 h 10"/>
                <a:gd name="T22" fmla="*/ 7 w 12"/>
                <a:gd name="T23" fmla="*/ 4 h 10"/>
                <a:gd name="T24" fmla="*/ 7 w 12"/>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7" y="4"/>
                  </a:moveTo>
                  <a:cubicBezTo>
                    <a:pt x="8" y="5"/>
                    <a:pt x="8" y="5"/>
                    <a:pt x="8" y="5"/>
                  </a:cubicBezTo>
                  <a:cubicBezTo>
                    <a:pt x="8" y="6"/>
                    <a:pt x="9" y="6"/>
                    <a:pt x="9" y="7"/>
                  </a:cubicBezTo>
                  <a:cubicBezTo>
                    <a:pt x="9" y="7"/>
                    <a:pt x="10" y="8"/>
                    <a:pt x="12" y="10"/>
                  </a:cubicBezTo>
                  <a:cubicBezTo>
                    <a:pt x="12" y="10"/>
                    <a:pt x="12" y="10"/>
                    <a:pt x="12" y="10"/>
                  </a:cubicBezTo>
                  <a:cubicBezTo>
                    <a:pt x="11" y="10"/>
                    <a:pt x="11" y="10"/>
                    <a:pt x="11" y="10"/>
                  </a:cubicBezTo>
                  <a:cubicBezTo>
                    <a:pt x="7" y="9"/>
                    <a:pt x="4" y="6"/>
                    <a:pt x="1" y="4"/>
                  </a:cubicBezTo>
                  <a:cubicBezTo>
                    <a:pt x="0" y="3"/>
                    <a:pt x="0" y="3"/>
                    <a:pt x="0" y="2"/>
                  </a:cubicBezTo>
                  <a:cubicBezTo>
                    <a:pt x="1" y="1"/>
                    <a:pt x="1" y="1"/>
                    <a:pt x="1" y="1"/>
                  </a:cubicBezTo>
                  <a:cubicBezTo>
                    <a:pt x="3" y="0"/>
                    <a:pt x="5" y="1"/>
                    <a:pt x="6" y="2"/>
                  </a:cubicBezTo>
                  <a:cubicBezTo>
                    <a:pt x="6" y="3"/>
                    <a:pt x="7" y="3"/>
                    <a:pt x="7" y="4"/>
                  </a:cubicBezTo>
                  <a:cubicBezTo>
                    <a:pt x="7" y="4"/>
                    <a:pt x="7" y="4"/>
                    <a:pt x="7" y="4"/>
                  </a:cubicBezTo>
                  <a:cubicBezTo>
                    <a:pt x="7" y="4"/>
                    <a:pt x="7" y="4"/>
                    <a:pt x="7" y="4"/>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37" name="Freeform 21" hidden="0"/>
            <p:cNvSpPr/>
            <p:nvPr isPhoto="0" userDrawn="0"/>
          </p:nvSpPr>
          <p:spPr bwMode="auto">
            <a:xfrm>
              <a:off x="4133653" y="2075705"/>
              <a:ext cx="30162" cy="25400"/>
            </a:xfrm>
            <a:custGeom>
              <a:avLst/>
              <a:gdLst>
                <a:gd name="T0" fmla="*/ 5 w 12"/>
                <a:gd name="T1" fmla="*/ 4 h 10"/>
                <a:gd name="T2" fmla="*/ 4 w 12"/>
                <a:gd name="T3" fmla="*/ 5 h 10"/>
                <a:gd name="T4" fmla="*/ 3 w 12"/>
                <a:gd name="T5" fmla="*/ 7 h 10"/>
                <a:gd name="T6" fmla="*/ 1 w 12"/>
                <a:gd name="T7" fmla="*/ 10 h 10"/>
                <a:gd name="T8" fmla="*/ 1 w 12"/>
                <a:gd name="T9" fmla="*/ 10 h 10"/>
                <a:gd name="T10" fmla="*/ 1 w 12"/>
                <a:gd name="T11" fmla="*/ 10 h 10"/>
                <a:gd name="T12" fmla="*/ 12 w 12"/>
                <a:gd name="T13" fmla="*/ 4 h 10"/>
                <a:gd name="T14" fmla="*/ 12 w 12"/>
                <a:gd name="T15" fmla="*/ 2 h 10"/>
                <a:gd name="T16" fmla="*/ 11 w 12"/>
                <a:gd name="T17" fmla="*/ 1 h 10"/>
                <a:gd name="T18" fmla="*/ 6 w 12"/>
                <a:gd name="T19" fmla="*/ 2 h 10"/>
                <a:gd name="T20" fmla="*/ 5 w 12"/>
                <a:gd name="T21" fmla="*/ 4 h 10"/>
                <a:gd name="T22" fmla="*/ 5 w 12"/>
                <a:gd name="T23" fmla="*/ 4 h 10"/>
                <a:gd name="T24" fmla="*/ 5 w 12"/>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5" y="4"/>
                  </a:moveTo>
                  <a:cubicBezTo>
                    <a:pt x="5" y="5"/>
                    <a:pt x="5" y="5"/>
                    <a:pt x="4" y="5"/>
                  </a:cubicBezTo>
                  <a:cubicBezTo>
                    <a:pt x="4" y="6"/>
                    <a:pt x="4" y="6"/>
                    <a:pt x="3" y="7"/>
                  </a:cubicBezTo>
                  <a:cubicBezTo>
                    <a:pt x="3" y="7"/>
                    <a:pt x="2" y="8"/>
                    <a:pt x="1" y="10"/>
                  </a:cubicBezTo>
                  <a:cubicBezTo>
                    <a:pt x="0" y="10"/>
                    <a:pt x="0" y="10"/>
                    <a:pt x="1" y="10"/>
                  </a:cubicBezTo>
                  <a:cubicBezTo>
                    <a:pt x="1" y="10"/>
                    <a:pt x="1" y="10"/>
                    <a:pt x="1" y="10"/>
                  </a:cubicBezTo>
                  <a:cubicBezTo>
                    <a:pt x="5" y="9"/>
                    <a:pt x="8" y="6"/>
                    <a:pt x="12" y="4"/>
                  </a:cubicBezTo>
                  <a:cubicBezTo>
                    <a:pt x="12" y="3"/>
                    <a:pt x="12" y="3"/>
                    <a:pt x="12" y="2"/>
                  </a:cubicBezTo>
                  <a:cubicBezTo>
                    <a:pt x="12" y="2"/>
                    <a:pt x="12" y="1"/>
                    <a:pt x="11" y="1"/>
                  </a:cubicBezTo>
                  <a:cubicBezTo>
                    <a:pt x="10" y="0"/>
                    <a:pt x="7" y="1"/>
                    <a:pt x="6" y="2"/>
                  </a:cubicBezTo>
                  <a:cubicBezTo>
                    <a:pt x="6" y="3"/>
                    <a:pt x="6" y="3"/>
                    <a:pt x="5" y="4"/>
                  </a:cubicBezTo>
                  <a:cubicBezTo>
                    <a:pt x="5" y="4"/>
                    <a:pt x="5" y="4"/>
                    <a:pt x="5" y="4"/>
                  </a:cubicBezTo>
                  <a:cubicBezTo>
                    <a:pt x="5" y="4"/>
                    <a:pt x="5" y="4"/>
                    <a:pt x="5" y="4"/>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38" name="Freeform 22" hidden="0"/>
            <p:cNvSpPr>
              <a:spLocks noEditPoints="1"/>
            </p:cNvSpPr>
            <p:nvPr isPhoto="0" userDrawn="0"/>
          </p:nvSpPr>
          <p:spPr bwMode="auto">
            <a:xfrm>
              <a:off x="3833615" y="1742331"/>
              <a:ext cx="498475" cy="500063"/>
            </a:xfrm>
            <a:custGeom>
              <a:avLst/>
              <a:gdLst>
                <a:gd name="T0" fmla="*/ 101 w 201"/>
                <a:gd name="T1" fmla="*/ 201 h 201"/>
                <a:gd name="T2" fmla="*/ 0 w 201"/>
                <a:gd name="T3" fmla="*/ 100 h 201"/>
                <a:gd name="T4" fmla="*/ 101 w 201"/>
                <a:gd name="T5" fmla="*/ 0 h 201"/>
                <a:gd name="T6" fmla="*/ 201 w 201"/>
                <a:gd name="T7" fmla="*/ 100 h 201"/>
                <a:gd name="T8" fmla="*/ 101 w 201"/>
                <a:gd name="T9" fmla="*/ 201 h 201"/>
                <a:gd name="T10" fmla="*/ 101 w 201"/>
                <a:gd name="T11" fmla="*/ 4 h 201"/>
                <a:gd name="T12" fmla="*/ 5 w 201"/>
                <a:gd name="T13" fmla="*/ 100 h 201"/>
                <a:gd name="T14" fmla="*/ 101 w 201"/>
                <a:gd name="T15" fmla="*/ 196 h 201"/>
                <a:gd name="T16" fmla="*/ 197 w 201"/>
                <a:gd name="T17" fmla="*/ 100 h 201"/>
                <a:gd name="T18" fmla="*/ 101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1" y="201"/>
                  </a:moveTo>
                  <a:cubicBezTo>
                    <a:pt x="45" y="201"/>
                    <a:pt x="0" y="155"/>
                    <a:pt x="0" y="100"/>
                  </a:cubicBezTo>
                  <a:cubicBezTo>
                    <a:pt x="0" y="45"/>
                    <a:pt x="45" y="0"/>
                    <a:pt x="101" y="0"/>
                  </a:cubicBezTo>
                  <a:cubicBezTo>
                    <a:pt x="156" y="0"/>
                    <a:pt x="201" y="45"/>
                    <a:pt x="201" y="100"/>
                  </a:cubicBezTo>
                  <a:cubicBezTo>
                    <a:pt x="201" y="155"/>
                    <a:pt x="156" y="201"/>
                    <a:pt x="101" y="201"/>
                  </a:cubicBezTo>
                  <a:close/>
                  <a:moveTo>
                    <a:pt x="101" y="4"/>
                  </a:moveTo>
                  <a:cubicBezTo>
                    <a:pt x="48" y="4"/>
                    <a:pt x="5" y="47"/>
                    <a:pt x="5" y="100"/>
                  </a:cubicBezTo>
                  <a:cubicBezTo>
                    <a:pt x="5" y="153"/>
                    <a:pt x="48" y="196"/>
                    <a:pt x="101" y="196"/>
                  </a:cubicBezTo>
                  <a:cubicBezTo>
                    <a:pt x="154" y="196"/>
                    <a:pt x="197" y="153"/>
                    <a:pt x="197" y="100"/>
                  </a:cubicBezTo>
                  <a:cubicBezTo>
                    <a:pt x="197" y="47"/>
                    <a:pt x="154" y="4"/>
                    <a:pt x="101" y="4"/>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grpSp>
      <p:sp>
        <p:nvSpPr>
          <p:cNvPr id="39" name="ZoneTexte 126" hidden="0"/>
          <p:cNvSpPr/>
          <p:nvPr isPhoto="0" userDrawn="0"/>
        </p:nvSpPr>
        <p:spPr bwMode="auto">
          <a:xfrm>
            <a:off x="3853535" y="2351951"/>
            <a:ext cx="1222521" cy="507831"/>
          </a:xfrm>
          <a:prstGeom prst="rect">
            <a:avLst/>
          </a:prstGeom>
          <a:noFill/>
        </p:spPr>
        <p:txBody>
          <a:bodyPr wrap="square" rtlCol="0">
            <a:spAutoFit/>
          </a:bodyPr>
          <a:lstStyle/>
          <a:p>
            <a:pPr algn="ctr" defTabSz="685800">
              <a:defRPr/>
            </a:pPr>
            <a:r>
              <a:rPr lang="fr-FR" sz="900">
                <a:solidFill>
                  <a:srgbClr val="88D1F1"/>
                </a:solidFill>
                <a:latin typeface="Arial"/>
                <a:cs typeface="Arial"/>
              </a:rPr>
              <a:t>Les politiques publiques de la recherche</a:t>
            </a:r>
            <a:endParaRPr lang="fr-FR" sz="900">
              <a:solidFill>
                <a:srgbClr val="88D1F1"/>
              </a:solidFill>
              <a:latin typeface="Calibri"/>
              <a:cs typeface="Arial"/>
            </a:endParaRPr>
          </a:p>
        </p:txBody>
      </p:sp>
      <p:grpSp>
        <p:nvGrpSpPr>
          <p:cNvPr id="40" name="Groupe 113" hidden="0"/>
          <p:cNvGrpSpPr/>
          <p:nvPr isPhoto="0" userDrawn="0"/>
        </p:nvGrpSpPr>
        <p:grpSpPr bwMode="auto">
          <a:xfrm>
            <a:off x="5478129" y="1786167"/>
            <a:ext cx="498475" cy="500063"/>
            <a:chOff x="4742867" y="1742331"/>
            <a:chExt cx="498475" cy="500063"/>
          </a:xfrm>
        </p:grpSpPr>
        <p:sp>
          <p:nvSpPr>
            <p:cNvPr id="41" name="Freeform 28" hidden="0"/>
            <p:cNvSpPr>
              <a:spLocks noEditPoints="1"/>
            </p:cNvSpPr>
            <p:nvPr isPhoto="0" userDrawn="0"/>
          </p:nvSpPr>
          <p:spPr bwMode="auto">
            <a:xfrm>
              <a:off x="4742867" y="1742331"/>
              <a:ext cx="498475" cy="500063"/>
            </a:xfrm>
            <a:custGeom>
              <a:avLst/>
              <a:gdLst>
                <a:gd name="T0" fmla="*/ 101 w 201"/>
                <a:gd name="T1" fmla="*/ 201 h 201"/>
                <a:gd name="T2" fmla="*/ 0 w 201"/>
                <a:gd name="T3" fmla="*/ 100 h 201"/>
                <a:gd name="T4" fmla="*/ 101 w 201"/>
                <a:gd name="T5" fmla="*/ 0 h 201"/>
                <a:gd name="T6" fmla="*/ 201 w 201"/>
                <a:gd name="T7" fmla="*/ 100 h 201"/>
                <a:gd name="T8" fmla="*/ 101 w 201"/>
                <a:gd name="T9" fmla="*/ 201 h 201"/>
                <a:gd name="T10" fmla="*/ 101 w 201"/>
                <a:gd name="T11" fmla="*/ 4 h 201"/>
                <a:gd name="T12" fmla="*/ 5 w 201"/>
                <a:gd name="T13" fmla="*/ 100 h 201"/>
                <a:gd name="T14" fmla="*/ 101 w 201"/>
                <a:gd name="T15" fmla="*/ 196 h 201"/>
                <a:gd name="T16" fmla="*/ 196 w 201"/>
                <a:gd name="T17" fmla="*/ 100 h 201"/>
                <a:gd name="T18" fmla="*/ 101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1" y="201"/>
                  </a:moveTo>
                  <a:cubicBezTo>
                    <a:pt x="45" y="201"/>
                    <a:pt x="0" y="155"/>
                    <a:pt x="0" y="100"/>
                  </a:cubicBezTo>
                  <a:cubicBezTo>
                    <a:pt x="0" y="45"/>
                    <a:pt x="45" y="0"/>
                    <a:pt x="101" y="0"/>
                  </a:cubicBezTo>
                  <a:cubicBezTo>
                    <a:pt x="156" y="0"/>
                    <a:pt x="201" y="45"/>
                    <a:pt x="201" y="100"/>
                  </a:cubicBezTo>
                  <a:cubicBezTo>
                    <a:pt x="201" y="155"/>
                    <a:pt x="156" y="201"/>
                    <a:pt x="101" y="201"/>
                  </a:cubicBezTo>
                  <a:close/>
                  <a:moveTo>
                    <a:pt x="101" y="4"/>
                  </a:moveTo>
                  <a:cubicBezTo>
                    <a:pt x="48" y="4"/>
                    <a:pt x="5" y="47"/>
                    <a:pt x="5" y="100"/>
                  </a:cubicBezTo>
                  <a:cubicBezTo>
                    <a:pt x="5" y="153"/>
                    <a:pt x="48" y="196"/>
                    <a:pt x="101" y="196"/>
                  </a:cubicBezTo>
                  <a:cubicBezTo>
                    <a:pt x="153" y="196"/>
                    <a:pt x="196" y="153"/>
                    <a:pt x="196" y="100"/>
                  </a:cubicBezTo>
                  <a:cubicBezTo>
                    <a:pt x="196" y="47"/>
                    <a:pt x="153" y="4"/>
                    <a:pt x="101" y="4"/>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42" name="Freeform 29" hidden="0"/>
            <p:cNvSpPr>
              <a:spLocks noEditPoints="1"/>
            </p:cNvSpPr>
            <p:nvPr isPhoto="0" userDrawn="0"/>
          </p:nvSpPr>
          <p:spPr bwMode="auto">
            <a:xfrm>
              <a:off x="4871455" y="2009031"/>
              <a:ext cx="254000" cy="96838"/>
            </a:xfrm>
            <a:custGeom>
              <a:avLst/>
              <a:gdLst>
                <a:gd name="T0" fmla="*/ 101 w 102"/>
                <a:gd name="T1" fmla="*/ 11 h 39"/>
                <a:gd name="T2" fmla="*/ 101 w 102"/>
                <a:gd name="T3" fmla="*/ 15 h 39"/>
                <a:gd name="T4" fmla="*/ 67 w 102"/>
                <a:gd name="T5" fmla="*/ 36 h 39"/>
                <a:gd name="T6" fmla="*/ 54 w 102"/>
                <a:gd name="T7" fmla="*/ 39 h 39"/>
                <a:gd name="T8" fmla="*/ 42 w 102"/>
                <a:gd name="T9" fmla="*/ 36 h 39"/>
                <a:gd name="T10" fmla="*/ 28 w 102"/>
                <a:gd name="T11" fmla="*/ 32 h 39"/>
                <a:gd name="T12" fmla="*/ 22 w 102"/>
                <a:gd name="T13" fmla="*/ 32 h 39"/>
                <a:gd name="T14" fmla="*/ 21 w 102"/>
                <a:gd name="T15" fmla="*/ 33 h 39"/>
                <a:gd name="T16" fmla="*/ 19 w 102"/>
                <a:gd name="T17" fmla="*/ 36 h 39"/>
                <a:gd name="T18" fmla="*/ 17 w 102"/>
                <a:gd name="T19" fmla="*/ 38 h 39"/>
                <a:gd name="T20" fmla="*/ 2 w 102"/>
                <a:gd name="T21" fmla="*/ 37 h 39"/>
                <a:gd name="T22" fmla="*/ 0 w 102"/>
                <a:gd name="T23" fmla="*/ 35 h 39"/>
                <a:gd name="T24" fmla="*/ 0 w 102"/>
                <a:gd name="T25" fmla="*/ 17 h 39"/>
                <a:gd name="T26" fmla="*/ 1 w 102"/>
                <a:gd name="T27" fmla="*/ 3 h 39"/>
                <a:gd name="T28" fmla="*/ 3 w 102"/>
                <a:gd name="T29" fmla="*/ 0 h 39"/>
                <a:gd name="T30" fmla="*/ 17 w 102"/>
                <a:gd name="T31" fmla="*/ 1 h 39"/>
                <a:gd name="T32" fmla="*/ 19 w 102"/>
                <a:gd name="T33" fmla="*/ 4 h 39"/>
                <a:gd name="T34" fmla="*/ 19 w 102"/>
                <a:gd name="T35" fmla="*/ 6 h 39"/>
                <a:gd name="T36" fmla="*/ 26 w 102"/>
                <a:gd name="T37" fmla="*/ 4 h 39"/>
                <a:gd name="T38" fmla="*/ 42 w 102"/>
                <a:gd name="T39" fmla="*/ 6 h 39"/>
                <a:gd name="T40" fmla="*/ 53 w 102"/>
                <a:gd name="T41" fmla="*/ 8 h 39"/>
                <a:gd name="T42" fmla="*/ 63 w 102"/>
                <a:gd name="T43" fmla="*/ 9 h 39"/>
                <a:gd name="T44" fmla="*/ 74 w 102"/>
                <a:gd name="T45" fmla="*/ 15 h 39"/>
                <a:gd name="T46" fmla="*/ 74 w 102"/>
                <a:gd name="T47" fmla="*/ 15 h 39"/>
                <a:gd name="T48" fmla="*/ 85 w 102"/>
                <a:gd name="T49" fmla="*/ 10 h 39"/>
                <a:gd name="T50" fmla="*/ 89 w 102"/>
                <a:gd name="T51" fmla="*/ 8 h 39"/>
                <a:gd name="T52" fmla="*/ 101 w 102"/>
                <a:gd name="T53" fmla="*/ 11 h 39"/>
                <a:gd name="T54" fmla="*/ 97 w 102"/>
                <a:gd name="T55" fmla="*/ 12 h 39"/>
                <a:gd name="T56" fmla="*/ 90 w 102"/>
                <a:gd name="T57" fmla="*/ 11 h 39"/>
                <a:gd name="T58" fmla="*/ 76 w 102"/>
                <a:gd name="T59" fmla="*/ 18 h 39"/>
                <a:gd name="T60" fmla="*/ 75 w 102"/>
                <a:gd name="T61" fmla="*/ 20 h 39"/>
                <a:gd name="T62" fmla="*/ 73 w 102"/>
                <a:gd name="T63" fmla="*/ 23 h 39"/>
                <a:gd name="T64" fmla="*/ 52 w 102"/>
                <a:gd name="T65" fmla="*/ 22 h 39"/>
                <a:gd name="T66" fmla="*/ 51 w 102"/>
                <a:gd name="T67" fmla="*/ 22 h 39"/>
                <a:gd name="T68" fmla="*/ 49 w 102"/>
                <a:gd name="T69" fmla="*/ 20 h 39"/>
                <a:gd name="T70" fmla="*/ 51 w 102"/>
                <a:gd name="T71" fmla="*/ 19 h 39"/>
                <a:gd name="T72" fmla="*/ 52 w 102"/>
                <a:gd name="T73" fmla="*/ 19 h 39"/>
                <a:gd name="T74" fmla="*/ 70 w 102"/>
                <a:gd name="T75" fmla="*/ 19 h 39"/>
                <a:gd name="T76" fmla="*/ 71 w 102"/>
                <a:gd name="T77" fmla="*/ 19 h 39"/>
                <a:gd name="T78" fmla="*/ 64 w 102"/>
                <a:gd name="T79" fmla="*/ 12 h 39"/>
                <a:gd name="T80" fmla="*/ 57 w 102"/>
                <a:gd name="T81" fmla="*/ 12 h 39"/>
                <a:gd name="T82" fmla="*/ 49 w 102"/>
                <a:gd name="T83" fmla="*/ 12 h 39"/>
                <a:gd name="T84" fmla="*/ 40 w 102"/>
                <a:gd name="T85" fmla="*/ 9 h 39"/>
                <a:gd name="T86" fmla="*/ 20 w 102"/>
                <a:gd name="T87" fmla="*/ 10 h 39"/>
                <a:gd name="T88" fmla="*/ 19 w 102"/>
                <a:gd name="T89" fmla="*/ 11 h 39"/>
                <a:gd name="T90" fmla="*/ 19 w 102"/>
                <a:gd name="T91" fmla="*/ 29 h 39"/>
                <a:gd name="T92" fmla="*/ 19 w 102"/>
                <a:gd name="T93" fmla="*/ 30 h 39"/>
                <a:gd name="T94" fmla="*/ 20 w 102"/>
                <a:gd name="T95" fmla="*/ 29 h 39"/>
                <a:gd name="T96" fmla="*/ 29 w 102"/>
                <a:gd name="T97" fmla="*/ 28 h 39"/>
                <a:gd name="T98" fmla="*/ 40 w 102"/>
                <a:gd name="T99" fmla="*/ 31 h 39"/>
                <a:gd name="T100" fmla="*/ 54 w 102"/>
                <a:gd name="T101" fmla="*/ 35 h 39"/>
                <a:gd name="T102" fmla="*/ 67 w 102"/>
                <a:gd name="T103" fmla="*/ 32 h 39"/>
                <a:gd name="T104" fmla="*/ 84 w 102"/>
                <a:gd name="T105" fmla="*/ 21 h 39"/>
                <a:gd name="T106" fmla="*/ 97 w 102"/>
                <a:gd name="T107" fmla="*/ 12 h 39"/>
                <a:gd name="T108" fmla="*/ 16 w 102"/>
                <a:gd name="T109" fmla="*/ 4 h 39"/>
                <a:gd name="T110" fmla="*/ 4 w 102"/>
                <a:gd name="T111" fmla="*/ 4 h 39"/>
                <a:gd name="T112" fmla="*/ 4 w 102"/>
                <a:gd name="T113" fmla="*/ 34 h 39"/>
                <a:gd name="T114" fmla="*/ 15 w 102"/>
                <a:gd name="T115" fmla="*/ 34 h 39"/>
                <a:gd name="T116" fmla="*/ 16 w 102"/>
                <a:gd name="T1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 h="39" fill="norm" stroke="1" extrusionOk="0">
                  <a:moveTo>
                    <a:pt x="101" y="11"/>
                  </a:moveTo>
                  <a:cubicBezTo>
                    <a:pt x="102" y="13"/>
                    <a:pt x="102" y="14"/>
                    <a:pt x="101" y="15"/>
                  </a:cubicBezTo>
                  <a:cubicBezTo>
                    <a:pt x="89" y="22"/>
                    <a:pt x="78" y="29"/>
                    <a:pt x="67" y="36"/>
                  </a:cubicBezTo>
                  <a:cubicBezTo>
                    <a:pt x="63" y="39"/>
                    <a:pt x="58" y="39"/>
                    <a:pt x="54" y="39"/>
                  </a:cubicBezTo>
                  <a:cubicBezTo>
                    <a:pt x="50" y="38"/>
                    <a:pt x="46" y="37"/>
                    <a:pt x="42" y="36"/>
                  </a:cubicBezTo>
                  <a:cubicBezTo>
                    <a:pt x="37" y="34"/>
                    <a:pt x="33" y="33"/>
                    <a:pt x="28" y="32"/>
                  </a:cubicBezTo>
                  <a:cubicBezTo>
                    <a:pt x="26" y="31"/>
                    <a:pt x="24" y="31"/>
                    <a:pt x="22" y="32"/>
                  </a:cubicBezTo>
                  <a:cubicBezTo>
                    <a:pt x="22" y="33"/>
                    <a:pt x="21" y="33"/>
                    <a:pt x="21" y="33"/>
                  </a:cubicBezTo>
                  <a:cubicBezTo>
                    <a:pt x="19" y="34"/>
                    <a:pt x="18" y="34"/>
                    <a:pt x="19" y="36"/>
                  </a:cubicBezTo>
                  <a:cubicBezTo>
                    <a:pt x="19" y="37"/>
                    <a:pt x="18" y="38"/>
                    <a:pt x="17" y="38"/>
                  </a:cubicBezTo>
                  <a:cubicBezTo>
                    <a:pt x="12" y="38"/>
                    <a:pt x="7" y="37"/>
                    <a:pt x="2" y="37"/>
                  </a:cubicBezTo>
                  <a:cubicBezTo>
                    <a:pt x="0" y="37"/>
                    <a:pt x="0" y="36"/>
                    <a:pt x="0" y="35"/>
                  </a:cubicBezTo>
                  <a:cubicBezTo>
                    <a:pt x="0" y="29"/>
                    <a:pt x="0" y="23"/>
                    <a:pt x="0" y="17"/>
                  </a:cubicBezTo>
                  <a:cubicBezTo>
                    <a:pt x="0" y="12"/>
                    <a:pt x="0" y="8"/>
                    <a:pt x="1" y="3"/>
                  </a:cubicBezTo>
                  <a:cubicBezTo>
                    <a:pt x="1" y="1"/>
                    <a:pt x="1" y="0"/>
                    <a:pt x="3" y="0"/>
                  </a:cubicBezTo>
                  <a:cubicBezTo>
                    <a:pt x="8" y="1"/>
                    <a:pt x="12" y="1"/>
                    <a:pt x="17" y="1"/>
                  </a:cubicBezTo>
                  <a:cubicBezTo>
                    <a:pt x="19" y="1"/>
                    <a:pt x="20" y="1"/>
                    <a:pt x="19" y="4"/>
                  </a:cubicBezTo>
                  <a:cubicBezTo>
                    <a:pt x="19" y="4"/>
                    <a:pt x="19" y="5"/>
                    <a:pt x="19" y="6"/>
                  </a:cubicBezTo>
                  <a:cubicBezTo>
                    <a:pt x="22" y="5"/>
                    <a:pt x="24" y="4"/>
                    <a:pt x="26" y="4"/>
                  </a:cubicBezTo>
                  <a:cubicBezTo>
                    <a:pt x="31" y="3"/>
                    <a:pt x="37" y="3"/>
                    <a:pt x="42" y="6"/>
                  </a:cubicBezTo>
                  <a:cubicBezTo>
                    <a:pt x="45" y="8"/>
                    <a:pt x="49" y="8"/>
                    <a:pt x="53" y="8"/>
                  </a:cubicBezTo>
                  <a:cubicBezTo>
                    <a:pt x="56" y="8"/>
                    <a:pt x="60" y="9"/>
                    <a:pt x="63" y="9"/>
                  </a:cubicBezTo>
                  <a:cubicBezTo>
                    <a:pt x="68" y="9"/>
                    <a:pt x="71" y="11"/>
                    <a:pt x="74" y="15"/>
                  </a:cubicBezTo>
                  <a:cubicBezTo>
                    <a:pt x="74" y="15"/>
                    <a:pt x="74" y="15"/>
                    <a:pt x="74" y="15"/>
                  </a:cubicBezTo>
                  <a:cubicBezTo>
                    <a:pt x="78" y="13"/>
                    <a:pt x="82" y="11"/>
                    <a:pt x="85" y="10"/>
                  </a:cubicBezTo>
                  <a:cubicBezTo>
                    <a:pt x="87" y="9"/>
                    <a:pt x="88" y="8"/>
                    <a:pt x="89" y="8"/>
                  </a:cubicBezTo>
                  <a:cubicBezTo>
                    <a:pt x="94" y="6"/>
                    <a:pt x="99" y="7"/>
                    <a:pt x="101" y="11"/>
                  </a:cubicBezTo>
                  <a:close/>
                  <a:moveTo>
                    <a:pt x="97" y="12"/>
                  </a:moveTo>
                  <a:cubicBezTo>
                    <a:pt x="95" y="11"/>
                    <a:pt x="93" y="10"/>
                    <a:pt x="90" y="11"/>
                  </a:cubicBezTo>
                  <a:cubicBezTo>
                    <a:pt x="86" y="14"/>
                    <a:pt x="81" y="16"/>
                    <a:pt x="76" y="18"/>
                  </a:cubicBezTo>
                  <a:cubicBezTo>
                    <a:pt x="75" y="18"/>
                    <a:pt x="75" y="19"/>
                    <a:pt x="75" y="20"/>
                  </a:cubicBezTo>
                  <a:cubicBezTo>
                    <a:pt x="76" y="22"/>
                    <a:pt x="75" y="23"/>
                    <a:pt x="73" y="23"/>
                  </a:cubicBezTo>
                  <a:cubicBezTo>
                    <a:pt x="66" y="23"/>
                    <a:pt x="59" y="23"/>
                    <a:pt x="52" y="22"/>
                  </a:cubicBezTo>
                  <a:cubicBezTo>
                    <a:pt x="51" y="22"/>
                    <a:pt x="51" y="22"/>
                    <a:pt x="51" y="22"/>
                  </a:cubicBezTo>
                  <a:cubicBezTo>
                    <a:pt x="50" y="22"/>
                    <a:pt x="49" y="21"/>
                    <a:pt x="49" y="20"/>
                  </a:cubicBezTo>
                  <a:cubicBezTo>
                    <a:pt x="49" y="19"/>
                    <a:pt x="50" y="19"/>
                    <a:pt x="51" y="19"/>
                  </a:cubicBezTo>
                  <a:cubicBezTo>
                    <a:pt x="52" y="19"/>
                    <a:pt x="52" y="19"/>
                    <a:pt x="52" y="19"/>
                  </a:cubicBezTo>
                  <a:cubicBezTo>
                    <a:pt x="58" y="19"/>
                    <a:pt x="64" y="19"/>
                    <a:pt x="70" y="19"/>
                  </a:cubicBezTo>
                  <a:cubicBezTo>
                    <a:pt x="71" y="19"/>
                    <a:pt x="71" y="19"/>
                    <a:pt x="71" y="19"/>
                  </a:cubicBezTo>
                  <a:cubicBezTo>
                    <a:pt x="71" y="15"/>
                    <a:pt x="68" y="13"/>
                    <a:pt x="64" y="12"/>
                  </a:cubicBezTo>
                  <a:cubicBezTo>
                    <a:pt x="62" y="12"/>
                    <a:pt x="60" y="12"/>
                    <a:pt x="57" y="12"/>
                  </a:cubicBezTo>
                  <a:cubicBezTo>
                    <a:pt x="55" y="12"/>
                    <a:pt x="52" y="12"/>
                    <a:pt x="49" y="12"/>
                  </a:cubicBezTo>
                  <a:cubicBezTo>
                    <a:pt x="46" y="12"/>
                    <a:pt x="43" y="10"/>
                    <a:pt x="40" y="9"/>
                  </a:cubicBezTo>
                  <a:cubicBezTo>
                    <a:pt x="33" y="6"/>
                    <a:pt x="27" y="6"/>
                    <a:pt x="20" y="10"/>
                  </a:cubicBezTo>
                  <a:cubicBezTo>
                    <a:pt x="19" y="11"/>
                    <a:pt x="19" y="11"/>
                    <a:pt x="19" y="11"/>
                  </a:cubicBezTo>
                  <a:cubicBezTo>
                    <a:pt x="19" y="17"/>
                    <a:pt x="19" y="23"/>
                    <a:pt x="19" y="29"/>
                  </a:cubicBezTo>
                  <a:cubicBezTo>
                    <a:pt x="19" y="29"/>
                    <a:pt x="19" y="29"/>
                    <a:pt x="19" y="30"/>
                  </a:cubicBezTo>
                  <a:cubicBezTo>
                    <a:pt x="19" y="29"/>
                    <a:pt x="20" y="29"/>
                    <a:pt x="20" y="29"/>
                  </a:cubicBezTo>
                  <a:cubicBezTo>
                    <a:pt x="23" y="27"/>
                    <a:pt x="26" y="27"/>
                    <a:pt x="29" y="28"/>
                  </a:cubicBezTo>
                  <a:cubicBezTo>
                    <a:pt x="33" y="29"/>
                    <a:pt x="36" y="30"/>
                    <a:pt x="40" y="31"/>
                  </a:cubicBezTo>
                  <a:cubicBezTo>
                    <a:pt x="45" y="32"/>
                    <a:pt x="49" y="34"/>
                    <a:pt x="54" y="35"/>
                  </a:cubicBezTo>
                  <a:cubicBezTo>
                    <a:pt x="58" y="35"/>
                    <a:pt x="63" y="35"/>
                    <a:pt x="67" y="32"/>
                  </a:cubicBezTo>
                  <a:cubicBezTo>
                    <a:pt x="73" y="28"/>
                    <a:pt x="78" y="24"/>
                    <a:pt x="84" y="21"/>
                  </a:cubicBezTo>
                  <a:cubicBezTo>
                    <a:pt x="88" y="18"/>
                    <a:pt x="93" y="15"/>
                    <a:pt x="97" y="12"/>
                  </a:cubicBezTo>
                  <a:close/>
                  <a:moveTo>
                    <a:pt x="16" y="4"/>
                  </a:moveTo>
                  <a:cubicBezTo>
                    <a:pt x="12" y="4"/>
                    <a:pt x="8" y="4"/>
                    <a:pt x="4" y="4"/>
                  </a:cubicBezTo>
                  <a:cubicBezTo>
                    <a:pt x="4" y="14"/>
                    <a:pt x="4" y="24"/>
                    <a:pt x="4" y="34"/>
                  </a:cubicBezTo>
                  <a:cubicBezTo>
                    <a:pt x="7" y="34"/>
                    <a:pt x="11" y="34"/>
                    <a:pt x="15" y="34"/>
                  </a:cubicBezTo>
                  <a:cubicBezTo>
                    <a:pt x="15" y="24"/>
                    <a:pt x="15" y="14"/>
                    <a:pt x="16" y="4"/>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43" name="Freeform 30" hidden="0"/>
            <p:cNvSpPr>
              <a:spLocks noEditPoints="1"/>
            </p:cNvSpPr>
            <p:nvPr isPhoto="0" userDrawn="0"/>
          </p:nvSpPr>
          <p:spPr bwMode="auto">
            <a:xfrm>
              <a:off x="4946067" y="1894731"/>
              <a:ext cx="109538" cy="106363"/>
            </a:xfrm>
            <a:custGeom>
              <a:avLst/>
              <a:gdLst>
                <a:gd name="T0" fmla="*/ 22 w 44"/>
                <a:gd name="T1" fmla="*/ 0 h 43"/>
                <a:gd name="T2" fmla="*/ 44 w 44"/>
                <a:gd name="T3" fmla="*/ 22 h 43"/>
                <a:gd name="T4" fmla="*/ 22 w 44"/>
                <a:gd name="T5" fmla="*/ 43 h 43"/>
                <a:gd name="T6" fmla="*/ 0 w 44"/>
                <a:gd name="T7" fmla="*/ 22 h 43"/>
                <a:gd name="T8" fmla="*/ 22 w 44"/>
                <a:gd name="T9" fmla="*/ 0 h 43"/>
                <a:gd name="T10" fmla="*/ 41 w 44"/>
                <a:gd name="T11" fmla="*/ 22 h 43"/>
                <a:gd name="T12" fmla="*/ 22 w 44"/>
                <a:gd name="T13" fmla="*/ 3 h 43"/>
                <a:gd name="T14" fmla="*/ 22 w 44"/>
                <a:gd name="T15" fmla="*/ 3 h 43"/>
                <a:gd name="T16" fmla="*/ 3 w 44"/>
                <a:gd name="T17" fmla="*/ 22 h 43"/>
                <a:gd name="T18" fmla="*/ 22 w 44"/>
                <a:gd name="T19" fmla="*/ 40 h 43"/>
                <a:gd name="T20" fmla="*/ 22 w 44"/>
                <a:gd name="T21" fmla="*/ 40 h 43"/>
                <a:gd name="T22" fmla="*/ 41 w 44"/>
                <a:gd name="T23"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3" fill="norm" stroke="1" extrusionOk="0">
                  <a:moveTo>
                    <a:pt x="22" y="0"/>
                  </a:moveTo>
                  <a:cubicBezTo>
                    <a:pt x="34" y="0"/>
                    <a:pt x="44" y="10"/>
                    <a:pt x="44" y="22"/>
                  </a:cubicBezTo>
                  <a:cubicBezTo>
                    <a:pt x="44" y="34"/>
                    <a:pt x="34" y="43"/>
                    <a:pt x="22" y="43"/>
                  </a:cubicBezTo>
                  <a:cubicBezTo>
                    <a:pt x="10" y="43"/>
                    <a:pt x="0" y="34"/>
                    <a:pt x="0" y="22"/>
                  </a:cubicBezTo>
                  <a:cubicBezTo>
                    <a:pt x="0" y="10"/>
                    <a:pt x="10" y="0"/>
                    <a:pt x="22" y="0"/>
                  </a:cubicBezTo>
                  <a:close/>
                  <a:moveTo>
                    <a:pt x="41" y="22"/>
                  </a:moveTo>
                  <a:cubicBezTo>
                    <a:pt x="41" y="11"/>
                    <a:pt x="32" y="3"/>
                    <a:pt x="22" y="3"/>
                  </a:cubicBezTo>
                  <a:cubicBezTo>
                    <a:pt x="22" y="3"/>
                    <a:pt x="22" y="3"/>
                    <a:pt x="22" y="3"/>
                  </a:cubicBezTo>
                  <a:cubicBezTo>
                    <a:pt x="11" y="3"/>
                    <a:pt x="3" y="12"/>
                    <a:pt x="3" y="22"/>
                  </a:cubicBezTo>
                  <a:cubicBezTo>
                    <a:pt x="3" y="32"/>
                    <a:pt x="11" y="40"/>
                    <a:pt x="22" y="40"/>
                  </a:cubicBezTo>
                  <a:cubicBezTo>
                    <a:pt x="22" y="40"/>
                    <a:pt x="22" y="40"/>
                    <a:pt x="22" y="40"/>
                  </a:cubicBezTo>
                  <a:cubicBezTo>
                    <a:pt x="32" y="40"/>
                    <a:pt x="41" y="32"/>
                    <a:pt x="41" y="22"/>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44" name="Freeform 31" hidden="0"/>
            <p:cNvSpPr/>
            <p:nvPr isPhoto="0" userDrawn="0"/>
          </p:nvSpPr>
          <p:spPr bwMode="auto">
            <a:xfrm>
              <a:off x="4993692" y="1902669"/>
              <a:ext cx="53974" cy="90488"/>
            </a:xfrm>
            <a:custGeom>
              <a:avLst/>
              <a:gdLst>
                <a:gd name="T0" fmla="*/ 3 w 22"/>
                <a:gd name="T1" fmla="*/ 0 h 37"/>
                <a:gd name="T2" fmla="*/ 22 w 22"/>
                <a:gd name="T3" fmla="*/ 19 h 37"/>
                <a:gd name="T4" fmla="*/ 3 w 22"/>
                <a:gd name="T5" fmla="*/ 37 h 37"/>
                <a:gd name="T6" fmla="*/ 3 w 22"/>
                <a:gd name="T7" fmla="*/ 37 h 37"/>
                <a:gd name="T8" fmla="*/ 3 w 22"/>
                <a:gd name="T9" fmla="*/ 33 h 37"/>
                <a:gd name="T10" fmla="*/ 3 w 22"/>
                <a:gd name="T11" fmla="*/ 33 h 37"/>
                <a:gd name="T12" fmla="*/ 4 w 22"/>
                <a:gd name="T13" fmla="*/ 31 h 37"/>
                <a:gd name="T14" fmla="*/ 5 w 22"/>
                <a:gd name="T15" fmla="*/ 29 h 37"/>
                <a:gd name="T16" fmla="*/ 9 w 22"/>
                <a:gd name="T17" fmla="*/ 23 h 37"/>
                <a:gd name="T18" fmla="*/ 5 w 22"/>
                <a:gd name="T19" fmla="*/ 17 h 37"/>
                <a:gd name="T20" fmla="*/ 2 w 22"/>
                <a:gd name="T21" fmla="*/ 17 h 37"/>
                <a:gd name="T22" fmla="*/ 0 w 22"/>
                <a:gd name="T23" fmla="*/ 14 h 37"/>
                <a:gd name="T24" fmla="*/ 3 w 22"/>
                <a:gd name="T25" fmla="*/ 10 h 37"/>
                <a:gd name="T26" fmla="*/ 6 w 22"/>
                <a:gd name="T27" fmla="*/ 14 h 37"/>
                <a:gd name="T28" fmla="*/ 8 w 22"/>
                <a:gd name="T29" fmla="*/ 15 h 37"/>
                <a:gd name="T30" fmla="*/ 9 w 22"/>
                <a:gd name="T31" fmla="*/ 13 h 37"/>
                <a:gd name="T32" fmla="*/ 6 w 22"/>
                <a:gd name="T33" fmla="*/ 8 h 37"/>
                <a:gd name="T34" fmla="*/ 4 w 22"/>
                <a:gd name="T35" fmla="*/ 6 h 37"/>
                <a:gd name="T36" fmla="*/ 3 w 22"/>
                <a:gd name="T37" fmla="*/ 5 h 37"/>
                <a:gd name="T38" fmla="*/ 3 w 22"/>
                <a:gd name="T39" fmla="*/ 0 h 37"/>
                <a:gd name="T40" fmla="*/ 3 w 22"/>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fill="norm" stroke="1" extrusionOk="0">
                  <a:moveTo>
                    <a:pt x="3" y="0"/>
                  </a:moveTo>
                  <a:cubicBezTo>
                    <a:pt x="13" y="0"/>
                    <a:pt x="22" y="8"/>
                    <a:pt x="22" y="19"/>
                  </a:cubicBezTo>
                  <a:cubicBezTo>
                    <a:pt x="22" y="29"/>
                    <a:pt x="13" y="37"/>
                    <a:pt x="3" y="37"/>
                  </a:cubicBezTo>
                  <a:cubicBezTo>
                    <a:pt x="3" y="37"/>
                    <a:pt x="3" y="37"/>
                    <a:pt x="3" y="37"/>
                  </a:cubicBezTo>
                  <a:cubicBezTo>
                    <a:pt x="3" y="33"/>
                    <a:pt x="3" y="33"/>
                    <a:pt x="3" y="33"/>
                  </a:cubicBezTo>
                  <a:cubicBezTo>
                    <a:pt x="3" y="33"/>
                    <a:pt x="3" y="33"/>
                    <a:pt x="3" y="33"/>
                  </a:cubicBezTo>
                  <a:cubicBezTo>
                    <a:pt x="4" y="32"/>
                    <a:pt x="4" y="32"/>
                    <a:pt x="4" y="31"/>
                  </a:cubicBezTo>
                  <a:cubicBezTo>
                    <a:pt x="4" y="30"/>
                    <a:pt x="4" y="30"/>
                    <a:pt x="5" y="29"/>
                  </a:cubicBezTo>
                  <a:cubicBezTo>
                    <a:pt x="8" y="28"/>
                    <a:pt x="10" y="26"/>
                    <a:pt x="9" y="23"/>
                  </a:cubicBezTo>
                  <a:cubicBezTo>
                    <a:pt x="9" y="20"/>
                    <a:pt x="7" y="18"/>
                    <a:pt x="5" y="17"/>
                  </a:cubicBezTo>
                  <a:cubicBezTo>
                    <a:pt x="4" y="17"/>
                    <a:pt x="3" y="17"/>
                    <a:pt x="2" y="17"/>
                  </a:cubicBezTo>
                  <a:cubicBezTo>
                    <a:pt x="1" y="17"/>
                    <a:pt x="0" y="15"/>
                    <a:pt x="0" y="14"/>
                  </a:cubicBezTo>
                  <a:cubicBezTo>
                    <a:pt x="0" y="12"/>
                    <a:pt x="1" y="10"/>
                    <a:pt x="3" y="10"/>
                  </a:cubicBezTo>
                  <a:cubicBezTo>
                    <a:pt x="5" y="10"/>
                    <a:pt x="6" y="12"/>
                    <a:pt x="6" y="14"/>
                  </a:cubicBezTo>
                  <a:cubicBezTo>
                    <a:pt x="6" y="15"/>
                    <a:pt x="7" y="15"/>
                    <a:pt x="8" y="15"/>
                  </a:cubicBezTo>
                  <a:cubicBezTo>
                    <a:pt x="9" y="15"/>
                    <a:pt x="9" y="14"/>
                    <a:pt x="9" y="13"/>
                  </a:cubicBezTo>
                  <a:cubicBezTo>
                    <a:pt x="9" y="11"/>
                    <a:pt x="8" y="9"/>
                    <a:pt x="6" y="8"/>
                  </a:cubicBezTo>
                  <a:cubicBezTo>
                    <a:pt x="5" y="8"/>
                    <a:pt x="4" y="7"/>
                    <a:pt x="4" y="6"/>
                  </a:cubicBezTo>
                  <a:cubicBezTo>
                    <a:pt x="4" y="5"/>
                    <a:pt x="4" y="5"/>
                    <a:pt x="3" y="5"/>
                  </a:cubicBezTo>
                  <a:cubicBezTo>
                    <a:pt x="3" y="0"/>
                    <a:pt x="3" y="0"/>
                    <a:pt x="3" y="0"/>
                  </a:cubicBezTo>
                  <a:cubicBezTo>
                    <a:pt x="3" y="0"/>
                    <a:pt x="3" y="0"/>
                    <a:pt x="3" y="0"/>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45" name="Freeform 32" hidden="0"/>
            <p:cNvSpPr/>
            <p:nvPr isPhoto="0" userDrawn="0"/>
          </p:nvSpPr>
          <p:spPr bwMode="auto">
            <a:xfrm>
              <a:off x="4984167" y="1913781"/>
              <a:ext cx="34925" cy="69850"/>
            </a:xfrm>
            <a:custGeom>
              <a:avLst/>
              <a:gdLst>
                <a:gd name="T0" fmla="*/ 13 w 14"/>
                <a:gd name="T1" fmla="*/ 18 h 28"/>
                <a:gd name="T2" fmla="*/ 9 w 14"/>
                <a:gd name="T3" fmla="*/ 24 h 28"/>
                <a:gd name="T4" fmla="*/ 8 w 14"/>
                <a:gd name="T5" fmla="*/ 26 h 28"/>
                <a:gd name="T6" fmla="*/ 7 w 14"/>
                <a:gd name="T7" fmla="*/ 28 h 28"/>
                <a:gd name="T8" fmla="*/ 7 w 14"/>
                <a:gd name="T9" fmla="*/ 28 h 28"/>
                <a:gd name="T10" fmla="*/ 6 w 14"/>
                <a:gd name="T11" fmla="*/ 27 h 28"/>
                <a:gd name="T12" fmla="*/ 5 w 14"/>
                <a:gd name="T13" fmla="*/ 26 h 28"/>
                <a:gd name="T14" fmla="*/ 4 w 14"/>
                <a:gd name="T15" fmla="*/ 24 h 28"/>
                <a:gd name="T16" fmla="*/ 1 w 14"/>
                <a:gd name="T17" fmla="*/ 19 h 28"/>
                <a:gd name="T18" fmla="*/ 2 w 14"/>
                <a:gd name="T19" fmla="*/ 17 h 28"/>
                <a:gd name="T20" fmla="*/ 4 w 14"/>
                <a:gd name="T21" fmla="*/ 19 h 28"/>
                <a:gd name="T22" fmla="*/ 7 w 14"/>
                <a:gd name="T23" fmla="*/ 22 h 28"/>
                <a:gd name="T24" fmla="*/ 10 w 14"/>
                <a:gd name="T25" fmla="*/ 19 h 28"/>
                <a:gd name="T26" fmla="*/ 7 w 14"/>
                <a:gd name="T27" fmla="*/ 15 h 28"/>
                <a:gd name="T28" fmla="*/ 4 w 14"/>
                <a:gd name="T29" fmla="*/ 14 h 28"/>
                <a:gd name="T30" fmla="*/ 1 w 14"/>
                <a:gd name="T31" fmla="*/ 8 h 28"/>
                <a:gd name="T32" fmla="*/ 5 w 14"/>
                <a:gd name="T33" fmla="*/ 3 h 28"/>
                <a:gd name="T34" fmla="*/ 5 w 14"/>
                <a:gd name="T35" fmla="*/ 2 h 28"/>
                <a:gd name="T36" fmla="*/ 5 w 14"/>
                <a:gd name="T37" fmla="*/ 1 h 28"/>
                <a:gd name="T38" fmla="*/ 7 w 14"/>
                <a:gd name="T39" fmla="*/ 0 h 28"/>
                <a:gd name="T40" fmla="*/ 8 w 14"/>
                <a:gd name="T41" fmla="*/ 1 h 28"/>
                <a:gd name="T42" fmla="*/ 10 w 14"/>
                <a:gd name="T43" fmla="*/ 3 h 28"/>
                <a:gd name="T44" fmla="*/ 13 w 14"/>
                <a:gd name="T45" fmla="*/ 8 h 28"/>
                <a:gd name="T46" fmla="*/ 12 w 14"/>
                <a:gd name="T47" fmla="*/ 10 h 28"/>
                <a:gd name="T48" fmla="*/ 10 w 14"/>
                <a:gd name="T49" fmla="*/ 9 h 28"/>
                <a:gd name="T50" fmla="*/ 7 w 14"/>
                <a:gd name="T51" fmla="*/ 5 h 28"/>
                <a:gd name="T52" fmla="*/ 4 w 14"/>
                <a:gd name="T53" fmla="*/ 9 h 28"/>
                <a:gd name="T54" fmla="*/ 6 w 14"/>
                <a:gd name="T55" fmla="*/ 12 h 28"/>
                <a:gd name="T56" fmla="*/ 9 w 14"/>
                <a:gd name="T57" fmla="*/ 12 h 28"/>
                <a:gd name="T58" fmla="*/ 13 w 14"/>
                <a:gd name="T59"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8" fill="norm" stroke="1" extrusionOk="0">
                  <a:moveTo>
                    <a:pt x="13" y="18"/>
                  </a:moveTo>
                  <a:cubicBezTo>
                    <a:pt x="14" y="21"/>
                    <a:pt x="12" y="23"/>
                    <a:pt x="9" y="24"/>
                  </a:cubicBezTo>
                  <a:cubicBezTo>
                    <a:pt x="8" y="25"/>
                    <a:pt x="8" y="25"/>
                    <a:pt x="8" y="26"/>
                  </a:cubicBezTo>
                  <a:cubicBezTo>
                    <a:pt x="8" y="27"/>
                    <a:pt x="8" y="27"/>
                    <a:pt x="7" y="28"/>
                  </a:cubicBezTo>
                  <a:cubicBezTo>
                    <a:pt x="7" y="28"/>
                    <a:pt x="7" y="28"/>
                    <a:pt x="7" y="28"/>
                  </a:cubicBezTo>
                  <a:cubicBezTo>
                    <a:pt x="6" y="28"/>
                    <a:pt x="6" y="28"/>
                    <a:pt x="6" y="27"/>
                  </a:cubicBezTo>
                  <a:cubicBezTo>
                    <a:pt x="5" y="26"/>
                    <a:pt x="5" y="26"/>
                    <a:pt x="5" y="26"/>
                  </a:cubicBezTo>
                  <a:cubicBezTo>
                    <a:pt x="5" y="25"/>
                    <a:pt x="5" y="25"/>
                    <a:pt x="4" y="24"/>
                  </a:cubicBezTo>
                  <a:cubicBezTo>
                    <a:pt x="2" y="23"/>
                    <a:pt x="1" y="21"/>
                    <a:pt x="1" y="19"/>
                  </a:cubicBezTo>
                  <a:cubicBezTo>
                    <a:pt x="0" y="18"/>
                    <a:pt x="1" y="17"/>
                    <a:pt x="2" y="17"/>
                  </a:cubicBezTo>
                  <a:cubicBezTo>
                    <a:pt x="3" y="17"/>
                    <a:pt x="3" y="18"/>
                    <a:pt x="4" y="19"/>
                  </a:cubicBezTo>
                  <a:cubicBezTo>
                    <a:pt x="4" y="21"/>
                    <a:pt x="5" y="22"/>
                    <a:pt x="7" y="22"/>
                  </a:cubicBezTo>
                  <a:cubicBezTo>
                    <a:pt x="9" y="22"/>
                    <a:pt x="10" y="20"/>
                    <a:pt x="10" y="19"/>
                  </a:cubicBezTo>
                  <a:cubicBezTo>
                    <a:pt x="10" y="17"/>
                    <a:pt x="9" y="15"/>
                    <a:pt x="7" y="15"/>
                  </a:cubicBezTo>
                  <a:cubicBezTo>
                    <a:pt x="6" y="15"/>
                    <a:pt x="5" y="15"/>
                    <a:pt x="4" y="14"/>
                  </a:cubicBezTo>
                  <a:cubicBezTo>
                    <a:pt x="2" y="13"/>
                    <a:pt x="0" y="11"/>
                    <a:pt x="1" y="8"/>
                  </a:cubicBezTo>
                  <a:cubicBezTo>
                    <a:pt x="1" y="6"/>
                    <a:pt x="2" y="4"/>
                    <a:pt x="5" y="3"/>
                  </a:cubicBezTo>
                  <a:cubicBezTo>
                    <a:pt x="5" y="2"/>
                    <a:pt x="5" y="2"/>
                    <a:pt x="5" y="2"/>
                  </a:cubicBezTo>
                  <a:cubicBezTo>
                    <a:pt x="5" y="1"/>
                    <a:pt x="5" y="1"/>
                    <a:pt x="5" y="1"/>
                  </a:cubicBezTo>
                  <a:cubicBezTo>
                    <a:pt x="5" y="0"/>
                    <a:pt x="6" y="0"/>
                    <a:pt x="7" y="0"/>
                  </a:cubicBezTo>
                  <a:cubicBezTo>
                    <a:pt x="8" y="0"/>
                    <a:pt x="8" y="0"/>
                    <a:pt x="8" y="1"/>
                  </a:cubicBezTo>
                  <a:cubicBezTo>
                    <a:pt x="8" y="2"/>
                    <a:pt x="9" y="3"/>
                    <a:pt x="10" y="3"/>
                  </a:cubicBezTo>
                  <a:cubicBezTo>
                    <a:pt x="12" y="4"/>
                    <a:pt x="13" y="6"/>
                    <a:pt x="13" y="8"/>
                  </a:cubicBezTo>
                  <a:cubicBezTo>
                    <a:pt x="13" y="9"/>
                    <a:pt x="13" y="10"/>
                    <a:pt x="12" y="10"/>
                  </a:cubicBezTo>
                  <a:cubicBezTo>
                    <a:pt x="11" y="10"/>
                    <a:pt x="10" y="10"/>
                    <a:pt x="10" y="9"/>
                  </a:cubicBezTo>
                  <a:cubicBezTo>
                    <a:pt x="10" y="7"/>
                    <a:pt x="9" y="5"/>
                    <a:pt x="7" y="5"/>
                  </a:cubicBezTo>
                  <a:cubicBezTo>
                    <a:pt x="5" y="5"/>
                    <a:pt x="4" y="7"/>
                    <a:pt x="4" y="9"/>
                  </a:cubicBezTo>
                  <a:cubicBezTo>
                    <a:pt x="4" y="10"/>
                    <a:pt x="5" y="12"/>
                    <a:pt x="6" y="12"/>
                  </a:cubicBezTo>
                  <a:cubicBezTo>
                    <a:pt x="7" y="12"/>
                    <a:pt x="8" y="12"/>
                    <a:pt x="9" y="12"/>
                  </a:cubicBezTo>
                  <a:cubicBezTo>
                    <a:pt x="11" y="13"/>
                    <a:pt x="13" y="15"/>
                    <a:pt x="13" y="18"/>
                  </a:cubicBezTo>
                  <a:close/>
                </a:path>
              </a:pathLst>
            </a:cu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sp>
          <p:nvSpPr>
            <p:cNvPr id="46" name="Freeform 33" hidden="0"/>
            <p:cNvSpPr/>
            <p:nvPr isPhoto="0" userDrawn="0"/>
          </p:nvSpPr>
          <p:spPr bwMode="auto">
            <a:xfrm>
              <a:off x="4954005" y="1902669"/>
              <a:ext cx="53974" cy="90488"/>
            </a:xfrm>
            <a:custGeom>
              <a:avLst/>
              <a:gdLst>
                <a:gd name="T0" fmla="*/ 19 w 22"/>
                <a:gd name="T1" fmla="*/ 20 h 37"/>
                <a:gd name="T2" fmla="*/ 22 w 22"/>
                <a:gd name="T3" fmla="*/ 24 h 37"/>
                <a:gd name="T4" fmla="*/ 19 w 22"/>
                <a:gd name="T5" fmla="*/ 27 h 37"/>
                <a:gd name="T6" fmla="*/ 16 w 22"/>
                <a:gd name="T7" fmla="*/ 24 h 37"/>
                <a:gd name="T8" fmla="*/ 14 w 22"/>
                <a:gd name="T9" fmla="*/ 22 h 37"/>
                <a:gd name="T10" fmla="*/ 13 w 22"/>
                <a:gd name="T11" fmla="*/ 24 h 37"/>
                <a:gd name="T12" fmla="*/ 16 w 22"/>
                <a:gd name="T13" fmla="*/ 29 h 37"/>
                <a:gd name="T14" fmla="*/ 17 w 22"/>
                <a:gd name="T15" fmla="*/ 31 h 37"/>
                <a:gd name="T16" fmla="*/ 18 w 22"/>
                <a:gd name="T17" fmla="*/ 32 h 37"/>
                <a:gd name="T18" fmla="*/ 19 w 22"/>
                <a:gd name="T19" fmla="*/ 33 h 37"/>
                <a:gd name="T20" fmla="*/ 19 w 22"/>
                <a:gd name="T21" fmla="*/ 37 h 37"/>
                <a:gd name="T22" fmla="*/ 0 w 22"/>
                <a:gd name="T23" fmla="*/ 19 h 37"/>
                <a:gd name="T24" fmla="*/ 19 w 22"/>
                <a:gd name="T25" fmla="*/ 0 h 37"/>
                <a:gd name="T26" fmla="*/ 19 w 22"/>
                <a:gd name="T27" fmla="*/ 5 h 37"/>
                <a:gd name="T28" fmla="*/ 17 w 22"/>
                <a:gd name="T29" fmla="*/ 6 h 37"/>
                <a:gd name="T30" fmla="*/ 17 w 22"/>
                <a:gd name="T31" fmla="*/ 7 h 37"/>
                <a:gd name="T32" fmla="*/ 17 w 22"/>
                <a:gd name="T33" fmla="*/ 8 h 37"/>
                <a:gd name="T34" fmla="*/ 13 w 22"/>
                <a:gd name="T35" fmla="*/ 13 h 37"/>
                <a:gd name="T36" fmla="*/ 16 w 22"/>
                <a:gd name="T37" fmla="*/ 19 h 37"/>
                <a:gd name="T38" fmla="*/ 19 w 22"/>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7" fill="norm" stroke="1" extrusionOk="0">
                  <a:moveTo>
                    <a:pt x="19" y="20"/>
                  </a:moveTo>
                  <a:cubicBezTo>
                    <a:pt x="21" y="20"/>
                    <a:pt x="22" y="22"/>
                    <a:pt x="22" y="24"/>
                  </a:cubicBezTo>
                  <a:cubicBezTo>
                    <a:pt x="22" y="25"/>
                    <a:pt x="21" y="27"/>
                    <a:pt x="19" y="27"/>
                  </a:cubicBezTo>
                  <a:cubicBezTo>
                    <a:pt x="17" y="27"/>
                    <a:pt x="16" y="26"/>
                    <a:pt x="16" y="24"/>
                  </a:cubicBezTo>
                  <a:cubicBezTo>
                    <a:pt x="15" y="23"/>
                    <a:pt x="15" y="22"/>
                    <a:pt x="14" y="22"/>
                  </a:cubicBezTo>
                  <a:cubicBezTo>
                    <a:pt x="13" y="22"/>
                    <a:pt x="12" y="23"/>
                    <a:pt x="13" y="24"/>
                  </a:cubicBezTo>
                  <a:cubicBezTo>
                    <a:pt x="13" y="26"/>
                    <a:pt x="14" y="28"/>
                    <a:pt x="16" y="29"/>
                  </a:cubicBezTo>
                  <a:cubicBezTo>
                    <a:pt x="17" y="30"/>
                    <a:pt x="17" y="30"/>
                    <a:pt x="17" y="31"/>
                  </a:cubicBezTo>
                  <a:cubicBezTo>
                    <a:pt x="18" y="32"/>
                    <a:pt x="18" y="32"/>
                    <a:pt x="18" y="32"/>
                  </a:cubicBezTo>
                  <a:cubicBezTo>
                    <a:pt x="18" y="33"/>
                    <a:pt x="18" y="33"/>
                    <a:pt x="19" y="33"/>
                  </a:cubicBezTo>
                  <a:cubicBezTo>
                    <a:pt x="19" y="37"/>
                    <a:pt x="19" y="37"/>
                    <a:pt x="19" y="37"/>
                  </a:cubicBezTo>
                  <a:cubicBezTo>
                    <a:pt x="8" y="37"/>
                    <a:pt x="0" y="29"/>
                    <a:pt x="0" y="19"/>
                  </a:cubicBezTo>
                  <a:cubicBezTo>
                    <a:pt x="0" y="9"/>
                    <a:pt x="8" y="0"/>
                    <a:pt x="19" y="0"/>
                  </a:cubicBezTo>
                  <a:cubicBezTo>
                    <a:pt x="19" y="5"/>
                    <a:pt x="19" y="5"/>
                    <a:pt x="19" y="5"/>
                  </a:cubicBezTo>
                  <a:cubicBezTo>
                    <a:pt x="18" y="5"/>
                    <a:pt x="17" y="5"/>
                    <a:pt x="17" y="6"/>
                  </a:cubicBezTo>
                  <a:cubicBezTo>
                    <a:pt x="17" y="6"/>
                    <a:pt x="17" y="6"/>
                    <a:pt x="17" y="7"/>
                  </a:cubicBezTo>
                  <a:cubicBezTo>
                    <a:pt x="17" y="8"/>
                    <a:pt x="17" y="8"/>
                    <a:pt x="17" y="8"/>
                  </a:cubicBezTo>
                  <a:cubicBezTo>
                    <a:pt x="14" y="9"/>
                    <a:pt x="13" y="11"/>
                    <a:pt x="13" y="13"/>
                  </a:cubicBezTo>
                  <a:cubicBezTo>
                    <a:pt x="12" y="16"/>
                    <a:pt x="14" y="18"/>
                    <a:pt x="16" y="19"/>
                  </a:cubicBezTo>
                  <a:cubicBezTo>
                    <a:pt x="17" y="20"/>
                    <a:pt x="18" y="20"/>
                    <a:pt x="19" y="20"/>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grpSp>
      <p:sp>
        <p:nvSpPr>
          <p:cNvPr id="47" name="ZoneTexte 127" hidden="0"/>
          <p:cNvSpPr/>
          <p:nvPr isPhoto="0" userDrawn="0"/>
        </p:nvSpPr>
        <p:spPr bwMode="auto">
          <a:xfrm>
            <a:off x="5149679" y="2346434"/>
            <a:ext cx="1222521" cy="369332"/>
          </a:xfrm>
          <a:prstGeom prst="rect">
            <a:avLst/>
          </a:prstGeom>
          <a:noFill/>
        </p:spPr>
        <p:txBody>
          <a:bodyPr wrap="square" rtlCol="0">
            <a:spAutoFit/>
          </a:bodyPr>
          <a:lstStyle/>
          <a:p>
            <a:pPr algn="ctr" defTabSz="685800">
              <a:defRPr/>
            </a:pPr>
            <a:r>
              <a:rPr lang="fr-FR" sz="900">
                <a:solidFill>
                  <a:srgbClr val="F0803C"/>
                </a:solidFill>
                <a:latin typeface="Arial"/>
                <a:cs typeface="Arial"/>
              </a:rPr>
              <a:t>Les financeurs</a:t>
            </a:r>
            <a:br>
              <a:rPr lang="fr-FR" sz="900">
                <a:solidFill>
                  <a:srgbClr val="F0803C"/>
                </a:solidFill>
                <a:latin typeface="Arial"/>
                <a:cs typeface="Arial"/>
              </a:rPr>
            </a:br>
            <a:r>
              <a:rPr lang="fr-FR" sz="900">
                <a:solidFill>
                  <a:srgbClr val="F0803C"/>
                </a:solidFill>
                <a:latin typeface="Arial"/>
                <a:cs typeface="Arial"/>
              </a:rPr>
              <a:t>de la recherche</a:t>
            </a:r>
            <a:endParaRPr lang="fr-FR" sz="900">
              <a:solidFill>
                <a:srgbClr val="F0803C"/>
              </a:solidFill>
              <a:latin typeface="Calibri"/>
              <a:cs typeface="Arial"/>
            </a:endParaRPr>
          </a:p>
        </p:txBody>
      </p:sp>
      <p:grpSp>
        <p:nvGrpSpPr>
          <p:cNvPr id="48" name="Groupe 133" hidden="0"/>
          <p:cNvGrpSpPr/>
          <p:nvPr isPhoto="0" userDrawn="0"/>
        </p:nvGrpSpPr>
        <p:grpSpPr bwMode="auto">
          <a:xfrm>
            <a:off x="6354502" y="1786167"/>
            <a:ext cx="1222521" cy="833597"/>
            <a:chOff x="6017216" y="1770822"/>
            <a:chExt cx="1222521" cy="833597"/>
          </a:xfrm>
        </p:grpSpPr>
        <p:grpSp>
          <p:nvGrpSpPr>
            <p:cNvPr id="49" name="Groupe 112" hidden="0"/>
            <p:cNvGrpSpPr/>
            <p:nvPr isPhoto="0" userDrawn="0"/>
          </p:nvGrpSpPr>
          <p:grpSpPr bwMode="auto">
            <a:xfrm>
              <a:off x="6353912" y="1770822"/>
              <a:ext cx="500063" cy="500063"/>
              <a:chOff x="5676514" y="1742331"/>
              <a:chExt cx="500063" cy="500063"/>
            </a:xfrm>
          </p:grpSpPr>
          <p:sp>
            <p:nvSpPr>
              <p:cNvPr id="50" name="Freeform 49" hidden="0"/>
              <p:cNvSpPr>
                <a:spLocks noEditPoints="1"/>
              </p:cNvSpPr>
              <p:nvPr isPhoto="0" userDrawn="0"/>
            </p:nvSpPr>
            <p:spPr bwMode="auto">
              <a:xfrm>
                <a:off x="5676514" y="1742331"/>
                <a:ext cx="500063" cy="500063"/>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4 h 201"/>
                  <a:gd name="T12" fmla="*/ 5 w 201"/>
                  <a:gd name="T13" fmla="*/ 100 h 201"/>
                  <a:gd name="T14" fmla="*/ 100 w 201"/>
                  <a:gd name="T15" fmla="*/ 196 h 201"/>
                  <a:gd name="T16" fmla="*/ 196 w 201"/>
                  <a:gd name="T17" fmla="*/ 100 h 201"/>
                  <a:gd name="T18" fmla="*/ 100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0" y="201"/>
                    </a:moveTo>
                    <a:cubicBezTo>
                      <a:pt x="45" y="201"/>
                      <a:pt x="0" y="156"/>
                      <a:pt x="0" y="100"/>
                    </a:cubicBezTo>
                    <a:cubicBezTo>
                      <a:pt x="0" y="45"/>
                      <a:pt x="45" y="0"/>
                      <a:pt x="100" y="0"/>
                    </a:cubicBezTo>
                    <a:cubicBezTo>
                      <a:pt x="156" y="0"/>
                      <a:pt x="201" y="45"/>
                      <a:pt x="201" y="100"/>
                    </a:cubicBezTo>
                    <a:cubicBezTo>
                      <a:pt x="201" y="156"/>
                      <a:pt x="156" y="201"/>
                      <a:pt x="100" y="201"/>
                    </a:cubicBezTo>
                    <a:close/>
                    <a:moveTo>
                      <a:pt x="100" y="4"/>
                    </a:moveTo>
                    <a:cubicBezTo>
                      <a:pt x="48" y="4"/>
                      <a:pt x="5" y="47"/>
                      <a:pt x="5" y="100"/>
                    </a:cubicBezTo>
                    <a:cubicBezTo>
                      <a:pt x="5" y="153"/>
                      <a:pt x="48" y="196"/>
                      <a:pt x="100" y="196"/>
                    </a:cubicBezTo>
                    <a:cubicBezTo>
                      <a:pt x="153" y="196"/>
                      <a:pt x="196" y="153"/>
                      <a:pt x="196" y="100"/>
                    </a:cubicBezTo>
                    <a:cubicBezTo>
                      <a:pt x="196" y="47"/>
                      <a:pt x="153" y="4"/>
                      <a:pt x="100" y="4"/>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51" name="Freeform 50" hidden="0"/>
              <p:cNvSpPr/>
              <p:nvPr isPhoto="0" userDrawn="0"/>
            </p:nvSpPr>
            <p:spPr bwMode="auto">
              <a:xfrm>
                <a:off x="5798753" y="1896319"/>
                <a:ext cx="57150" cy="117475"/>
              </a:xfrm>
              <a:custGeom>
                <a:avLst/>
                <a:gdLst>
                  <a:gd name="T0" fmla="*/ 15 w 23"/>
                  <a:gd name="T1" fmla="*/ 47 h 47"/>
                  <a:gd name="T2" fmla="*/ 8 w 23"/>
                  <a:gd name="T3" fmla="*/ 47 h 47"/>
                  <a:gd name="T4" fmla="*/ 7 w 23"/>
                  <a:gd name="T5" fmla="*/ 39 h 47"/>
                  <a:gd name="T6" fmla="*/ 6 w 23"/>
                  <a:gd name="T7" fmla="*/ 27 h 47"/>
                  <a:gd name="T8" fmla="*/ 5 w 23"/>
                  <a:gd name="T9" fmla="*/ 26 h 47"/>
                  <a:gd name="T10" fmla="*/ 1 w 23"/>
                  <a:gd name="T11" fmla="*/ 24 h 47"/>
                  <a:gd name="T12" fmla="*/ 0 w 23"/>
                  <a:gd name="T13" fmla="*/ 23 h 47"/>
                  <a:gd name="T14" fmla="*/ 0 w 23"/>
                  <a:gd name="T15" fmla="*/ 8 h 47"/>
                  <a:gd name="T16" fmla="*/ 3 w 23"/>
                  <a:gd name="T17" fmla="*/ 4 h 47"/>
                  <a:gd name="T18" fmla="*/ 11 w 23"/>
                  <a:gd name="T19" fmla="*/ 1 h 47"/>
                  <a:gd name="T20" fmla="*/ 12 w 23"/>
                  <a:gd name="T21" fmla="*/ 1 h 47"/>
                  <a:gd name="T22" fmla="*/ 20 w 23"/>
                  <a:gd name="T23" fmla="*/ 4 h 47"/>
                  <a:gd name="T24" fmla="*/ 23 w 23"/>
                  <a:gd name="T25" fmla="*/ 8 h 47"/>
                  <a:gd name="T26" fmla="*/ 23 w 23"/>
                  <a:gd name="T27" fmla="*/ 23 h 47"/>
                  <a:gd name="T28" fmla="*/ 22 w 23"/>
                  <a:gd name="T29" fmla="*/ 24 h 47"/>
                  <a:gd name="T30" fmla="*/ 18 w 23"/>
                  <a:gd name="T31" fmla="*/ 26 h 47"/>
                  <a:gd name="T32" fmla="*/ 17 w 23"/>
                  <a:gd name="T33" fmla="*/ 27 h 47"/>
                  <a:gd name="T34" fmla="*/ 16 w 23"/>
                  <a:gd name="T35" fmla="*/ 36 h 47"/>
                  <a:gd name="T36" fmla="*/ 15 w 23"/>
                  <a:gd name="T3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7" fill="norm" stroke="1" extrusionOk="0">
                    <a:moveTo>
                      <a:pt x="15" y="47"/>
                    </a:moveTo>
                    <a:cubicBezTo>
                      <a:pt x="13" y="47"/>
                      <a:pt x="10" y="47"/>
                      <a:pt x="8" y="47"/>
                    </a:cubicBezTo>
                    <a:cubicBezTo>
                      <a:pt x="8" y="44"/>
                      <a:pt x="7" y="41"/>
                      <a:pt x="7" y="39"/>
                    </a:cubicBezTo>
                    <a:cubicBezTo>
                      <a:pt x="7" y="35"/>
                      <a:pt x="7" y="31"/>
                      <a:pt x="6" y="27"/>
                    </a:cubicBezTo>
                    <a:cubicBezTo>
                      <a:pt x="6" y="26"/>
                      <a:pt x="6" y="26"/>
                      <a:pt x="5" y="26"/>
                    </a:cubicBezTo>
                    <a:cubicBezTo>
                      <a:pt x="4" y="25"/>
                      <a:pt x="2" y="25"/>
                      <a:pt x="1" y="24"/>
                    </a:cubicBezTo>
                    <a:cubicBezTo>
                      <a:pt x="1" y="24"/>
                      <a:pt x="0" y="24"/>
                      <a:pt x="0" y="23"/>
                    </a:cubicBezTo>
                    <a:cubicBezTo>
                      <a:pt x="0" y="18"/>
                      <a:pt x="0" y="13"/>
                      <a:pt x="0" y="8"/>
                    </a:cubicBezTo>
                    <a:cubicBezTo>
                      <a:pt x="0" y="6"/>
                      <a:pt x="1" y="5"/>
                      <a:pt x="3" y="4"/>
                    </a:cubicBezTo>
                    <a:cubicBezTo>
                      <a:pt x="6" y="3"/>
                      <a:pt x="8" y="2"/>
                      <a:pt x="11" y="1"/>
                    </a:cubicBezTo>
                    <a:cubicBezTo>
                      <a:pt x="11" y="1"/>
                      <a:pt x="12" y="0"/>
                      <a:pt x="12" y="1"/>
                    </a:cubicBezTo>
                    <a:cubicBezTo>
                      <a:pt x="15" y="2"/>
                      <a:pt x="18" y="3"/>
                      <a:pt x="20" y="4"/>
                    </a:cubicBezTo>
                    <a:cubicBezTo>
                      <a:pt x="22" y="5"/>
                      <a:pt x="23" y="6"/>
                      <a:pt x="23" y="8"/>
                    </a:cubicBezTo>
                    <a:cubicBezTo>
                      <a:pt x="23" y="13"/>
                      <a:pt x="23" y="18"/>
                      <a:pt x="23" y="23"/>
                    </a:cubicBezTo>
                    <a:cubicBezTo>
                      <a:pt x="23" y="24"/>
                      <a:pt x="23" y="24"/>
                      <a:pt x="22" y="24"/>
                    </a:cubicBezTo>
                    <a:cubicBezTo>
                      <a:pt x="21" y="25"/>
                      <a:pt x="20" y="25"/>
                      <a:pt x="18" y="26"/>
                    </a:cubicBezTo>
                    <a:cubicBezTo>
                      <a:pt x="18" y="26"/>
                      <a:pt x="17" y="26"/>
                      <a:pt x="17" y="27"/>
                    </a:cubicBezTo>
                    <a:cubicBezTo>
                      <a:pt x="17" y="30"/>
                      <a:pt x="17" y="33"/>
                      <a:pt x="16" y="36"/>
                    </a:cubicBezTo>
                    <a:cubicBezTo>
                      <a:pt x="16" y="39"/>
                      <a:pt x="16" y="43"/>
                      <a:pt x="15" y="4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52" name="Freeform 51" hidden="0"/>
              <p:cNvSpPr/>
              <p:nvPr isPhoto="0" userDrawn="0"/>
            </p:nvSpPr>
            <p:spPr bwMode="auto">
              <a:xfrm>
                <a:off x="5897178" y="1896319"/>
                <a:ext cx="57150" cy="117475"/>
              </a:xfrm>
              <a:custGeom>
                <a:avLst/>
                <a:gdLst>
                  <a:gd name="T0" fmla="*/ 23 w 23"/>
                  <a:gd name="T1" fmla="*/ 24 h 47"/>
                  <a:gd name="T2" fmla="*/ 18 w 23"/>
                  <a:gd name="T3" fmla="*/ 26 h 47"/>
                  <a:gd name="T4" fmla="*/ 17 w 23"/>
                  <a:gd name="T5" fmla="*/ 27 h 47"/>
                  <a:gd name="T6" fmla="*/ 16 w 23"/>
                  <a:gd name="T7" fmla="*/ 38 h 47"/>
                  <a:gd name="T8" fmla="*/ 15 w 23"/>
                  <a:gd name="T9" fmla="*/ 47 h 47"/>
                  <a:gd name="T10" fmla="*/ 8 w 23"/>
                  <a:gd name="T11" fmla="*/ 47 h 47"/>
                  <a:gd name="T12" fmla="*/ 7 w 23"/>
                  <a:gd name="T13" fmla="*/ 39 h 47"/>
                  <a:gd name="T14" fmla="*/ 6 w 23"/>
                  <a:gd name="T15" fmla="*/ 27 h 47"/>
                  <a:gd name="T16" fmla="*/ 5 w 23"/>
                  <a:gd name="T17" fmla="*/ 26 h 47"/>
                  <a:gd name="T18" fmla="*/ 1 w 23"/>
                  <a:gd name="T19" fmla="*/ 24 h 47"/>
                  <a:gd name="T20" fmla="*/ 0 w 23"/>
                  <a:gd name="T21" fmla="*/ 23 h 47"/>
                  <a:gd name="T22" fmla="*/ 0 w 23"/>
                  <a:gd name="T23" fmla="*/ 8 h 47"/>
                  <a:gd name="T24" fmla="*/ 2 w 23"/>
                  <a:gd name="T25" fmla="*/ 4 h 47"/>
                  <a:gd name="T26" fmla="*/ 11 w 23"/>
                  <a:gd name="T27" fmla="*/ 1 h 47"/>
                  <a:gd name="T28" fmla="*/ 12 w 23"/>
                  <a:gd name="T29" fmla="*/ 1 h 47"/>
                  <a:gd name="T30" fmla="*/ 20 w 23"/>
                  <a:gd name="T31" fmla="*/ 4 h 47"/>
                  <a:gd name="T32" fmla="*/ 23 w 23"/>
                  <a:gd name="T33" fmla="*/ 8 h 47"/>
                  <a:gd name="T34" fmla="*/ 23 w 23"/>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7" fill="norm" stroke="1" extrusionOk="0">
                    <a:moveTo>
                      <a:pt x="23" y="24"/>
                    </a:moveTo>
                    <a:cubicBezTo>
                      <a:pt x="21" y="25"/>
                      <a:pt x="20" y="25"/>
                      <a:pt x="18" y="26"/>
                    </a:cubicBezTo>
                    <a:cubicBezTo>
                      <a:pt x="17" y="26"/>
                      <a:pt x="17" y="26"/>
                      <a:pt x="17" y="27"/>
                    </a:cubicBezTo>
                    <a:cubicBezTo>
                      <a:pt x="17" y="31"/>
                      <a:pt x="16" y="35"/>
                      <a:pt x="16" y="38"/>
                    </a:cubicBezTo>
                    <a:cubicBezTo>
                      <a:pt x="16" y="41"/>
                      <a:pt x="15" y="44"/>
                      <a:pt x="15" y="47"/>
                    </a:cubicBezTo>
                    <a:cubicBezTo>
                      <a:pt x="13" y="47"/>
                      <a:pt x="10" y="47"/>
                      <a:pt x="8" y="47"/>
                    </a:cubicBezTo>
                    <a:cubicBezTo>
                      <a:pt x="7" y="44"/>
                      <a:pt x="7" y="41"/>
                      <a:pt x="7" y="39"/>
                    </a:cubicBezTo>
                    <a:cubicBezTo>
                      <a:pt x="7" y="35"/>
                      <a:pt x="6" y="31"/>
                      <a:pt x="6" y="27"/>
                    </a:cubicBezTo>
                    <a:cubicBezTo>
                      <a:pt x="6" y="26"/>
                      <a:pt x="6" y="26"/>
                      <a:pt x="5" y="26"/>
                    </a:cubicBezTo>
                    <a:cubicBezTo>
                      <a:pt x="3" y="25"/>
                      <a:pt x="2" y="25"/>
                      <a:pt x="1" y="24"/>
                    </a:cubicBezTo>
                    <a:cubicBezTo>
                      <a:pt x="0" y="24"/>
                      <a:pt x="0" y="24"/>
                      <a:pt x="0" y="23"/>
                    </a:cubicBezTo>
                    <a:cubicBezTo>
                      <a:pt x="0" y="18"/>
                      <a:pt x="0" y="13"/>
                      <a:pt x="0" y="8"/>
                    </a:cubicBezTo>
                    <a:cubicBezTo>
                      <a:pt x="0" y="6"/>
                      <a:pt x="1" y="5"/>
                      <a:pt x="2" y="4"/>
                    </a:cubicBezTo>
                    <a:cubicBezTo>
                      <a:pt x="5" y="3"/>
                      <a:pt x="8" y="2"/>
                      <a:pt x="11" y="1"/>
                    </a:cubicBezTo>
                    <a:cubicBezTo>
                      <a:pt x="11" y="0"/>
                      <a:pt x="12" y="0"/>
                      <a:pt x="12" y="1"/>
                    </a:cubicBezTo>
                    <a:cubicBezTo>
                      <a:pt x="15" y="2"/>
                      <a:pt x="18" y="3"/>
                      <a:pt x="20" y="4"/>
                    </a:cubicBezTo>
                    <a:cubicBezTo>
                      <a:pt x="22" y="5"/>
                      <a:pt x="23" y="6"/>
                      <a:pt x="23" y="8"/>
                    </a:cubicBezTo>
                    <a:cubicBezTo>
                      <a:pt x="23" y="13"/>
                      <a:pt x="23" y="19"/>
                      <a:pt x="23" y="24"/>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53" name="Freeform 52" hidden="0"/>
              <p:cNvSpPr/>
              <p:nvPr isPhoto="0" userDrawn="0"/>
            </p:nvSpPr>
            <p:spPr bwMode="auto">
              <a:xfrm>
                <a:off x="5997190" y="1896319"/>
                <a:ext cx="53974" cy="117475"/>
              </a:xfrm>
              <a:custGeom>
                <a:avLst/>
                <a:gdLst>
                  <a:gd name="T0" fmla="*/ 15 w 22"/>
                  <a:gd name="T1" fmla="*/ 47 h 47"/>
                  <a:gd name="T2" fmla="*/ 7 w 22"/>
                  <a:gd name="T3" fmla="*/ 47 h 47"/>
                  <a:gd name="T4" fmla="*/ 7 w 22"/>
                  <a:gd name="T5" fmla="*/ 39 h 47"/>
                  <a:gd name="T6" fmla="*/ 6 w 22"/>
                  <a:gd name="T7" fmla="*/ 27 h 47"/>
                  <a:gd name="T8" fmla="*/ 4 w 22"/>
                  <a:gd name="T9" fmla="*/ 26 h 47"/>
                  <a:gd name="T10" fmla="*/ 1 w 22"/>
                  <a:gd name="T11" fmla="*/ 24 h 47"/>
                  <a:gd name="T12" fmla="*/ 0 w 22"/>
                  <a:gd name="T13" fmla="*/ 23 h 47"/>
                  <a:gd name="T14" fmla="*/ 0 w 22"/>
                  <a:gd name="T15" fmla="*/ 8 h 47"/>
                  <a:gd name="T16" fmla="*/ 2 w 22"/>
                  <a:gd name="T17" fmla="*/ 4 h 47"/>
                  <a:gd name="T18" fmla="*/ 11 w 22"/>
                  <a:gd name="T19" fmla="*/ 1 h 47"/>
                  <a:gd name="T20" fmla="*/ 12 w 22"/>
                  <a:gd name="T21" fmla="*/ 1 h 47"/>
                  <a:gd name="T22" fmla="*/ 20 w 22"/>
                  <a:gd name="T23" fmla="*/ 4 h 47"/>
                  <a:gd name="T24" fmla="*/ 22 w 22"/>
                  <a:gd name="T25" fmla="*/ 8 h 47"/>
                  <a:gd name="T26" fmla="*/ 22 w 22"/>
                  <a:gd name="T27" fmla="*/ 23 h 47"/>
                  <a:gd name="T28" fmla="*/ 21 w 22"/>
                  <a:gd name="T29" fmla="*/ 24 h 47"/>
                  <a:gd name="T30" fmla="*/ 18 w 22"/>
                  <a:gd name="T31" fmla="*/ 26 h 47"/>
                  <a:gd name="T32" fmla="*/ 17 w 22"/>
                  <a:gd name="T33" fmla="*/ 27 h 47"/>
                  <a:gd name="T34" fmla="*/ 16 w 22"/>
                  <a:gd name="T35" fmla="*/ 36 h 47"/>
                  <a:gd name="T36" fmla="*/ 15 w 22"/>
                  <a:gd name="T3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47" fill="norm" stroke="1" extrusionOk="0">
                    <a:moveTo>
                      <a:pt x="15" y="47"/>
                    </a:moveTo>
                    <a:cubicBezTo>
                      <a:pt x="12" y="47"/>
                      <a:pt x="10" y="47"/>
                      <a:pt x="7" y="47"/>
                    </a:cubicBezTo>
                    <a:cubicBezTo>
                      <a:pt x="7" y="44"/>
                      <a:pt x="7" y="41"/>
                      <a:pt x="7" y="39"/>
                    </a:cubicBezTo>
                    <a:cubicBezTo>
                      <a:pt x="6" y="35"/>
                      <a:pt x="6" y="31"/>
                      <a:pt x="6" y="27"/>
                    </a:cubicBezTo>
                    <a:cubicBezTo>
                      <a:pt x="6" y="26"/>
                      <a:pt x="5" y="26"/>
                      <a:pt x="4" y="26"/>
                    </a:cubicBezTo>
                    <a:cubicBezTo>
                      <a:pt x="3" y="25"/>
                      <a:pt x="2" y="25"/>
                      <a:pt x="1" y="24"/>
                    </a:cubicBezTo>
                    <a:cubicBezTo>
                      <a:pt x="0" y="24"/>
                      <a:pt x="0" y="24"/>
                      <a:pt x="0" y="23"/>
                    </a:cubicBezTo>
                    <a:cubicBezTo>
                      <a:pt x="0" y="18"/>
                      <a:pt x="0" y="13"/>
                      <a:pt x="0" y="8"/>
                    </a:cubicBezTo>
                    <a:cubicBezTo>
                      <a:pt x="0" y="6"/>
                      <a:pt x="1" y="5"/>
                      <a:pt x="2" y="4"/>
                    </a:cubicBezTo>
                    <a:cubicBezTo>
                      <a:pt x="5" y="3"/>
                      <a:pt x="8" y="2"/>
                      <a:pt x="11" y="1"/>
                    </a:cubicBezTo>
                    <a:cubicBezTo>
                      <a:pt x="11" y="1"/>
                      <a:pt x="11" y="0"/>
                      <a:pt x="12" y="1"/>
                    </a:cubicBezTo>
                    <a:cubicBezTo>
                      <a:pt x="14" y="2"/>
                      <a:pt x="17" y="3"/>
                      <a:pt x="20" y="4"/>
                    </a:cubicBezTo>
                    <a:cubicBezTo>
                      <a:pt x="22" y="5"/>
                      <a:pt x="22" y="6"/>
                      <a:pt x="22" y="8"/>
                    </a:cubicBezTo>
                    <a:cubicBezTo>
                      <a:pt x="22" y="13"/>
                      <a:pt x="22" y="18"/>
                      <a:pt x="22" y="23"/>
                    </a:cubicBezTo>
                    <a:cubicBezTo>
                      <a:pt x="22" y="24"/>
                      <a:pt x="22" y="24"/>
                      <a:pt x="21" y="24"/>
                    </a:cubicBezTo>
                    <a:cubicBezTo>
                      <a:pt x="20" y="25"/>
                      <a:pt x="19" y="25"/>
                      <a:pt x="18" y="26"/>
                    </a:cubicBezTo>
                    <a:cubicBezTo>
                      <a:pt x="17" y="26"/>
                      <a:pt x="17" y="26"/>
                      <a:pt x="17" y="27"/>
                    </a:cubicBezTo>
                    <a:cubicBezTo>
                      <a:pt x="16" y="30"/>
                      <a:pt x="16" y="33"/>
                      <a:pt x="16" y="36"/>
                    </a:cubicBezTo>
                    <a:cubicBezTo>
                      <a:pt x="15" y="39"/>
                      <a:pt x="15" y="43"/>
                      <a:pt x="15" y="4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54" name="Freeform 53" hidden="0"/>
              <p:cNvSpPr/>
              <p:nvPr isPhoto="0" userDrawn="0"/>
            </p:nvSpPr>
            <p:spPr bwMode="auto">
              <a:xfrm>
                <a:off x="5846378" y="2021731"/>
                <a:ext cx="57150" cy="114300"/>
              </a:xfrm>
              <a:custGeom>
                <a:avLst/>
                <a:gdLst>
                  <a:gd name="T0" fmla="*/ 8 w 23"/>
                  <a:gd name="T1" fmla="*/ 46 h 46"/>
                  <a:gd name="T2" fmla="*/ 6 w 23"/>
                  <a:gd name="T3" fmla="*/ 30 h 46"/>
                  <a:gd name="T4" fmla="*/ 6 w 23"/>
                  <a:gd name="T5" fmla="*/ 28 h 46"/>
                  <a:gd name="T6" fmla="*/ 3 w 23"/>
                  <a:gd name="T7" fmla="*/ 24 h 46"/>
                  <a:gd name="T8" fmla="*/ 0 w 23"/>
                  <a:gd name="T9" fmla="*/ 20 h 46"/>
                  <a:gd name="T10" fmla="*/ 0 w 23"/>
                  <a:gd name="T11" fmla="*/ 8 h 46"/>
                  <a:gd name="T12" fmla="*/ 3 w 23"/>
                  <a:gd name="T13" fmla="*/ 3 h 46"/>
                  <a:gd name="T14" fmla="*/ 11 w 23"/>
                  <a:gd name="T15" fmla="*/ 0 h 46"/>
                  <a:gd name="T16" fmla="*/ 12 w 23"/>
                  <a:gd name="T17" fmla="*/ 0 h 46"/>
                  <a:gd name="T18" fmla="*/ 20 w 23"/>
                  <a:gd name="T19" fmla="*/ 3 h 46"/>
                  <a:gd name="T20" fmla="*/ 23 w 23"/>
                  <a:gd name="T21" fmla="*/ 7 h 46"/>
                  <a:gd name="T22" fmla="*/ 23 w 23"/>
                  <a:gd name="T23" fmla="*/ 23 h 46"/>
                  <a:gd name="T24" fmla="*/ 18 w 23"/>
                  <a:gd name="T25" fmla="*/ 25 h 46"/>
                  <a:gd name="T26" fmla="*/ 17 w 23"/>
                  <a:gd name="T27" fmla="*/ 26 h 46"/>
                  <a:gd name="T28" fmla="*/ 16 w 23"/>
                  <a:gd name="T29" fmla="*/ 38 h 46"/>
                  <a:gd name="T30" fmla="*/ 15 w 23"/>
                  <a:gd name="T31" fmla="*/ 46 h 46"/>
                  <a:gd name="T32" fmla="*/ 8 w 23"/>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6" fill="norm" stroke="1" extrusionOk="0">
                    <a:moveTo>
                      <a:pt x="8" y="46"/>
                    </a:moveTo>
                    <a:cubicBezTo>
                      <a:pt x="7" y="41"/>
                      <a:pt x="7" y="35"/>
                      <a:pt x="6" y="30"/>
                    </a:cubicBezTo>
                    <a:cubicBezTo>
                      <a:pt x="6" y="29"/>
                      <a:pt x="6" y="29"/>
                      <a:pt x="6" y="28"/>
                    </a:cubicBezTo>
                    <a:cubicBezTo>
                      <a:pt x="7" y="26"/>
                      <a:pt x="5" y="25"/>
                      <a:pt x="3" y="24"/>
                    </a:cubicBezTo>
                    <a:cubicBezTo>
                      <a:pt x="0" y="23"/>
                      <a:pt x="0" y="23"/>
                      <a:pt x="0" y="20"/>
                    </a:cubicBezTo>
                    <a:cubicBezTo>
                      <a:pt x="0" y="16"/>
                      <a:pt x="0" y="12"/>
                      <a:pt x="0" y="8"/>
                    </a:cubicBezTo>
                    <a:cubicBezTo>
                      <a:pt x="0" y="5"/>
                      <a:pt x="1" y="4"/>
                      <a:pt x="3" y="3"/>
                    </a:cubicBezTo>
                    <a:cubicBezTo>
                      <a:pt x="6" y="2"/>
                      <a:pt x="8" y="1"/>
                      <a:pt x="11" y="0"/>
                    </a:cubicBezTo>
                    <a:cubicBezTo>
                      <a:pt x="12" y="0"/>
                      <a:pt x="12" y="0"/>
                      <a:pt x="12" y="0"/>
                    </a:cubicBezTo>
                    <a:cubicBezTo>
                      <a:pt x="15" y="1"/>
                      <a:pt x="18" y="2"/>
                      <a:pt x="20" y="3"/>
                    </a:cubicBezTo>
                    <a:cubicBezTo>
                      <a:pt x="22" y="4"/>
                      <a:pt x="23" y="5"/>
                      <a:pt x="23" y="7"/>
                    </a:cubicBezTo>
                    <a:cubicBezTo>
                      <a:pt x="23" y="13"/>
                      <a:pt x="23" y="18"/>
                      <a:pt x="23" y="23"/>
                    </a:cubicBezTo>
                    <a:cubicBezTo>
                      <a:pt x="21" y="24"/>
                      <a:pt x="20" y="24"/>
                      <a:pt x="18" y="25"/>
                    </a:cubicBezTo>
                    <a:cubicBezTo>
                      <a:pt x="17" y="25"/>
                      <a:pt x="17" y="26"/>
                      <a:pt x="17" y="26"/>
                    </a:cubicBezTo>
                    <a:cubicBezTo>
                      <a:pt x="17" y="30"/>
                      <a:pt x="16" y="34"/>
                      <a:pt x="16" y="38"/>
                    </a:cubicBezTo>
                    <a:cubicBezTo>
                      <a:pt x="16" y="40"/>
                      <a:pt x="16" y="43"/>
                      <a:pt x="15" y="46"/>
                    </a:cubicBezTo>
                    <a:cubicBezTo>
                      <a:pt x="13" y="46"/>
                      <a:pt x="10" y="46"/>
                      <a:pt x="8" y="4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55" name="Freeform 54" hidden="0"/>
              <p:cNvSpPr/>
              <p:nvPr isPhoto="0" userDrawn="0"/>
            </p:nvSpPr>
            <p:spPr bwMode="auto">
              <a:xfrm>
                <a:off x="5949565" y="2021731"/>
                <a:ext cx="57150" cy="114300"/>
              </a:xfrm>
              <a:custGeom>
                <a:avLst/>
                <a:gdLst>
                  <a:gd name="T0" fmla="*/ 22 w 23"/>
                  <a:gd name="T1" fmla="*/ 23 h 46"/>
                  <a:gd name="T2" fmla="*/ 18 w 23"/>
                  <a:gd name="T3" fmla="*/ 25 h 46"/>
                  <a:gd name="T4" fmla="*/ 17 w 23"/>
                  <a:gd name="T5" fmla="*/ 26 h 46"/>
                  <a:gd name="T6" fmla="*/ 16 w 23"/>
                  <a:gd name="T7" fmla="*/ 38 h 46"/>
                  <a:gd name="T8" fmla="*/ 15 w 23"/>
                  <a:gd name="T9" fmla="*/ 46 h 46"/>
                  <a:gd name="T10" fmla="*/ 8 w 23"/>
                  <a:gd name="T11" fmla="*/ 46 h 46"/>
                  <a:gd name="T12" fmla="*/ 7 w 23"/>
                  <a:gd name="T13" fmla="*/ 38 h 46"/>
                  <a:gd name="T14" fmla="*/ 6 w 23"/>
                  <a:gd name="T15" fmla="*/ 26 h 46"/>
                  <a:gd name="T16" fmla="*/ 4 w 23"/>
                  <a:gd name="T17" fmla="*/ 25 h 46"/>
                  <a:gd name="T18" fmla="*/ 1 w 23"/>
                  <a:gd name="T19" fmla="*/ 24 h 46"/>
                  <a:gd name="T20" fmla="*/ 0 w 23"/>
                  <a:gd name="T21" fmla="*/ 22 h 46"/>
                  <a:gd name="T22" fmla="*/ 0 w 23"/>
                  <a:gd name="T23" fmla="*/ 7 h 46"/>
                  <a:gd name="T24" fmla="*/ 2 w 23"/>
                  <a:gd name="T25" fmla="*/ 3 h 46"/>
                  <a:gd name="T26" fmla="*/ 11 w 23"/>
                  <a:gd name="T27" fmla="*/ 0 h 46"/>
                  <a:gd name="T28" fmla="*/ 12 w 23"/>
                  <a:gd name="T29" fmla="*/ 0 h 46"/>
                  <a:gd name="T30" fmla="*/ 20 w 23"/>
                  <a:gd name="T31" fmla="*/ 4 h 46"/>
                  <a:gd name="T32" fmla="*/ 22 w 23"/>
                  <a:gd name="T33" fmla="*/ 7 h 46"/>
                  <a:gd name="T34" fmla="*/ 22 w 23"/>
                  <a:gd name="T3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6" fill="norm" stroke="1" extrusionOk="0">
                    <a:moveTo>
                      <a:pt x="22" y="23"/>
                    </a:moveTo>
                    <a:cubicBezTo>
                      <a:pt x="21" y="24"/>
                      <a:pt x="19" y="24"/>
                      <a:pt x="18" y="25"/>
                    </a:cubicBezTo>
                    <a:cubicBezTo>
                      <a:pt x="17" y="25"/>
                      <a:pt x="17" y="26"/>
                      <a:pt x="17" y="26"/>
                    </a:cubicBezTo>
                    <a:cubicBezTo>
                      <a:pt x="16" y="30"/>
                      <a:pt x="16" y="34"/>
                      <a:pt x="16" y="38"/>
                    </a:cubicBezTo>
                    <a:cubicBezTo>
                      <a:pt x="15" y="40"/>
                      <a:pt x="15" y="43"/>
                      <a:pt x="15" y="46"/>
                    </a:cubicBezTo>
                    <a:cubicBezTo>
                      <a:pt x="12" y="46"/>
                      <a:pt x="10" y="46"/>
                      <a:pt x="8" y="46"/>
                    </a:cubicBezTo>
                    <a:cubicBezTo>
                      <a:pt x="7" y="43"/>
                      <a:pt x="7" y="41"/>
                      <a:pt x="7" y="38"/>
                    </a:cubicBezTo>
                    <a:cubicBezTo>
                      <a:pt x="6" y="34"/>
                      <a:pt x="6" y="30"/>
                      <a:pt x="6" y="26"/>
                    </a:cubicBezTo>
                    <a:cubicBezTo>
                      <a:pt x="6" y="25"/>
                      <a:pt x="5" y="25"/>
                      <a:pt x="4" y="25"/>
                    </a:cubicBezTo>
                    <a:cubicBezTo>
                      <a:pt x="3" y="24"/>
                      <a:pt x="2" y="24"/>
                      <a:pt x="1" y="24"/>
                    </a:cubicBezTo>
                    <a:cubicBezTo>
                      <a:pt x="0" y="23"/>
                      <a:pt x="0" y="23"/>
                      <a:pt x="0" y="22"/>
                    </a:cubicBezTo>
                    <a:cubicBezTo>
                      <a:pt x="0" y="17"/>
                      <a:pt x="0" y="12"/>
                      <a:pt x="0" y="7"/>
                    </a:cubicBezTo>
                    <a:cubicBezTo>
                      <a:pt x="0" y="5"/>
                      <a:pt x="1" y="4"/>
                      <a:pt x="2" y="3"/>
                    </a:cubicBezTo>
                    <a:cubicBezTo>
                      <a:pt x="5" y="2"/>
                      <a:pt x="8" y="1"/>
                      <a:pt x="11" y="0"/>
                    </a:cubicBezTo>
                    <a:cubicBezTo>
                      <a:pt x="11" y="0"/>
                      <a:pt x="11" y="0"/>
                      <a:pt x="12" y="0"/>
                    </a:cubicBezTo>
                    <a:cubicBezTo>
                      <a:pt x="15" y="1"/>
                      <a:pt x="17" y="2"/>
                      <a:pt x="20" y="4"/>
                    </a:cubicBezTo>
                    <a:cubicBezTo>
                      <a:pt x="22" y="4"/>
                      <a:pt x="22" y="5"/>
                      <a:pt x="22" y="7"/>
                    </a:cubicBezTo>
                    <a:cubicBezTo>
                      <a:pt x="23" y="12"/>
                      <a:pt x="22" y="18"/>
                      <a:pt x="22" y="23"/>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56" name="Freeform 55" hidden="0"/>
              <p:cNvSpPr/>
              <p:nvPr isPhoto="0" userDrawn="0"/>
            </p:nvSpPr>
            <p:spPr bwMode="auto">
              <a:xfrm>
                <a:off x="5808278" y="1861394"/>
                <a:ext cx="31750" cy="34925"/>
              </a:xfrm>
              <a:custGeom>
                <a:avLst/>
                <a:gdLst>
                  <a:gd name="T0" fmla="*/ 13 w 13"/>
                  <a:gd name="T1" fmla="*/ 7 h 14"/>
                  <a:gd name="T2" fmla="*/ 8 w 13"/>
                  <a:gd name="T3" fmla="*/ 14 h 14"/>
                  <a:gd name="T4" fmla="*/ 7 w 13"/>
                  <a:gd name="T5" fmla="*/ 14 h 14"/>
                  <a:gd name="T6" fmla="*/ 3 w 13"/>
                  <a:gd name="T7" fmla="*/ 3 h 14"/>
                  <a:gd name="T8" fmla="*/ 9 w 13"/>
                  <a:gd name="T9" fmla="*/ 1 h 14"/>
                  <a:gd name="T10" fmla="*/ 13 w 13"/>
                  <a:gd name="T11" fmla="*/ 6 h 14"/>
                  <a:gd name="T12" fmla="*/ 13 w 13"/>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3" h="14" fill="norm" stroke="1" extrusionOk="0">
                    <a:moveTo>
                      <a:pt x="13" y="7"/>
                    </a:moveTo>
                    <a:cubicBezTo>
                      <a:pt x="13" y="11"/>
                      <a:pt x="12" y="13"/>
                      <a:pt x="8" y="14"/>
                    </a:cubicBezTo>
                    <a:cubicBezTo>
                      <a:pt x="8" y="14"/>
                      <a:pt x="8" y="14"/>
                      <a:pt x="7" y="14"/>
                    </a:cubicBezTo>
                    <a:cubicBezTo>
                      <a:pt x="3" y="13"/>
                      <a:pt x="0" y="7"/>
                      <a:pt x="3" y="3"/>
                    </a:cubicBezTo>
                    <a:cubicBezTo>
                      <a:pt x="5" y="1"/>
                      <a:pt x="7" y="0"/>
                      <a:pt x="9" y="1"/>
                    </a:cubicBezTo>
                    <a:cubicBezTo>
                      <a:pt x="12" y="2"/>
                      <a:pt x="13" y="4"/>
                      <a:pt x="13" y="6"/>
                    </a:cubicBezTo>
                    <a:cubicBezTo>
                      <a:pt x="13" y="7"/>
                      <a:pt x="13" y="7"/>
                      <a:pt x="13" y="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57" name="Freeform 56" hidden="0"/>
              <p:cNvSpPr/>
              <p:nvPr isPhoto="0" userDrawn="0"/>
            </p:nvSpPr>
            <p:spPr bwMode="auto">
              <a:xfrm>
                <a:off x="5908290" y="1861394"/>
                <a:ext cx="31750" cy="34925"/>
              </a:xfrm>
              <a:custGeom>
                <a:avLst/>
                <a:gdLst>
                  <a:gd name="T0" fmla="*/ 13 w 13"/>
                  <a:gd name="T1" fmla="*/ 7 h 14"/>
                  <a:gd name="T2" fmla="*/ 8 w 13"/>
                  <a:gd name="T3" fmla="*/ 14 h 14"/>
                  <a:gd name="T4" fmla="*/ 7 w 13"/>
                  <a:gd name="T5" fmla="*/ 14 h 14"/>
                  <a:gd name="T6" fmla="*/ 3 w 13"/>
                  <a:gd name="T7" fmla="*/ 3 h 14"/>
                  <a:gd name="T8" fmla="*/ 9 w 13"/>
                  <a:gd name="T9" fmla="*/ 1 h 14"/>
                  <a:gd name="T10" fmla="*/ 13 w 13"/>
                  <a:gd name="T11" fmla="*/ 6 h 14"/>
                  <a:gd name="T12" fmla="*/ 13 w 13"/>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3" h="14" fill="norm" stroke="1" extrusionOk="0">
                    <a:moveTo>
                      <a:pt x="13" y="7"/>
                    </a:moveTo>
                    <a:cubicBezTo>
                      <a:pt x="13" y="11"/>
                      <a:pt x="11" y="13"/>
                      <a:pt x="8" y="14"/>
                    </a:cubicBezTo>
                    <a:cubicBezTo>
                      <a:pt x="7" y="14"/>
                      <a:pt x="7" y="14"/>
                      <a:pt x="7" y="14"/>
                    </a:cubicBezTo>
                    <a:cubicBezTo>
                      <a:pt x="2" y="13"/>
                      <a:pt x="0" y="7"/>
                      <a:pt x="3" y="3"/>
                    </a:cubicBezTo>
                    <a:cubicBezTo>
                      <a:pt x="5" y="1"/>
                      <a:pt x="7" y="0"/>
                      <a:pt x="9" y="1"/>
                    </a:cubicBezTo>
                    <a:cubicBezTo>
                      <a:pt x="11" y="2"/>
                      <a:pt x="13" y="4"/>
                      <a:pt x="13" y="6"/>
                    </a:cubicBezTo>
                    <a:cubicBezTo>
                      <a:pt x="13" y="7"/>
                      <a:pt x="13" y="7"/>
                      <a:pt x="13" y="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58" name="Freeform 57" hidden="0"/>
              <p:cNvSpPr/>
              <p:nvPr isPhoto="0" userDrawn="0"/>
            </p:nvSpPr>
            <p:spPr bwMode="auto">
              <a:xfrm>
                <a:off x="6011478" y="1864569"/>
                <a:ext cx="28575" cy="31750"/>
              </a:xfrm>
              <a:custGeom>
                <a:avLst/>
                <a:gdLst>
                  <a:gd name="T0" fmla="*/ 11 w 11"/>
                  <a:gd name="T1" fmla="*/ 6 h 13"/>
                  <a:gd name="T2" fmla="*/ 5 w 11"/>
                  <a:gd name="T3" fmla="*/ 13 h 13"/>
                  <a:gd name="T4" fmla="*/ 5 w 11"/>
                  <a:gd name="T5" fmla="*/ 13 h 13"/>
                  <a:gd name="T6" fmla="*/ 0 w 11"/>
                  <a:gd name="T7" fmla="*/ 8 h 13"/>
                  <a:gd name="T8" fmla="*/ 0 w 11"/>
                  <a:gd name="T9" fmla="*/ 4 h 13"/>
                  <a:gd name="T10" fmla="*/ 6 w 11"/>
                  <a:gd name="T11" fmla="*/ 0 h 13"/>
                  <a:gd name="T12" fmla="*/ 11 w 11"/>
                  <a:gd name="T13" fmla="*/ 5 h 13"/>
                  <a:gd name="T14" fmla="*/ 11 w 1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fill="norm" stroke="1" extrusionOk="0">
                    <a:moveTo>
                      <a:pt x="11" y="6"/>
                    </a:moveTo>
                    <a:cubicBezTo>
                      <a:pt x="11" y="10"/>
                      <a:pt x="9" y="12"/>
                      <a:pt x="5" y="13"/>
                    </a:cubicBezTo>
                    <a:cubicBezTo>
                      <a:pt x="5" y="13"/>
                      <a:pt x="5" y="13"/>
                      <a:pt x="5" y="13"/>
                    </a:cubicBezTo>
                    <a:cubicBezTo>
                      <a:pt x="3" y="13"/>
                      <a:pt x="0" y="11"/>
                      <a:pt x="0" y="8"/>
                    </a:cubicBezTo>
                    <a:cubicBezTo>
                      <a:pt x="0" y="7"/>
                      <a:pt x="0" y="5"/>
                      <a:pt x="0" y="4"/>
                    </a:cubicBezTo>
                    <a:cubicBezTo>
                      <a:pt x="1" y="1"/>
                      <a:pt x="3" y="0"/>
                      <a:pt x="6" y="0"/>
                    </a:cubicBezTo>
                    <a:cubicBezTo>
                      <a:pt x="9" y="0"/>
                      <a:pt x="11" y="2"/>
                      <a:pt x="11" y="5"/>
                    </a:cubicBezTo>
                    <a:cubicBezTo>
                      <a:pt x="11" y="6"/>
                      <a:pt x="11" y="6"/>
                      <a:pt x="11" y="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59" name="Freeform 58" hidden="0"/>
              <p:cNvSpPr/>
              <p:nvPr isPhoto="0" userDrawn="0"/>
            </p:nvSpPr>
            <p:spPr bwMode="auto">
              <a:xfrm>
                <a:off x="5860664" y="1986806"/>
                <a:ext cx="30162" cy="31750"/>
              </a:xfrm>
              <a:custGeom>
                <a:avLst/>
                <a:gdLst>
                  <a:gd name="T0" fmla="*/ 0 w 12"/>
                  <a:gd name="T1" fmla="*/ 6 h 13"/>
                  <a:gd name="T2" fmla="*/ 6 w 12"/>
                  <a:gd name="T3" fmla="*/ 0 h 13"/>
                  <a:gd name="T4" fmla="*/ 11 w 12"/>
                  <a:gd name="T5" fmla="*/ 5 h 13"/>
                  <a:gd name="T6" fmla="*/ 6 w 12"/>
                  <a:gd name="T7" fmla="*/ 13 h 13"/>
                  <a:gd name="T8" fmla="*/ 5 w 12"/>
                  <a:gd name="T9" fmla="*/ 13 h 13"/>
                  <a:gd name="T10" fmla="*/ 0 w 12"/>
                  <a:gd name="T11" fmla="*/ 6 h 13"/>
                </a:gdLst>
                <a:ahLst/>
                <a:cxnLst>
                  <a:cxn ang="0">
                    <a:pos x="T0" y="T1"/>
                  </a:cxn>
                  <a:cxn ang="0">
                    <a:pos x="T2" y="T3"/>
                  </a:cxn>
                  <a:cxn ang="0">
                    <a:pos x="T4" y="T5"/>
                  </a:cxn>
                  <a:cxn ang="0">
                    <a:pos x="T6" y="T7"/>
                  </a:cxn>
                  <a:cxn ang="0">
                    <a:pos x="T8" y="T9"/>
                  </a:cxn>
                  <a:cxn ang="0">
                    <a:pos x="T10" y="T11"/>
                  </a:cxn>
                </a:cxnLst>
                <a:rect l="0" t="0" r="r" b="b"/>
                <a:pathLst>
                  <a:path w="12" h="13" fill="norm" stroke="1" extrusionOk="0">
                    <a:moveTo>
                      <a:pt x="0" y="6"/>
                    </a:moveTo>
                    <a:cubicBezTo>
                      <a:pt x="0" y="2"/>
                      <a:pt x="3" y="0"/>
                      <a:pt x="6" y="0"/>
                    </a:cubicBezTo>
                    <a:cubicBezTo>
                      <a:pt x="9" y="0"/>
                      <a:pt x="11" y="2"/>
                      <a:pt x="11" y="5"/>
                    </a:cubicBezTo>
                    <a:cubicBezTo>
                      <a:pt x="12" y="9"/>
                      <a:pt x="10" y="12"/>
                      <a:pt x="6" y="13"/>
                    </a:cubicBezTo>
                    <a:cubicBezTo>
                      <a:pt x="6" y="13"/>
                      <a:pt x="6" y="13"/>
                      <a:pt x="5" y="13"/>
                    </a:cubicBezTo>
                    <a:cubicBezTo>
                      <a:pt x="2" y="12"/>
                      <a:pt x="0" y="10"/>
                      <a:pt x="0" y="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60" name="Freeform 59" hidden="0"/>
              <p:cNvSpPr/>
              <p:nvPr isPhoto="0" userDrawn="0"/>
            </p:nvSpPr>
            <p:spPr bwMode="auto">
              <a:xfrm>
                <a:off x="5965440" y="1986806"/>
                <a:ext cx="28575" cy="31750"/>
              </a:xfrm>
              <a:custGeom>
                <a:avLst/>
                <a:gdLst>
                  <a:gd name="T0" fmla="*/ 0 w 12"/>
                  <a:gd name="T1" fmla="*/ 6 h 13"/>
                  <a:gd name="T2" fmla="*/ 6 w 12"/>
                  <a:gd name="T3" fmla="*/ 0 h 13"/>
                  <a:gd name="T4" fmla="*/ 11 w 12"/>
                  <a:gd name="T5" fmla="*/ 4 h 13"/>
                  <a:gd name="T6" fmla="*/ 6 w 12"/>
                  <a:gd name="T7" fmla="*/ 13 h 13"/>
                  <a:gd name="T8" fmla="*/ 5 w 12"/>
                  <a:gd name="T9" fmla="*/ 13 h 13"/>
                  <a:gd name="T10" fmla="*/ 0 w 12"/>
                  <a:gd name="T11" fmla="*/ 6 h 13"/>
                </a:gdLst>
                <a:ahLst/>
                <a:cxnLst>
                  <a:cxn ang="0">
                    <a:pos x="T0" y="T1"/>
                  </a:cxn>
                  <a:cxn ang="0">
                    <a:pos x="T2" y="T3"/>
                  </a:cxn>
                  <a:cxn ang="0">
                    <a:pos x="T4" y="T5"/>
                  </a:cxn>
                  <a:cxn ang="0">
                    <a:pos x="T6" y="T7"/>
                  </a:cxn>
                  <a:cxn ang="0">
                    <a:pos x="T8" y="T9"/>
                  </a:cxn>
                  <a:cxn ang="0">
                    <a:pos x="T10" y="T11"/>
                  </a:cxn>
                </a:cxnLst>
                <a:rect l="0" t="0" r="r" b="b"/>
                <a:pathLst>
                  <a:path w="12" h="13" fill="norm" stroke="1" extrusionOk="0">
                    <a:moveTo>
                      <a:pt x="0" y="6"/>
                    </a:moveTo>
                    <a:cubicBezTo>
                      <a:pt x="0" y="2"/>
                      <a:pt x="2" y="0"/>
                      <a:pt x="6" y="0"/>
                    </a:cubicBezTo>
                    <a:cubicBezTo>
                      <a:pt x="8" y="0"/>
                      <a:pt x="10" y="2"/>
                      <a:pt x="11" y="4"/>
                    </a:cubicBezTo>
                    <a:cubicBezTo>
                      <a:pt x="12" y="10"/>
                      <a:pt x="10" y="12"/>
                      <a:pt x="6" y="13"/>
                    </a:cubicBezTo>
                    <a:cubicBezTo>
                      <a:pt x="5" y="13"/>
                      <a:pt x="5" y="13"/>
                      <a:pt x="5" y="13"/>
                    </a:cubicBezTo>
                    <a:cubicBezTo>
                      <a:pt x="1" y="12"/>
                      <a:pt x="0" y="10"/>
                      <a:pt x="0" y="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grpSp>
        <p:sp>
          <p:nvSpPr>
            <p:cNvPr id="61" name="ZoneTexte 128" hidden="0"/>
            <p:cNvSpPr/>
            <p:nvPr isPhoto="0" userDrawn="0"/>
          </p:nvSpPr>
          <p:spPr bwMode="auto">
            <a:xfrm>
              <a:off x="6017216" y="2373587"/>
              <a:ext cx="1222521" cy="230832"/>
            </a:xfrm>
            <a:prstGeom prst="rect">
              <a:avLst/>
            </a:prstGeom>
            <a:noFill/>
          </p:spPr>
          <p:txBody>
            <a:bodyPr wrap="square" rtlCol="0">
              <a:spAutoFit/>
            </a:bodyPr>
            <a:lstStyle/>
            <a:p>
              <a:pPr algn="ctr" defTabSz="685800">
                <a:defRPr/>
              </a:pPr>
              <a:r>
                <a:rPr lang="fr-FR" sz="900">
                  <a:solidFill>
                    <a:srgbClr val="F1C43A"/>
                  </a:solidFill>
                  <a:latin typeface="Arial"/>
                  <a:cs typeface="Arial"/>
                </a:rPr>
                <a:t>Les citoyens</a:t>
              </a:r>
              <a:endParaRPr lang="fr-FR" sz="900">
                <a:solidFill>
                  <a:srgbClr val="F1C43A"/>
                </a:solidFill>
                <a:latin typeface="Calibri"/>
                <a:cs typeface="Arial"/>
              </a:endParaRPr>
            </a:p>
          </p:txBody>
        </p:sp>
      </p:grpSp>
      <p:sp>
        <p:nvSpPr>
          <p:cNvPr id="62" name="ZoneTexte 134" hidden="0"/>
          <p:cNvSpPr/>
          <p:nvPr isPhoto="0" userDrawn="0"/>
        </p:nvSpPr>
        <p:spPr bwMode="auto">
          <a:xfrm>
            <a:off x="899592" y="3858602"/>
            <a:ext cx="1977833" cy="369332"/>
          </a:xfrm>
          <a:prstGeom prst="rect">
            <a:avLst/>
          </a:prstGeom>
          <a:noFill/>
        </p:spPr>
        <p:txBody>
          <a:bodyPr wrap="square" rtlCol="0">
            <a:spAutoFit/>
          </a:bodyPr>
          <a:lstStyle/>
          <a:p>
            <a:pPr algn="ctr">
              <a:defRPr/>
            </a:pPr>
            <a:r>
              <a:rPr lang="fr-FR" sz="900">
                <a:solidFill>
                  <a:srgbClr val="EC6182"/>
                </a:solidFill>
                <a:latin typeface="Arial"/>
                <a:cs typeface="Arial"/>
              </a:rPr>
              <a:t>Publications scientifiques</a:t>
            </a:r>
            <a:br>
              <a:rPr lang="fr-FR" sz="900">
                <a:solidFill>
                  <a:srgbClr val="EC6182"/>
                </a:solidFill>
                <a:latin typeface="Arial"/>
                <a:cs typeface="Arial"/>
              </a:rPr>
            </a:br>
            <a:r>
              <a:rPr lang="fr-FR" sz="900">
                <a:solidFill>
                  <a:srgbClr val="EC6182"/>
                </a:solidFill>
                <a:latin typeface="Arial"/>
                <a:cs typeface="Arial"/>
              </a:rPr>
              <a:t>(Open Access)</a:t>
            </a:r>
            <a:endParaRPr lang="en-US" sz="900">
              <a:solidFill>
                <a:srgbClr val="EC6182"/>
              </a:solidFill>
            </a:endParaRPr>
          </a:p>
        </p:txBody>
      </p:sp>
      <p:grpSp>
        <p:nvGrpSpPr>
          <p:cNvPr id="63" name="Groupe 111" hidden="0"/>
          <p:cNvGrpSpPr/>
          <p:nvPr isPhoto="0" userDrawn="0"/>
        </p:nvGrpSpPr>
        <p:grpSpPr bwMode="auto">
          <a:xfrm>
            <a:off x="1625627" y="3295823"/>
            <a:ext cx="498475" cy="500063"/>
            <a:chOff x="2449315" y="3352247"/>
            <a:chExt cx="498475" cy="500063"/>
          </a:xfrm>
        </p:grpSpPr>
        <p:sp>
          <p:nvSpPr>
            <p:cNvPr id="64" name="Freeform 63" hidden="0"/>
            <p:cNvSpPr>
              <a:spLocks noEditPoints="1"/>
            </p:cNvSpPr>
            <p:nvPr isPhoto="0" userDrawn="0"/>
          </p:nvSpPr>
          <p:spPr bwMode="auto">
            <a:xfrm>
              <a:off x="2449315" y="3352247"/>
              <a:ext cx="498475" cy="500063"/>
            </a:xfrm>
            <a:custGeom>
              <a:avLst/>
              <a:gdLst>
                <a:gd name="T0" fmla="*/ 101 w 201"/>
                <a:gd name="T1" fmla="*/ 201 h 201"/>
                <a:gd name="T2" fmla="*/ 0 w 201"/>
                <a:gd name="T3" fmla="*/ 101 h 201"/>
                <a:gd name="T4" fmla="*/ 101 w 201"/>
                <a:gd name="T5" fmla="*/ 0 h 201"/>
                <a:gd name="T6" fmla="*/ 201 w 201"/>
                <a:gd name="T7" fmla="*/ 101 h 201"/>
                <a:gd name="T8" fmla="*/ 101 w 201"/>
                <a:gd name="T9" fmla="*/ 201 h 201"/>
                <a:gd name="T10" fmla="*/ 101 w 201"/>
                <a:gd name="T11" fmla="*/ 5 h 201"/>
                <a:gd name="T12" fmla="*/ 5 w 201"/>
                <a:gd name="T13" fmla="*/ 101 h 201"/>
                <a:gd name="T14" fmla="*/ 101 w 201"/>
                <a:gd name="T15" fmla="*/ 196 h 201"/>
                <a:gd name="T16" fmla="*/ 197 w 201"/>
                <a:gd name="T17" fmla="*/ 101 h 201"/>
                <a:gd name="T18" fmla="*/ 101 w 201"/>
                <a:gd name="T19" fmla="*/ 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1" y="201"/>
                  </a:moveTo>
                  <a:cubicBezTo>
                    <a:pt x="45" y="201"/>
                    <a:pt x="0" y="156"/>
                    <a:pt x="0" y="101"/>
                  </a:cubicBezTo>
                  <a:cubicBezTo>
                    <a:pt x="0" y="45"/>
                    <a:pt x="45" y="0"/>
                    <a:pt x="101" y="0"/>
                  </a:cubicBezTo>
                  <a:cubicBezTo>
                    <a:pt x="156" y="0"/>
                    <a:pt x="201" y="45"/>
                    <a:pt x="201" y="101"/>
                  </a:cubicBezTo>
                  <a:cubicBezTo>
                    <a:pt x="201" y="156"/>
                    <a:pt x="156" y="201"/>
                    <a:pt x="101" y="201"/>
                  </a:cubicBezTo>
                  <a:close/>
                  <a:moveTo>
                    <a:pt x="101" y="5"/>
                  </a:moveTo>
                  <a:cubicBezTo>
                    <a:pt x="48" y="5"/>
                    <a:pt x="5" y="48"/>
                    <a:pt x="5" y="101"/>
                  </a:cubicBezTo>
                  <a:cubicBezTo>
                    <a:pt x="5" y="153"/>
                    <a:pt x="48" y="196"/>
                    <a:pt x="101" y="196"/>
                  </a:cubicBezTo>
                  <a:cubicBezTo>
                    <a:pt x="154" y="196"/>
                    <a:pt x="197" y="153"/>
                    <a:pt x="197" y="101"/>
                  </a:cubicBezTo>
                  <a:cubicBezTo>
                    <a:pt x="197" y="48"/>
                    <a:pt x="154" y="5"/>
                    <a:pt x="101" y="5"/>
                  </a:cubicBezTo>
                  <a:close/>
                </a:path>
              </a:pathLst>
            </a:custGeom>
            <a:solidFill>
              <a:srgbClr val="EC6182"/>
            </a:solidFill>
            <a:ln>
              <a:noFill/>
            </a:ln>
          </p:spPr>
          <p:txBody>
            <a:bodyPr vert="horz" wrap="square" lIns="91440" tIns="45720" rIns="91440" bIns="45720" numCol="1" anchor="t" anchorCtr="0" compatLnSpc="1">
              <a:prstTxWarp prst="textNoShape"/>
            </a:bodyPr>
            <a:lstStyle/>
            <a:p>
              <a:pPr>
                <a:defRPr/>
              </a:pPr>
              <a:endParaRPr lang="en-US"/>
            </a:p>
          </p:txBody>
        </p:sp>
        <p:sp>
          <p:nvSpPr>
            <p:cNvPr id="65" name="Freeform 64" hidden="0"/>
            <p:cNvSpPr>
              <a:spLocks noEditPoints="1"/>
            </p:cNvSpPr>
            <p:nvPr isPhoto="0" userDrawn="0"/>
          </p:nvSpPr>
          <p:spPr bwMode="auto">
            <a:xfrm>
              <a:off x="2658865" y="3518934"/>
              <a:ext cx="153988" cy="66675"/>
            </a:xfrm>
            <a:custGeom>
              <a:avLst/>
              <a:gdLst>
                <a:gd name="T0" fmla="*/ 62 w 62"/>
                <a:gd name="T1" fmla="*/ 10 h 27"/>
                <a:gd name="T2" fmla="*/ 62 w 62"/>
                <a:gd name="T3" fmla="*/ 25 h 27"/>
                <a:gd name="T4" fmla="*/ 56 w 62"/>
                <a:gd name="T5" fmla="*/ 25 h 27"/>
                <a:gd name="T6" fmla="*/ 56 w 62"/>
                <a:gd name="T7" fmla="*/ 21 h 27"/>
                <a:gd name="T8" fmla="*/ 51 w 62"/>
                <a:gd name="T9" fmla="*/ 21 h 27"/>
                <a:gd name="T10" fmla="*/ 51 w 62"/>
                <a:gd name="T11" fmla="*/ 25 h 27"/>
                <a:gd name="T12" fmla="*/ 45 w 62"/>
                <a:gd name="T13" fmla="*/ 25 h 27"/>
                <a:gd name="T14" fmla="*/ 45 w 62"/>
                <a:gd name="T15" fmla="*/ 17 h 27"/>
                <a:gd name="T16" fmla="*/ 44 w 62"/>
                <a:gd name="T17" fmla="*/ 17 h 27"/>
                <a:gd name="T18" fmla="*/ 26 w 62"/>
                <a:gd name="T19" fmla="*/ 17 h 27"/>
                <a:gd name="T20" fmla="*/ 25 w 62"/>
                <a:gd name="T21" fmla="*/ 17 h 27"/>
                <a:gd name="T22" fmla="*/ 11 w 62"/>
                <a:gd name="T23" fmla="*/ 26 h 27"/>
                <a:gd name="T24" fmla="*/ 0 w 62"/>
                <a:gd name="T25" fmla="*/ 13 h 27"/>
                <a:gd name="T26" fmla="*/ 11 w 62"/>
                <a:gd name="T27" fmla="*/ 1 h 27"/>
                <a:gd name="T28" fmla="*/ 25 w 62"/>
                <a:gd name="T29" fmla="*/ 9 h 27"/>
                <a:gd name="T30" fmla="*/ 26 w 62"/>
                <a:gd name="T31" fmla="*/ 10 h 27"/>
                <a:gd name="T32" fmla="*/ 61 w 62"/>
                <a:gd name="T33" fmla="*/ 10 h 27"/>
                <a:gd name="T34" fmla="*/ 62 w 62"/>
                <a:gd name="T35" fmla="*/ 10 h 27"/>
                <a:gd name="T36" fmla="*/ 13 w 62"/>
                <a:gd name="T37" fmla="*/ 7 h 27"/>
                <a:gd name="T38" fmla="*/ 6 w 62"/>
                <a:gd name="T39" fmla="*/ 13 h 27"/>
                <a:gd name="T40" fmla="*/ 13 w 62"/>
                <a:gd name="T41" fmla="*/ 20 h 27"/>
                <a:gd name="T42" fmla="*/ 20 w 62"/>
                <a:gd name="T43" fmla="*/ 13 h 27"/>
                <a:gd name="T44" fmla="*/ 13 w 62"/>
                <a:gd name="T4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27" fill="norm" stroke="1" extrusionOk="0">
                  <a:moveTo>
                    <a:pt x="62" y="10"/>
                  </a:moveTo>
                  <a:cubicBezTo>
                    <a:pt x="62" y="15"/>
                    <a:pt x="62" y="20"/>
                    <a:pt x="62" y="25"/>
                  </a:cubicBezTo>
                  <a:cubicBezTo>
                    <a:pt x="60" y="25"/>
                    <a:pt x="58" y="25"/>
                    <a:pt x="56" y="25"/>
                  </a:cubicBezTo>
                  <a:cubicBezTo>
                    <a:pt x="56" y="24"/>
                    <a:pt x="56" y="22"/>
                    <a:pt x="56" y="21"/>
                  </a:cubicBezTo>
                  <a:cubicBezTo>
                    <a:pt x="54" y="21"/>
                    <a:pt x="53" y="21"/>
                    <a:pt x="51" y="21"/>
                  </a:cubicBezTo>
                  <a:cubicBezTo>
                    <a:pt x="51" y="22"/>
                    <a:pt x="51" y="24"/>
                    <a:pt x="51" y="25"/>
                  </a:cubicBezTo>
                  <a:cubicBezTo>
                    <a:pt x="49" y="25"/>
                    <a:pt x="47" y="25"/>
                    <a:pt x="45" y="25"/>
                  </a:cubicBezTo>
                  <a:cubicBezTo>
                    <a:pt x="45" y="22"/>
                    <a:pt x="45" y="19"/>
                    <a:pt x="45" y="17"/>
                  </a:cubicBezTo>
                  <a:cubicBezTo>
                    <a:pt x="45" y="17"/>
                    <a:pt x="45" y="17"/>
                    <a:pt x="44" y="17"/>
                  </a:cubicBezTo>
                  <a:cubicBezTo>
                    <a:pt x="38" y="17"/>
                    <a:pt x="32" y="17"/>
                    <a:pt x="26" y="17"/>
                  </a:cubicBezTo>
                  <a:cubicBezTo>
                    <a:pt x="26" y="16"/>
                    <a:pt x="25" y="17"/>
                    <a:pt x="25" y="17"/>
                  </a:cubicBezTo>
                  <a:cubicBezTo>
                    <a:pt x="23" y="24"/>
                    <a:pt x="17" y="27"/>
                    <a:pt x="11" y="26"/>
                  </a:cubicBezTo>
                  <a:cubicBezTo>
                    <a:pt x="4" y="25"/>
                    <a:pt x="0" y="20"/>
                    <a:pt x="0" y="13"/>
                  </a:cubicBezTo>
                  <a:cubicBezTo>
                    <a:pt x="0" y="7"/>
                    <a:pt x="5" y="2"/>
                    <a:pt x="11" y="1"/>
                  </a:cubicBezTo>
                  <a:cubicBezTo>
                    <a:pt x="17" y="0"/>
                    <a:pt x="23" y="3"/>
                    <a:pt x="25" y="9"/>
                  </a:cubicBezTo>
                  <a:cubicBezTo>
                    <a:pt x="25" y="10"/>
                    <a:pt x="26" y="10"/>
                    <a:pt x="26" y="10"/>
                  </a:cubicBezTo>
                  <a:cubicBezTo>
                    <a:pt x="38" y="10"/>
                    <a:pt x="49" y="10"/>
                    <a:pt x="61" y="10"/>
                  </a:cubicBezTo>
                  <a:cubicBezTo>
                    <a:pt x="61" y="10"/>
                    <a:pt x="61" y="10"/>
                    <a:pt x="62" y="10"/>
                  </a:cubicBezTo>
                  <a:close/>
                  <a:moveTo>
                    <a:pt x="13" y="7"/>
                  </a:moveTo>
                  <a:cubicBezTo>
                    <a:pt x="9" y="7"/>
                    <a:pt x="6" y="10"/>
                    <a:pt x="6" y="13"/>
                  </a:cubicBezTo>
                  <a:cubicBezTo>
                    <a:pt x="6" y="17"/>
                    <a:pt x="9" y="20"/>
                    <a:pt x="13" y="20"/>
                  </a:cubicBezTo>
                  <a:cubicBezTo>
                    <a:pt x="16" y="20"/>
                    <a:pt x="20" y="17"/>
                    <a:pt x="20" y="13"/>
                  </a:cubicBezTo>
                  <a:cubicBezTo>
                    <a:pt x="20" y="10"/>
                    <a:pt x="16" y="7"/>
                    <a:pt x="13" y="7"/>
                  </a:cubicBezTo>
                  <a:close/>
                </a:path>
              </a:pathLst>
            </a:custGeom>
            <a:solidFill>
              <a:srgbClr val="EC6182"/>
            </a:solidFill>
            <a:ln>
              <a:noFill/>
            </a:ln>
          </p:spPr>
          <p:txBody>
            <a:bodyPr vert="horz" wrap="square" lIns="91440" tIns="45720" rIns="91440" bIns="45720" numCol="1" anchor="t" anchorCtr="0" compatLnSpc="1">
              <a:prstTxWarp prst="textNoShape"/>
            </a:bodyPr>
            <a:lstStyle/>
            <a:p>
              <a:pPr>
                <a:defRPr/>
              </a:pPr>
              <a:endParaRPr lang="en-US"/>
            </a:p>
          </p:txBody>
        </p:sp>
        <p:sp>
          <p:nvSpPr>
            <p:cNvPr id="66" name="Freeform 65" hidden="0"/>
            <p:cNvSpPr>
              <a:spLocks noEditPoints="1"/>
            </p:cNvSpPr>
            <p:nvPr isPhoto="0" userDrawn="0"/>
          </p:nvSpPr>
          <p:spPr bwMode="auto">
            <a:xfrm>
              <a:off x="2582665" y="3598309"/>
              <a:ext cx="255588" cy="96838"/>
            </a:xfrm>
            <a:custGeom>
              <a:avLst/>
              <a:gdLst>
                <a:gd name="T0" fmla="*/ 20 w 103"/>
                <a:gd name="T1" fmla="*/ 6 h 39"/>
                <a:gd name="T2" fmla="*/ 27 w 103"/>
                <a:gd name="T3" fmla="*/ 4 h 39"/>
                <a:gd name="T4" fmla="*/ 42 w 103"/>
                <a:gd name="T5" fmla="*/ 6 h 39"/>
                <a:gd name="T6" fmla="*/ 53 w 103"/>
                <a:gd name="T7" fmla="*/ 8 h 39"/>
                <a:gd name="T8" fmla="*/ 64 w 103"/>
                <a:gd name="T9" fmla="*/ 9 h 39"/>
                <a:gd name="T10" fmla="*/ 74 w 103"/>
                <a:gd name="T11" fmla="*/ 14 h 39"/>
                <a:gd name="T12" fmla="*/ 75 w 103"/>
                <a:gd name="T13" fmla="*/ 15 h 39"/>
                <a:gd name="T14" fmla="*/ 86 w 103"/>
                <a:gd name="T15" fmla="*/ 10 h 39"/>
                <a:gd name="T16" fmla="*/ 90 w 103"/>
                <a:gd name="T17" fmla="*/ 8 h 39"/>
                <a:gd name="T18" fmla="*/ 102 w 103"/>
                <a:gd name="T19" fmla="*/ 11 h 39"/>
                <a:gd name="T20" fmla="*/ 101 w 103"/>
                <a:gd name="T21" fmla="*/ 14 h 39"/>
                <a:gd name="T22" fmla="*/ 68 w 103"/>
                <a:gd name="T23" fmla="*/ 36 h 39"/>
                <a:gd name="T24" fmla="*/ 54 w 103"/>
                <a:gd name="T25" fmla="*/ 38 h 39"/>
                <a:gd name="T26" fmla="*/ 43 w 103"/>
                <a:gd name="T27" fmla="*/ 36 h 39"/>
                <a:gd name="T28" fmla="*/ 28 w 103"/>
                <a:gd name="T29" fmla="*/ 32 h 39"/>
                <a:gd name="T30" fmla="*/ 23 w 103"/>
                <a:gd name="T31" fmla="*/ 32 h 39"/>
                <a:gd name="T32" fmla="*/ 21 w 103"/>
                <a:gd name="T33" fmla="*/ 33 h 39"/>
                <a:gd name="T34" fmla="*/ 19 w 103"/>
                <a:gd name="T35" fmla="*/ 36 h 39"/>
                <a:gd name="T36" fmla="*/ 17 w 103"/>
                <a:gd name="T37" fmla="*/ 38 h 39"/>
                <a:gd name="T38" fmla="*/ 2 w 103"/>
                <a:gd name="T39" fmla="*/ 37 h 39"/>
                <a:gd name="T40" fmla="*/ 0 w 103"/>
                <a:gd name="T41" fmla="*/ 35 h 39"/>
                <a:gd name="T42" fmla="*/ 1 w 103"/>
                <a:gd name="T43" fmla="*/ 17 h 39"/>
                <a:gd name="T44" fmla="*/ 1 w 103"/>
                <a:gd name="T45" fmla="*/ 3 h 39"/>
                <a:gd name="T46" fmla="*/ 4 w 103"/>
                <a:gd name="T47" fmla="*/ 0 h 39"/>
                <a:gd name="T48" fmla="*/ 17 w 103"/>
                <a:gd name="T49" fmla="*/ 1 h 39"/>
                <a:gd name="T50" fmla="*/ 20 w 103"/>
                <a:gd name="T51" fmla="*/ 4 h 39"/>
                <a:gd name="T52" fmla="*/ 20 w 103"/>
                <a:gd name="T53" fmla="*/ 6 h 39"/>
                <a:gd name="T54" fmla="*/ 98 w 103"/>
                <a:gd name="T55" fmla="*/ 12 h 39"/>
                <a:gd name="T56" fmla="*/ 91 w 103"/>
                <a:gd name="T57" fmla="*/ 11 h 39"/>
                <a:gd name="T58" fmla="*/ 77 w 103"/>
                <a:gd name="T59" fmla="*/ 18 h 39"/>
                <a:gd name="T60" fmla="*/ 76 w 103"/>
                <a:gd name="T61" fmla="*/ 20 h 39"/>
                <a:gd name="T62" fmla="*/ 73 w 103"/>
                <a:gd name="T63" fmla="*/ 23 h 39"/>
                <a:gd name="T64" fmla="*/ 53 w 103"/>
                <a:gd name="T65" fmla="*/ 22 h 39"/>
                <a:gd name="T66" fmla="*/ 51 w 103"/>
                <a:gd name="T67" fmla="*/ 22 h 39"/>
                <a:gd name="T68" fmla="*/ 50 w 103"/>
                <a:gd name="T69" fmla="*/ 20 h 39"/>
                <a:gd name="T70" fmla="*/ 51 w 103"/>
                <a:gd name="T71" fmla="*/ 18 h 39"/>
                <a:gd name="T72" fmla="*/ 52 w 103"/>
                <a:gd name="T73" fmla="*/ 18 h 39"/>
                <a:gd name="T74" fmla="*/ 71 w 103"/>
                <a:gd name="T75" fmla="*/ 19 h 39"/>
                <a:gd name="T76" fmla="*/ 72 w 103"/>
                <a:gd name="T77" fmla="*/ 19 h 39"/>
                <a:gd name="T78" fmla="*/ 65 w 103"/>
                <a:gd name="T79" fmla="*/ 12 h 39"/>
                <a:gd name="T80" fmla="*/ 58 w 103"/>
                <a:gd name="T81" fmla="*/ 12 h 39"/>
                <a:gd name="T82" fmla="*/ 50 w 103"/>
                <a:gd name="T83" fmla="*/ 12 h 39"/>
                <a:gd name="T84" fmla="*/ 40 w 103"/>
                <a:gd name="T85" fmla="*/ 9 h 39"/>
                <a:gd name="T86" fmla="*/ 21 w 103"/>
                <a:gd name="T87" fmla="*/ 10 h 39"/>
                <a:gd name="T88" fmla="*/ 20 w 103"/>
                <a:gd name="T89" fmla="*/ 11 h 39"/>
                <a:gd name="T90" fmla="*/ 19 w 103"/>
                <a:gd name="T91" fmla="*/ 29 h 39"/>
                <a:gd name="T92" fmla="*/ 20 w 103"/>
                <a:gd name="T93" fmla="*/ 30 h 39"/>
                <a:gd name="T94" fmla="*/ 21 w 103"/>
                <a:gd name="T95" fmla="*/ 29 h 39"/>
                <a:gd name="T96" fmla="*/ 30 w 103"/>
                <a:gd name="T97" fmla="*/ 28 h 39"/>
                <a:gd name="T98" fmla="*/ 41 w 103"/>
                <a:gd name="T99" fmla="*/ 31 h 39"/>
                <a:gd name="T100" fmla="*/ 54 w 103"/>
                <a:gd name="T101" fmla="*/ 35 h 39"/>
                <a:gd name="T102" fmla="*/ 67 w 103"/>
                <a:gd name="T103" fmla="*/ 32 h 39"/>
                <a:gd name="T104" fmla="*/ 85 w 103"/>
                <a:gd name="T105" fmla="*/ 21 h 39"/>
                <a:gd name="T106" fmla="*/ 98 w 103"/>
                <a:gd name="T107" fmla="*/ 12 h 39"/>
                <a:gd name="T108" fmla="*/ 15 w 103"/>
                <a:gd name="T109" fmla="*/ 33 h 39"/>
                <a:gd name="T110" fmla="*/ 16 w 103"/>
                <a:gd name="T111" fmla="*/ 4 h 39"/>
                <a:gd name="T112" fmla="*/ 5 w 103"/>
                <a:gd name="T113" fmla="*/ 4 h 39"/>
                <a:gd name="T114" fmla="*/ 4 w 103"/>
                <a:gd name="T115" fmla="*/ 33 h 39"/>
                <a:gd name="T116" fmla="*/ 15 w 103"/>
                <a:gd name="T1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39" fill="norm" stroke="1" extrusionOk="0">
                  <a:moveTo>
                    <a:pt x="20" y="6"/>
                  </a:moveTo>
                  <a:cubicBezTo>
                    <a:pt x="22" y="5"/>
                    <a:pt x="24" y="4"/>
                    <a:pt x="27" y="4"/>
                  </a:cubicBezTo>
                  <a:cubicBezTo>
                    <a:pt x="32" y="2"/>
                    <a:pt x="37" y="3"/>
                    <a:pt x="42" y="6"/>
                  </a:cubicBezTo>
                  <a:cubicBezTo>
                    <a:pt x="46" y="7"/>
                    <a:pt x="49" y="8"/>
                    <a:pt x="53" y="8"/>
                  </a:cubicBezTo>
                  <a:cubicBezTo>
                    <a:pt x="57" y="8"/>
                    <a:pt x="60" y="8"/>
                    <a:pt x="64" y="9"/>
                  </a:cubicBezTo>
                  <a:cubicBezTo>
                    <a:pt x="68" y="9"/>
                    <a:pt x="72" y="10"/>
                    <a:pt x="74" y="14"/>
                  </a:cubicBezTo>
                  <a:cubicBezTo>
                    <a:pt x="74" y="15"/>
                    <a:pt x="75" y="15"/>
                    <a:pt x="75" y="15"/>
                  </a:cubicBezTo>
                  <a:cubicBezTo>
                    <a:pt x="78" y="13"/>
                    <a:pt x="82" y="11"/>
                    <a:pt x="86" y="10"/>
                  </a:cubicBezTo>
                  <a:cubicBezTo>
                    <a:pt x="87" y="9"/>
                    <a:pt x="89" y="8"/>
                    <a:pt x="90" y="8"/>
                  </a:cubicBezTo>
                  <a:cubicBezTo>
                    <a:pt x="94" y="6"/>
                    <a:pt x="99" y="7"/>
                    <a:pt x="102" y="11"/>
                  </a:cubicBezTo>
                  <a:cubicBezTo>
                    <a:pt x="103" y="13"/>
                    <a:pt x="103" y="14"/>
                    <a:pt x="101" y="14"/>
                  </a:cubicBezTo>
                  <a:cubicBezTo>
                    <a:pt x="90" y="22"/>
                    <a:pt x="79" y="29"/>
                    <a:pt x="68" y="36"/>
                  </a:cubicBezTo>
                  <a:cubicBezTo>
                    <a:pt x="64" y="38"/>
                    <a:pt x="59" y="39"/>
                    <a:pt x="54" y="38"/>
                  </a:cubicBezTo>
                  <a:cubicBezTo>
                    <a:pt x="50" y="38"/>
                    <a:pt x="47" y="37"/>
                    <a:pt x="43" y="36"/>
                  </a:cubicBezTo>
                  <a:cubicBezTo>
                    <a:pt x="38" y="34"/>
                    <a:pt x="33" y="33"/>
                    <a:pt x="28" y="32"/>
                  </a:cubicBezTo>
                  <a:cubicBezTo>
                    <a:pt x="27" y="31"/>
                    <a:pt x="25" y="31"/>
                    <a:pt x="23" y="32"/>
                  </a:cubicBezTo>
                  <a:cubicBezTo>
                    <a:pt x="22" y="32"/>
                    <a:pt x="22" y="33"/>
                    <a:pt x="21" y="33"/>
                  </a:cubicBezTo>
                  <a:cubicBezTo>
                    <a:pt x="20" y="34"/>
                    <a:pt x="19" y="34"/>
                    <a:pt x="19" y="36"/>
                  </a:cubicBezTo>
                  <a:cubicBezTo>
                    <a:pt x="19" y="37"/>
                    <a:pt x="18" y="38"/>
                    <a:pt x="17" y="38"/>
                  </a:cubicBezTo>
                  <a:cubicBezTo>
                    <a:pt x="12" y="37"/>
                    <a:pt x="7" y="37"/>
                    <a:pt x="2" y="37"/>
                  </a:cubicBezTo>
                  <a:cubicBezTo>
                    <a:pt x="1" y="37"/>
                    <a:pt x="0" y="36"/>
                    <a:pt x="0" y="35"/>
                  </a:cubicBezTo>
                  <a:cubicBezTo>
                    <a:pt x="1" y="29"/>
                    <a:pt x="1" y="23"/>
                    <a:pt x="1" y="17"/>
                  </a:cubicBezTo>
                  <a:cubicBezTo>
                    <a:pt x="1" y="12"/>
                    <a:pt x="1" y="8"/>
                    <a:pt x="1" y="3"/>
                  </a:cubicBezTo>
                  <a:cubicBezTo>
                    <a:pt x="1" y="1"/>
                    <a:pt x="2" y="0"/>
                    <a:pt x="4" y="0"/>
                  </a:cubicBezTo>
                  <a:cubicBezTo>
                    <a:pt x="8" y="0"/>
                    <a:pt x="13" y="1"/>
                    <a:pt x="17" y="1"/>
                  </a:cubicBezTo>
                  <a:cubicBezTo>
                    <a:pt x="20" y="1"/>
                    <a:pt x="20" y="1"/>
                    <a:pt x="20" y="4"/>
                  </a:cubicBezTo>
                  <a:cubicBezTo>
                    <a:pt x="20" y="4"/>
                    <a:pt x="20" y="5"/>
                    <a:pt x="20" y="6"/>
                  </a:cubicBezTo>
                  <a:close/>
                  <a:moveTo>
                    <a:pt x="98" y="12"/>
                  </a:moveTo>
                  <a:cubicBezTo>
                    <a:pt x="96" y="11"/>
                    <a:pt x="93" y="10"/>
                    <a:pt x="91" y="11"/>
                  </a:cubicBezTo>
                  <a:cubicBezTo>
                    <a:pt x="86" y="14"/>
                    <a:pt x="82" y="16"/>
                    <a:pt x="77" y="18"/>
                  </a:cubicBezTo>
                  <a:cubicBezTo>
                    <a:pt x="76" y="18"/>
                    <a:pt x="76" y="19"/>
                    <a:pt x="76" y="20"/>
                  </a:cubicBezTo>
                  <a:cubicBezTo>
                    <a:pt x="76" y="22"/>
                    <a:pt x="76" y="23"/>
                    <a:pt x="73" y="23"/>
                  </a:cubicBezTo>
                  <a:cubicBezTo>
                    <a:pt x="67" y="23"/>
                    <a:pt x="60" y="22"/>
                    <a:pt x="53" y="22"/>
                  </a:cubicBezTo>
                  <a:cubicBezTo>
                    <a:pt x="53" y="22"/>
                    <a:pt x="52" y="22"/>
                    <a:pt x="51" y="22"/>
                  </a:cubicBezTo>
                  <a:cubicBezTo>
                    <a:pt x="50" y="22"/>
                    <a:pt x="50" y="21"/>
                    <a:pt x="50" y="20"/>
                  </a:cubicBezTo>
                  <a:cubicBezTo>
                    <a:pt x="50" y="19"/>
                    <a:pt x="50" y="19"/>
                    <a:pt x="51" y="18"/>
                  </a:cubicBezTo>
                  <a:cubicBezTo>
                    <a:pt x="52" y="18"/>
                    <a:pt x="52" y="18"/>
                    <a:pt x="52" y="18"/>
                  </a:cubicBezTo>
                  <a:cubicBezTo>
                    <a:pt x="59" y="19"/>
                    <a:pt x="65" y="19"/>
                    <a:pt x="71" y="19"/>
                  </a:cubicBezTo>
                  <a:cubicBezTo>
                    <a:pt x="72" y="19"/>
                    <a:pt x="72" y="19"/>
                    <a:pt x="72" y="19"/>
                  </a:cubicBezTo>
                  <a:cubicBezTo>
                    <a:pt x="71" y="15"/>
                    <a:pt x="68" y="13"/>
                    <a:pt x="65" y="12"/>
                  </a:cubicBezTo>
                  <a:cubicBezTo>
                    <a:pt x="62" y="12"/>
                    <a:pt x="60" y="12"/>
                    <a:pt x="58" y="12"/>
                  </a:cubicBezTo>
                  <a:cubicBezTo>
                    <a:pt x="55" y="12"/>
                    <a:pt x="53" y="12"/>
                    <a:pt x="50" y="12"/>
                  </a:cubicBezTo>
                  <a:cubicBezTo>
                    <a:pt x="46" y="12"/>
                    <a:pt x="43" y="10"/>
                    <a:pt x="40" y="9"/>
                  </a:cubicBezTo>
                  <a:cubicBezTo>
                    <a:pt x="34" y="6"/>
                    <a:pt x="27" y="6"/>
                    <a:pt x="21" y="10"/>
                  </a:cubicBezTo>
                  <a:cubicBezTo>
                    <a:pt x="20" y="10"/>
                    <a:pt x="20" y="11"/>
                    <a:pt x="20" y="11"/>
                  </a:cubicBezTo>
                  <a:cubicBezTo>
                    <a:pt x="20" y="17"/>
                    <a:pt x="20" y="23"/>
                    <a:pt x="19" y="29"/>
                  </a:cubicBezTo>
                  <a:cubicBezTo>
                    <a:pt x="19" y="29"/>
                    <a:pt x="19" y="29"/>
                    <a:pt x="20" y="30"/>
                  </a:cubicBezTo>
                  <a:cubicBezTo>
                    <a:pt x="20" y="29"/>
                    <a:pt x="21" y="29"/>
                    <a:pt x="21" y="29"/>
                  </a:cubicBezTo>
                  <a:cubicBezTo>
                    <a:pt x="24" y="27"/>
                    <a:pt x="27" y="27"/>
                    <a:pt x="30" y="28"/>
                  </a:cubicBezTo>
                  <a:cubicBezTo>
                    <a:pt x="33" y="29"/>
                    <a:pt x="37" y="30"/>
                    <a:pt x="41" y="31"/>
                  </a:cubicBezTo>
                  <a:cubicBezTo>
                    <a:pt x="45" y="32"/>
                    <a:pt x="50" y="34"/>
                    <a:pt x="54" y="35"/>
                  </a:cubicBezTo>
                  <a:cubicBezTo>
                    <a:pt x="59" y="35"/>
                    <a:pt x="63" y="34"/>
                    <a:pt x="67" y="32"/>
                  </a:cubicBezTo>
                  <a:cubicBezTo>
                    <a:pt x="73" y="28"/>
                    <a:pt x="79" y="24"/>
                    <a:pt x="85" y="21"/>
                  </a:cubicBezTo>
                  <a:cubicBezTo>
                    <a:pt x="89" y="18"/>
                    <a:pt x="93" y="15"/>
                    <a:pt x="98" y="12"/>
                  </a:cubicBezTo>
                  <a:close/>
                  <a:moveTo>
                    <a:pt x="15" y="33"/>
                  </a:moveTo>
                  <a:cubicBezTo>
                    <a:pt x="16" y="24"/>
                    <a:pt x="16" y="14"/>
                    <a:pt x="16" y="4"/>
                  </a:cubicBezTo>
                  <a:cubicBezTo>
                    <a:pt x="12" y="4"/>
                    <a:pt x="9" y="4"/>
                    <a:pt x="5" y="4"/>
                  </a:cubicBezTo>
                  <a:cubicBezTo>
                    <a:pt x="5" y="14"/>
                    <a:pt x="4" y="24"/>
                    <a:pt x="4" y="33"/>
                  </a:cubicBezTo>
                  <a:cubicBezTo>
                    <a:pt x="8" y="33"/>
                    <a:pt x="12" y="33"/>
                    <a:pt x="15" y="33"/>
                  </a:cubicBezTo>
                  <a:close/>
                </a:path>
              </a:pathLst>
            </a:custGeom>
            <a:solidFill>
              <a:srgbClr val="EC6182"/>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67" name="Groupe 118" hidden="0"/>
          <p:cNvGrpSpPr/>
          <p:nvPr isPhoto="0" userDrawn="0"/>
        </p:nvGrpSpPr>
        <p:grpSpPr bwMode="auto">
          <a:xfrm>
            <a:off x="3326915" y="3295823"/>
            <a:ext cx="500063" cy="500063"/>
            <a:chOff x="3341490" y="3352247"/>
            <a:chExt cx="500063" cy="500063"/>
          </a:xfrm>
        </p:grpSpPr>
        <p:sp>
          <p:nvSpPr>
            <p:cNvPr id="68" name="Freeform 69" hidden="0"/>
            <p:cNvSpPr>
              <a:spLocks noEditPoints="1"/>
            </p:cNvSpPr>
            <p:nvPr isPhoto="0" userDrawn="0"/>
          </p:nvSpPr>
          <p:spPr bwMode="auto">
            <a:xfrm>
              <a:off x="3341490" y="3352247"/>
              <a:ext cx="500063" cy="500063"/>
            </a:xfrm>
            <a:custGeom>
              <a:avLst/>
              <a:gdLst>
                <a:gd name="T0" fmla="*/ 101 w 201"/>
                <a:gd name="T1" fmla="*/ 201 h 201"/>
                <a:gd name="T2" fmla="*/ 0 w 201"/>
                <a:gd name="T3" fmla="*/ 101 h 201"/>
                <a:gd name="T4" fmla="*/ 101 w 201"/>
                <a:gd name="T5" fmla="*/ 0 h 201"/>
                <a:gd name="T6" fmla="*/ 201 w 201"/>
                <a:gd name="T7" fmla="*/ 101 h 201"/>
                <a:gd name="T8" fmla="*/ 101 w 201"/>
                <a:gd name="T9" fmla="*/ 201 h 201"/>
                <a:gd name="T10" fmla="*/ 101 w 201"/>
                <a:gd name="T11" fmla="*/ 5 h 201"/>
                <a:gd name="T12" fmla="*/ 5 w 201"/>
                <a:gd name="T13" fmla="*/ 101 h 201"/>
                <a:gd name="T14" fmla="*/ 101 w 201"/>
                <a:gd name="T15" fmla="*/ 196 h 201"/>
                <a:gd name="T16" fmla="*/ 197 w 201"/>
                <a:gd name="T17" fmla="*/ 101 h 201"/>
                <a:gd name="T18" fmla="*/ 101 w 201"/>
                <a:gd name="T19" fmla="*/ 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1" y="201"/>
                  </a:moveTo>
                  <a:cubicBezTo>
                    <a:pt x="45" y="201"/>
                    <a:pt x="0" y="156"/>
                    <a:pt x="0" y="101"/>
                  </a:cubicBezTo>
                  <a:cubicBezTo>
                    <a:pt x="0" y="45"/>
                    <a:pt x="45" y="0"/>
                    <a:pt x="101" y="0"/>
                  </a:cubicBezTo>
                  <a:cubicBezTo>
                    <a:pt x="156" y="0"/>
                    <a:pt x="201" y="45"/>
                    <a:pt x="201" y="101"/>
                  </a:cubicBezTo>
                  <a:cubicBezTo>
                    <a:pt x="201" y="156"/>
                    <a:pt x="156" y="201"/>
                    <a:pt x="101" y="201"/>
                  </a:cubicBezTo>
                  <a:close/>
                  <a:moveTo>
                    <a:pt x="101" y="5"/>
                  </a:moveTo>
                  <a:cubicBezTo>
                    <a:pt x="48" y="5"/>
                    <a:pt x="5" y="48"/>
                    <a:pt x="5" y="101"/>
                  </a:cubicBezTo>
                  <a:cubicBezTo>
                    <a:pt x="5" y="153"/>
                    <a:pt x="48" y="196"/>
                    <a:pt x="101" y="196"/>
                  </a:cubicBezTo>
                  <a:cubicBezTo>
                    <a:pt x="154" y="196"/>
                    <a:pt x="197" y="153"/>
                    <a:pt x="197" y="101"/>
                  </a:cubicBezTo>
                  <a:cubicBezTo>
                    <a:pt x="197" y="48"/>
                    <a:pt x="154" y="5"/>
                    <a:pt x="101" y="5"/>
                  </a:cubicBezTo>
                  <a:close/>
                </a:path>
              </a:pathLst>
            </a:custGeom>
            <a:solidFill>
              <a:srgbClr val="B0B2DA"/>
            </a:solidFill>
            <a:ln>
              <a:noFill/>
            </a:ln>
          </p:spPr>
          <p:txBody>
            <a:bodyPr vert="horz" wrap="square" lIns="91440" tIns="45720" rIns="91440" bIns="45720" numCol="1" anchor="t" anchorCtr="0" compatLnSpc="1">
              <a:prstTxWarp prst="textNoShape"/>
            </a:bodyPr>
            <a:lstStyle/>
            <a:p>
              <a:pPr>
                <a:defRPr/>
              </a:pPr>
              <a:endParaRPr lang="en-US"/>
            </a:p>
          </p:txBody>
        </p:sp>
        <p:sp>
          <p:nvSpPr>
            <p:cNvPr id="69" name="Freeform 70" hidden="0"/>
            <p:cNvSpPr>
              <a:spLocks noEditPoints="1"/>
            </p:cNvSpPr>
            <p:nvPr isPhoto="0" userDrawn="0"/>
          </p:nvSpPr>
          <p:spPr bwMode="auto">
            <a:xfrm>
              <a:off x="3455790" y="3471309"/>
              <a:ext cx="280988" cy="268288"/>
            </a:xfrm>
            <a:custGeom>
              <a:avLst/>
              <a:gdLst>
                <a:gd name="T0" fmla="*/ 42 w 113"/>
                <a:gd name="T1" fmla="*/ 0 h 108"/>
                <a:gd name="T2" fmla="*/ 71 w 113"/>
                <a:gd name="T3" fmla="*/ 0 h 108"/>
                <a:gd name="T4" fmla="*/ 98 w 113"/>
                <a:gd name="T5" fmla="*/ 39 h 108"/>
                <a:gd name="T6" fmla="*/ 111 w 113"/>
                <a:gd name="T7" fmla="*/ 55 h 108"/>
                <a:gd name="T8" fmla="*/ 97 w 113"/>
                <a:gd name="T9" fmla="*/ 65 h 108"/>
                <a:gd name="T10" fmla="*/ 96 w 113"/>
                <a:gd name="T11" fmla="*/ 85 h 108"/>
                <a:gd name="T12" fmla="*/ 56 w 113"/>
                <a:gd name="T13" fmla="*/ 108 h 108"/>
                <a:gd name="T14" fmla="*/ 16 w 113"/>
                <a:gd name="T15" fmla="*/ 84 h 108"/>
                <a:gd name="T16" fmla="*/ 15 w 113"/>
                <a:gd name="T17" fmla="*/ 63 h 108"/>
                <a:gd name="T18" fmla="*/ 0 w 113"/>
                <a:gd name="T19" fmla="*/ 54 h 108"/>
                <a:gd name="T20" fmla="*/ 0 w 113"/>
                <a:gd name="T21" fmla="*/ 24 h 108"/>
                <a:gd name="T22" fmla="*/ 32 w 113"/>
                <a:gd name="T23" fmla="*/ 34 h 108"/>
                <a:gd name="T24" fmla="*/ 23 w 113"/>
                <a:gd name="T25" fmla="*/ 39 h 108"/>
                <a:gd name="T26" fmla="*/ 57 w 113"/>
                <a:gd name="T27" fmla="*/ 58 h 108"/>
                <a:gd name="T28" fmla="*/ 90 w 113"/>
                <a:gd name="T29" fmla="*/ 39 h 108"/>
                <a:gd name="T30" fmla="*/ 83 w 113"/>
                <a:gd name="T31" fmla="*/ 30 h 108"/>
                <a:gd name="T32" fmla="*/ 95 w 113"/>
                <a:gd name="T33" fmla="*/ 36 h 108"/>
                <a:gd name="T34" fmla="*/ 106 w 113"/>
                <a:gd name="T35" fmla="*/ 25 h 108"/>
                <a:gd name="T36" fmla="*/ 60 w 113"/>
                <a:gd name="T37" fmla="*/ 17 h 108"/>
                <a:gd name="T38" fmla="*/ 69 w 113"/>
                <a:gd name="T39" fmla="*/ 27 h 108"/>
                <a:gd name="T40" fmla="*/ 55 w 113"/>
                <a:gd name="T41" fmla="*/ 21 h 108"/>
                <a:gd name="T42" fmla="*/ 42 w 113"/>
                <a:gd name="T43" fmla="*/ 23 h 108"/>
                <a:gd name="T44" fmla="*/ 41 w 113"/>
                <a:gd name="T45" fmla="*/ 5 h 108"/>
                <a:gd name="T46" fmla="*/ 19 w 113"/>
                <a:gd name="T47" fmla="*/ 36 h 108"/>
                <a:gd name="T48" fmla="*/ 54 w 113"/>
                <a:gd name="T49" fmla="*/ 102 h 108"/>
                <a:gd name="T50" fmla="*/ 54 w 113"/>
                <a:gd name="T51" fmla="*/ 63 h 108"/>
                <a:gd name="T52" fmla="*/ 19 w 113"/>
                <a:gd name="T53" fmla="*/ 42 h 108"/>
                <a:gd name="T54" fmla="*/ 8 w 113"/>
                <a:gd name="T55" fmla="*/ 53 h 108"/>
                <a:gd name="T56" fmla="*/ 42 w 113"/>
                <a:gd name="T57" fmla="*/ 73 h 108"/>
                <a:gd name="T58" fmla="*/ 52 w 113"/>
                <a:gd name="T59" fmla="*/ 69 h 108"/>
                <a:gd name="T60" fmla="*/ 43 w 113"/>
                <a:gd name="T61" fmla="*/ 78 h 108"/>
                <a:gd name="T62" fmla="*/ 22 w 113"/>
                <a:gd name="T63" fmla="*/ 67 h 108"/>
                <a:gd name="T64" fmla="*/ 20 w 113"/>
                <a:gd name="T65" fmla="*/ 67 h 108"/>
                <a:gd name="T66" fmla="*/ 21 w 113"/>
                <a:gd name="T67" fmla="*/ 83 h 108"/>
                <a:gd name="T68" fmla="*/ 54 w 113"/>
                <a:gd name="T69" fmla="*/ 102 h 108"/>
                <a:gd name="T70" fmla="*/ 94 w 113"/>
                <a:gd name="T71" fmla="*/ 42 h 108"/>
                <a:gd name="T72" fmla="*/ 59 w 113"/>
                <a:gd name="T73" fmla="*/ 64 h 108"/>
                <a:gd name="T74" fmla="*/ 59 w 113"/>
                <a:gd name="T75" fmla="*/ 102 h 108"/>
                <a:gd name="T76" fmla="*/ 92 w 113"/>
                <a:gd name="T77" fmla="*/ 83 h 108"/>
                <a:gd name="T78" fmla="*/ 93 w 113"/>
                <a:gd name="T79" fmla="*/ 67 h 108"/>
                <a:gd name="T80" fmla="*/ 91 w 113"/>
                <a:gd name="T81" fmla="*/ 67 h 108"/>
                <a:gd name="T82" fmla="*/ 70 w 113"/>
                <a:gd name="T83" fmla="*/ 78 h 108"/>
                <a:gd name="T84" fmla="*/ 61 w 113"/>
                <a:gd name="T85" fmla="*/ 69 h 108"/>
                <a:gd name="T86" fmla="*/ 71 w 113"/>
                <a:gd name="T87" fmla="*/ 73 h 108"/>
                <a:gd name="T88" fmla="*/ 94 w 113"/>
                <a:gd name="T89"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108" fill="norm" stroke="1" extrusionOk="0">
                  <a:moveTo>
                    <a:pt x="0" y="24"/>
                  </a:moveTo>
                  <a:cubicBezTo>
                    <a:pt x="14" y="16"/>
                    <a:pt x="28" y="8"/>
                    <a:pt x="42" y="0"/>
                  </a:cubicBezTo>
                  <a:cubicBezTo>
                    <a:pt x="47" y="4"/>
                    <a:pt x="52" y="9"/>
                    <a:pt x="56" y="14"/>
                  </a:cubicBezTo>
                  <a:cubicBezTo>
                    <a:pt x="61" y="9"/>
                    <a:pt x="66" y="4"/>
                    <a:pt x="71" y="0"/>
                  </a:cubicBezTo>
                  <a:cubicBezTo>
                    <a:pt x="85" y="8"/>
                    <a:pt x="99" y="16"/>
                    <a:pt x="113" y="24"/>
                  </a:cubicBezTo>
                  <a:cubicBezTo>
                    <a:pt x="108" y="29"/>
                    <a:pt x="103" y="34"/>
                    <a:pt x="98" y="39"/>
                  </a:cubicBezTo>
                  <a:cubicBezTo>
                    <a:pt x="103" y="44"/>
                    <a:pt x="108" y="49"/>
                    <a:pt x="113" y="54"/>
                  </a:cubicBezTo>
                  <a:cubicBezTo>
                    <a:pt x="112" y="55"/>
                    <a:pt x="112" y="55"/>
                    <a:pt x="111" y="55"/>
                  </a:cubicBezTo>
                  <a:cubicBezTo>
                    <a:pt x="107" y="58"/>
                    <a:pt x="102" y="60"/>
                    <a:pt x="98" y="63"/>
                  </a:cubicBezTo>
                  <a:cubicBezTo>
                    <a:pt x="97" y="63"/>
                    <a:pt x="97" y="64"/>
                    <a:pt x="97" y="65"/>
                  </a:cubicBezTo>
                  <a:cubicBezTo>
                    <a:pt x="97" y="71"/>
                    <a:pt x="97" y="77"/>
                    <a:pt x="97" y="84"/>
                  </a:cubicBezTo>
                  <a:cubicBezTo>
                    <a:pt x="97" y="85"/>
                    <a:pt x="97" y="85"/>
                    <a:pt x="96" y="85"/>
                  </a:cubicBezTo>
                  <a:cubicBezTo>
                    <a:pt x="83" y="93"/>
                    <a:pt x="70" y="100"/>
                    <a:pt x="57" y="108"/>
                  </a:cubicBezTo>
                  <a:cubicBezTo>
                    <a:pt x="56" y="108"/>
                    <a:pt x="56" y="108"/>
                    <a:pt x="56" y="108"/>
                  </a:cubicBezTo>
                  <a:cubicBezTo>
                    <a:pt x="43" y="100"/>
                    <a:pt x="30" y="93"/>
                    <a:pt x="17" y="85"/>
                  </a:cubicBezTo>
                  <a:cubicBezTo>
                    <a:pt x="16" y="85"/>
                    <a:pt x="16" y="84"/>
                    <a:pt x="16" y="84"/>
                  </a:cubicBezTo>
                  <a:cubicBezTo>
                    <a:pt x="16" y="77"/>
                    <a:pt x="16" y="71"/>
                    <a:pt x="16" y="65"/>
                  </a:cubicBezTo>
                  <a:cubicBezTo>
                    <a:pt x="16" y="64"/>
                    <a:pt x="16" y="63"/>
                    <a:pt x="15" y="63"/>
                  </a:cubicBezTo>
                  <a:cubicBezTo>
                    <a:pt x="10" y="60"/>
                    <a:pt x="5" y="57"/>
                    <a:pt x="1" y="55"/>
                  </a:cubicBezTo>
                  <a:cubicBezTo>
                    <a:pt x="0" y="54"/>
                    <a:pt x="0" y="54"/>
                    <a:pt x="0" y="54"/>
                  </a:cubicBezTo>
                  <a:cubicBezTo>
                    <a:pt x="5" y="49"/>
                    <a:pt x="10" y="44"/>
                    <a:pt x="15" y="39"/>
                  </a:cubicBezTo>
                  <a:cubicBezTo>
                    <a:pt x="10" y="34"/>
                    <a:pt x="5" y="29"/>
                    <a:pt x="0" y="24"/>
                  </a:cubicBezTo>
                  <a:close/>
                  <a:moveTo>
                    <a:pt x="30" y="30"/>
                  </a:moveTo>
                  <a:cubicBezTo>
                    <a:pt x="31" y="31"/>
                    <a:pt x="32" y="32"/>
                    <a:pt x="32" y="34"/>
                  </a:cubicBezTo>
                  <a:cubicBezTo>
                    <a:pt x="29" y="35"/>
                    <a:pt x="26" y="37"/>
                    <a:pt x="23" y="39"/>
                  </a:cubicBezTo>
                  <a:cubicBezTo>
                    <a:pt x="23" y="39"/>
                    <a:pt x="23" y="39"/>
                    <a:pt x="23" y="39"/>
                  </a:cubicBezTo>
                  <a:cubicBezTo>
                    <a:pt x="34" y="46"/>
                    <a:pt x="45" y="52"/>
                    <a:pt x="56" y="58"/>
                  </a:cubicBezTo>
                  <a:cubicBezTo>
                    <a:pt x="56" y="59"/>
                    <a:pt x="57" y="59"/>
                    <a:pt x="57" y="58"/>
                  </a:cubicBezTo>
                  <a:cubicBezTo>
                    <a:pt x="65" y="54"/>
                    <a:pt x="72" y="50"/>
                    <a:pt x="79" y="46"/>
                  </a:cubicBezTo>
                  <a:cubicBezTo>
                    <a:pt x="83" y="44"/>
                    <a:pt x="86" y="41"/>
                    <a:pt x="90" y="39"/>
                  </a:cubicBezTo>
                  <a:cubicBezTo>
                    <a:pt x="87" y="37"/>
                    <a:pt x="84" y="35"/>
                    <a:pt x="81" y="34"/>
                  </a:cubicBezTo>
                  <a:cubicBezTo>
                    <a:pt x="81" y="32"/>
                    <a:pt x="82" y="31"/>
                    <a:pt x="83" y="30"/>
                  </a:cubicBezTo>
                  <a:cubicBezTo>
                    <a:pt x="86" y="32"/>
                    <a:pt x="90" y="34"/>
                    <a:pt x="94" y="36"/>
                  </a:cubicBezTo>
                  <a:cubicBezTo>
                    <a:pt x="95" y="36"/>
                    <a:pt x="95" y="36"/>
                    <a:pt x="95" y="36"/>
                  </a:cubicBezTo>
                  <a:cubicBezTo>
                    <a:pt x="98" y="32"/>
                    <a:pt x="102" y="29"/>
                    <a:pt x="105" y="26"/>
                  </a:cubicBezTo>
                  <a:cubicBezTo>
                    <a:pt x="105" y="26"/>
                    <a:pt x="105" y="25"/>
                    <a:pt x="106" y="25"/>
                  </a:cubicBezTo>
                  <a:cubicBezTo>
                    <a:pt x="94" y="18"/>
                    <a:pt x="83" y="12"/>
                    <a:pt x="72" y="5"/>
                  </a:cubicBezTo>
                  <a:cubicBezTo>
                    <a:pt x="68" y="9"/>
                    <a:pt x="64" y="13"/>
                    <a:pt x="60" y="17"/>
                  </a:cubicBezTo>
                  <a:cubicBezTo>
                    <a:pt x="64" y="19"/>
                    <a:pt x="67" y="21"/>
                    <a:pt x="71" y="23"/>
                  </a:cubicBezTo>
                  <a:cubicBezTo>
                    <a:pt x="70" y="24"/>
                    <a:pt x="69" y="25"/>
                    <a:pt x="69" y="27"/>
                  </a:cubicBezTo>
                  <a:cubicBezTo>
                    <a:pt x="65" y="25"/>
                    <a:pt x="62" y="23"/>
                    <a:pt x="58" y="21"/>
                  </a:cubicBezTo>
                  <a:cubicBezTo>
                    <a:pt x="57" y="20"/>
                    <a:pt x="56" y="20"/>
                    <a:pt x="55" y="21"/>
                  </a:cubicBezTo>
                  <a:cubicBezTo>
                    <a:pt x="51" y="23"/>
                    <a:pt x="48" y="25"/>
                    <a:pt x="44" y="27"/>
                  </a:cubicBezTo>
                  <a:cubicBezTo>
                    <a:pt x="44" y="25"/>
                    <a:pt x="43" y="24"/>
                    <a:pt x="42" y="23"/>
                  </a:cubicBezTo>
                  <a:cubicBezTo>
                    <a:pt x="46" y="21"/>
                    <a:pt x="49" y="19"/>
                    <a:pt x="53" y="17"/>
                  </a:cubicBezTo>
                  <a:cubicBezTo>
                    <a:pt x="49" y="13"/>
                    <a:pt x="45" y="9"/>
                    <a:pt x="41" y="5"/>
                  </a:cubicBezTo>
                  <a:cubicBezTo>
                    <a:pt x="30" y="12"/>
                    <a:pt x="19" y="18"/>
                    <a:pt x="7" y="25"/>
                  </a:cubicBezTo>
                  <a:cubicBezTo>
                    <a:pt x="11" y="29"/>
                    <a:pt x="15" y="32"/>
                    <a:pt x="19" y="36"/>
                  </a:cubicBezTo>
                  <a:cubicBezTo>
                    <a:pt x="22" y="34"/>
                    <a:pt x="26" y="32"/>
                    <a:pt x="30" y="30"/>
                  </a:cubicBezTo>
                  <a:close/>
                  <a:moveTo>
                    <a:pt x="54" y="102"/>
                  </a:moveTo>
                  <a:cubicBezTo>
                    <a:pt x="54" y="101"/>
                    <a:pt x="54" y="101"/>
                    <a:pt x="54" y="101"/>
                  </a:cubicBezTo>
                  <a:cubicBezTo>
                    <a:pt x="54" y="88"/>
                    <a:pt x="54" y="76"/>
                    <a:pt x="54" y="63"/>
                  </a:cubicBezTo>
                  <a:cubicBezTo>
                    <a:pt x="54" y="63"/>
                    <a:pt x="54" y="62"/>
                    <a:pt x="53" y="62"/>
                  </a:cubicBezTo>
                  <a:cubicBezTo>
                    <a:pt x="42" y="56"/>
                    <a:pt x="31" y="49"/>
                    <a:pt x="19" y="42"/>
                  </a:cubicBezTo>
                  <a:cubicBezTo>
                    <a:pt x="19" y="42"/>
                    <a:pt x="18" y="42"/>
                    <a:pt x="18" y="43"/>
                  </a:cubicBezTo>
                  <a:cubicBezTo>
                    <a:pt x="15" y="46"/>
                    <a:pt x="11" y="49"/>
                    <a:pt x="8" y="53"/>
                  </a:cubicBezTo>
                  <a:cubicBezTo>
                    <a:pt x="7" y="53"/>
                    <a:pt x="7" y="53"/>
                    <a:pt x="7" y="53"/>
                  </a:cubicBezTo>
                  <a:cubicBezTo>
                    <a:pt x="19" y="60"/>
                    <a:pt x="30" y="67"/>
                    <a:pt x="42" y="73"/>
                  </a:cubicBezTo>
                  <a:cubicBezTo>
                    <a:pt x="44" y="71"/>
                    <a:pt x="46" y="69"/>
                    <a:pt x="48" y="66"/>
                  </a:cubicBezTo>
                  <a:cubicBezTo>
                    <a:pt x="49" y="67"/>
                    <a:pt x="50" y="68"/>
                    <a:pt x="52" y="69"/>
                  </a:cubicBezTo>
                  <a:cubicBezTo>
                    <a:pt x="51" y="70"/>
                    <a:pt x="51" y="70"/>
                    <a:pt x="51" y="70"/>
                  </a:cubicBezTo>
                  <a:cubicBezTo>
                    <a:pt x="48" y="73"/>
                    <a:pt x="46" y="75"/>
                    <a:pt x="43" y="78"/>
                  </a:cubicBezTo>
                  <a:cubicBezTo>
                    <a:pt x="42" y="79"/>
                    <a:pt x="42" y="79"/>
                    <a:pt x="41" y="78"/>
                  </a:cubicBezTo>
                  <a:cubicBezTo>
                    <a:pt x="35" y="74"/>
                    <a:pt x="28" y="71"/>
                    <a:pt x="22" y="67"/>
                  </a:cubicBezTo>
                  <a:cubicBezTo>
                    <a:pt x="21" y="67"/>
                    <a:pt x="21" y="66"/>
                    <a:pt x="20" y="66"/>
                  </a:cubicBezTo>
                  <a:cubicBezTo>
                    <a:pt x="20" y="67"/>
                    <a:pt x="20" y="67"/>
                    <a:pt x="20" y="67"/>
                  </a:cubicBezTo>
                  <a:cubicBezTo>
                    <a:pt x="20" y="72"/>
                    <a:pt x="20" y="76"/>
                    <a:pt x="20" y="81"/>
                  </a:cubicBezTo>
                  <a:cubicBezTo>
                    <a:pt x="20" y="82"/>
                    <a:pt x="21" y="82"/>
                    <a:pt x="21" y="83"/>
                  </a:cubicBezTo>
                  <a:cubicBezTo>
                    <a:pt x="29" y="87"/>
                    <a:pt x="37" y="92"/>
                    <a:pt x="46" y="97"/>
                  </a:cubicBezTo>
                  <a:cubicBezTo>
                    <a:pt x="48" y="98"/>
                    <a:pt x="51" y="100"/>
                    <a:pt x="54" y="102"/>
                  </a:cubicBezTo>
                  <a:close/>
                  <a:moveTo>
                    <a:pt x="94" y="42"/>
                  </a:moveTo>
                  <a:cubicBezTo>
                    <a:pt x="94" y="42"/>
                    <a:pt x="94" y="42"/>
                    <a:pt x="94" y="42"/>
                  </a:cubicBezTo>
                  <a:cubicBezTo>
                    <a:pt x="83" y="49"/>
                    <a:pt x="71" y="56"/>
                    <a:pt x="59" y="62"/>
                  </a:cubicBezTo>
                  <a:cubicBezTo>
                    <a:pt x="59" y="63"/>
                    <a:pt x="59" y="63"/>
                    <a:pt x="59" y="64"/>
                  </a:cubicBezTo>
                  <a:cubicBezTo>
                    <a:pt x="59" y="76"/>
                    <a:pt x="59" y="88"/>
                    <a:pt x="59" y="101"/>
                  </a:cubicBezTo>
                  <a:cubicBezTo>
                    <a:pt x="59" y="101"/>
                    <a:pt x="59" y="101"/>
                    <a:pt x="59" y="102"/>
                  </a:cubicBezTo>
                  <a:cubicBezTo>
                    <a:pt x="59" y="101"/>
                    <a:pt x="59" y="101"/>
                    <a:pt x="60" y="101"/>
                  </a:cubicBezTo>
                  <a:cubicBezTo>
                    <a:pt x="70" y="95"/>
                    <a:pt x="81" y="89"/>
                    <a:pt x="92" y="83"/>
                  </a:cubicBezTo>
                  <a:cubicBezTo>
                    <a:pt x="92" y="82"/>
                    <a:pt x="93" y="82"/>
                    <a:pt x="93" y="81"/>
                  </a:cubicBezTo>
                  <a:cubicBezTo>
                    <a:pt x="93" y="77"/>
                    <a:pt x="93" y="72"/>
                    <a:pt x="93" y="67"/>
                  </a:cubicBezTo>
                  <a:cubicBezTo>
                    <a:pt x="93" y="67"/>
                    <a:pt x="93" y="67"/>
                    <a:pt x="93" y="66"/>
                  </a:cubicBezTo>
                  <a:cubicBezTo>
                    <a:pt x="92" y="66"/>
                    <a:pt x="92" y="67"/>
                    <a:pt x="91" y="67"/>
                  </a:cubicBezTo>
                  <a:cubicBezTo>
                    <a:pt x="85" y="71"/>
                    <a:pt x="78" y="74"/>
                    <a:pt x="72" y="78"/>
                  </a:cubicBezTo>
                  <a:cubicBezTo>
                    <a:pt x="71" y="79"/>
                    <a:pt x="71" y="79"/>
                    <a:pt x="70" y="78"/>
                  </a:cubicBezTo>
                  <a:cubicBezTo>
                    <a:pt x="67" y="75"/>
                    <a:pt x="64" y="72"/>
                    <a:pt x="62" y="70"/>
                  </a:cubicBezTo>
                  <a:cubicBezTo>
                    <a:pt x="61" y="69"/>
                    <a:pt x="61" y="69"/>
                    <a:pt x="61" y="69"/>
                  </a:cubicBezTo>
                  <a:cubicBezTo>
                    <a:pt x="62" y="68"/>
                    <a:pt x="63" y="67"/>
                    <a:pt x="64" y="66"/>
                  </a:cubicBezTo>
                  <a:cubicBezTo>
                    <a:pt x="67" y="68"/>
                    <a:pt x="69" y="71"/>
                    <a:pt x="71" y="73"/>
                  </a:cubicBezTo>
                  <a:cubicBezTo>
                    <a:pt x="83" y="66"/>
                    <a:pt x="94" y="60"/>
                    <a:pt x="106" y="53"/>
                  </a:cubicBezTo>
                  <a:cubicBezTo>
                    <a:pt x="102" y="50"/>
                    <a:pt x="98" y="46"/>
                    <a:pt x="94" y="42"/>
                  </a:cubicBezTo>
                  <a:close/>
                </a:path>
              </a:pathLst>
            </a:custGeom>
            <a:solidFill>
              <a:srgbClr val="B0B2DA"/>
            </a:solidFill>
            <a:ln>
              <a:noFill/>
            </a:ln>
          </p:spPr>
          <p:txBody>
            <a:bodyPr vert="horz" wrap="square" lIns="91440" tIns="45720" rIns="91440" bIns="45720" numCol="1" anchor="t" anchorCtr="0" compatLnSpc="1">
              <a:prstTxWarp prst="textNoShape"/>
            </a:bodyPr>
            <a:lstStyle/>
            <a:p>
              <a:pPr>
                <a:defRPr/>
              </a:pPr>
              <a:endParaRPr lang="en-US"/>
            </a:p>
          </p:txBody>
        </p:sp>
        <p:sp>
          <p:nvSpPr>
            <p:cNvPr id="70" name="Freeform 71" hidden="0"/>
            <p:cNvSpPr/>
            <p:nvPr isPhoto="0" userDrawn="0"/>
          </p:nvSpPr>
          <p:spPr bwMode="auto">
            <a:xfrm>
              <a:off x="3541515" y="3533222"/>
              <a:ext cx="14288" cy="15875"/>
            </a:xfrm>
            <a:custGeom>
              <a:avLst/>
              <a:gdLst>
                <a:gd name="T0" fmla="*/ 0 w 6"/>
                <a:gd name="T1" fmla="*/ 2 h 6"/>
                <a:gd name="T2" fmla="*/ 4 w 6"/>
                <a:gd name="T3" fmla="*/ 0 h 6"/>
                <a:gd name="T4" fmla="*/ 6 w 6"/>
                <a:gd name="T5" fmla="*/ 4 h 6"/>
                <a:gd name="T6" fmla="*/ 2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fill="norm" stroke="1" extrusionOk="0">
                  <a:moveTo>
                    <a:pt x="0" y="2"/>
                  </a:moveTo>
                  <a:cubicBezTo>
                    <a:pt x="2" y="2"/>
                    <a:pt x="3" y="1"/>
                    <a:pt x="4" y="0"/>
                  </a:cubicBezTo>
                  <a:cubicBezTo>
                    <a:pt x="5" y="1"/>
                    <a:pt x="6" y="3"/>
                    <a:pt x="6" y="4"/>
                  </a:cubicBezTo>
                  <a:cubicBezTo>
                    <a:pt x="5" y="5"/>
                    <a:pt x="4" y="5"/>
                    <a:pt x="2" y="6"/>
                  </a:cubicBezTo>
                  <a:cubicBezTo>
                    <a:pt x="2" y="5"/>
                    <a:pt x="1" y="4"/>
                    <a:pt x="0" y="2"/>
                  </a:cubicBezTo>
                  <a:close/>
                </a:path>
              </a:pathLst>
            </a:custGeom>
            <a:solidFill>
              <a:srgbClr val="B0B2DA"/>
            </a:solidFill>
            <a:ln>
              <a:noFill/>
            </a:ln>
          </p:spPr>
          <p:txBody>
            <a:bodyPr vert="horz" wrap="square" lIns="91440" tIns="45720" rIns="91440" bIns="45720" numCol="1" anchor="t" anchorCtr="0" compatLnSpc="1">
              <a:prstTxWarp prst="textNoShape"/>
            </a:bodyPr>
            <a:lstStyle/>
            <a:p>
              <a:pPr>
                <a:defRPr/>
              </a:pPr>
              <a:endParaRPr lang="en-US"/>
            </a:p>
          </p:txBody>
        </p:sp>
        <p:sp>
          <p:nvSpPr>
            <p:cNvPr id="71" name="Freeform 72" hidden="0"/>
            <p:cNvSpPr/>
            <p:nvPr isPhoto="0" userDrawn="0"/>
          </p:nvSpPr>
          <p:spPr bwMode="auto">
            <a:xfrm>
              <a:off x="3638353" y="3533222"/>
              <a:ext cx="14288" cy="15875"/>
            </a:xfrm>
            <a:custGeom>
              <a:avLst/>
              <a:gdLst>
                <a:gd name="T0" fmla="*/ 4 w 6"/>
                <a:gd name="T1" fmla="*/ 6 h 6"/>
                <a:gd name="T2" fmla="*/ 0 w 6"/>
                <a:gd name="T3" fmla="*/ 4 h 6"/>
                <a:gd name="T4" fmla="*/ 2 w 6"/>
                <a:gd name="T5" fmla="*/ 0 h 6"/>
                <a:gd name="T6" fmla="*/ 6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fill="norm" stroke="1" extrusionOk="0">
                  <a:moveTo>
                    <a:pt x="4" y="6"/>
                  </a:moveTo>
                  <a:cubicBezTo>
                    <a:pt x="2" y="5"/>
                    <a:pt x="1" y="5"/>
                    <a:pt x="0" y="4"/>
                  </a:cubicBezTo>
                  <a:cubicBezTo>
                    <a:pt x="0" y="3"/>
                    <a:pt x="1" y="1"/>
                    <a:pt x="2" y="0"/>
                  </a:cubicBezTo>
                  <a:cubicBezTo>
                    <a:pt x="3" y="1"/>
                    <a:pt x="4" y="1"/>
                    <a:pt x="6" y="2"/>
                  </a:cubicBezTo>
                  <a:cubicBezTo>
                    <a:pt x="5" y="4"/>
                    <a:pt x="4" y="5"/>
                    <a:pt x="4" y="6"/>
                  </a:cubicBezTo>
                  <a:close/>
                </a:path>
              </a:pathLst>
            </a:custGeom>
            <a:solidFill>
              <a:srgbClr val="B0B2DA"/>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72" name="Groupe 120" hidden="0"/>
          <p:cNvGrpSpPr/>
          <p:nvPr isPhoto="0" userDrawn="0"/>
        </p:nvGrpSpPr>
        <p:grpSpPr bwMode="auto">
          <a:xfrm>
            <a:off x="5029791" y="3295823"/>
            <a:ext cx="500063" cy="500063"/>
            <a:chOff x="4253536" y="3328435"/>
            <a:chExt cx="500063" cy="500063"/>
          </a:xfrm>
        </p:grpSpPr>
        <p:sp>
          <p:nvSpPr>
            <p:cNvPr id="73" name="Freeform 76" hidden="0"/>
            <p:cNvSpPr>
              <a:spLocks noEditPoints="1"/>
            </p:cNvSpPr>
            <p:nvPr isPhoto="0" userDrawn="0"/>
          </p:nvSpPr>
          <p:spPr bwMode="auto">
            <a:xfrm>
              <a:off x="4253536" y="3328435"/>
              <a:ext cx="500063" cy="500063"/>
            </a:xfrm>
            <a:custGeom>
              <a:avLst/>
              <a:gdLst>
                <a:gd name="T0" fmla="*/ 101 w 202"/>
                <a:gd name="T1" fmla="*/ 201 h 201"/>
                <a:gd name="T2" fmla="*/ 0 w 202"/>
                <a:gd name="T3" fmla="*/ 101 h 201"/>
                <a:gd name="T4" fmla="*/ 101 w 202"/>
                <a:gd name="T5" fmla="*/ 0 h 201"/>
                <a:gd name="T6" fmla="*/ 202 w 202"/>
                <a:gd name="T7" fmla="*/ 101 h 201"/>
                <a:gd name="T8" fmla="*/ 101 w 202"/>
                <a:gd name="T9" fmla="*/ 201 h 201"/>
                <a:gd name="T10" fmla="*/ 101 w 202"/>
                <a:gd name="T11" fmla="*/ 5 h 201"/>
                <a:gd name="T12" fmla="*/ 5 w 202"/>
                <a:gd name="T13" fmla="*/ 101 h 201"/>
                <a:gd name="T14" fmla="*/ 101 w 202"/>
                <a:gd name="T15" fmla="*/ 196 h 201"/>
                <a:gd name="T16" fmla="*/ 197 w 202"/>
                <a:gd name="T17" fmla="*/ 101 h 201"/>
                <a:gd name="T18" fmla="*/ 101 w 202"/>
                <a:gd name="T19" fmla="*/ 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1" fill="norm" stroke="1" extrusionOk="0">
                  <a:moveTo>
                    <a:pt x="101" y="201"/>
                  </a:moveTo>
                  <a:cubicBezTo>
                    <a:pt x="45" y="201"/>
                    <a:pt x="0" y="156"/>
                    <a:pt x="0" y="101"/>
                  </a:cubicBezTo>
                  <a:cubicBezTo>
                    <a:pt x="0" y="45"/>
                    <a:pt x="45" y="0"/>
                    <a:pt x="101" y="0"/>
                  </a:cubicBezTo>
                  <a:cubicBezTo>
                    <a:pt x="156" y="0"/>
                    <a:pt x="202" y="45"/>
                    <a:pt x="202" y="101"/>
                  </a:cubicBezTo>
                  <a:cubicBezTo>
                    <a:pt x="202" y="156"/>
                    <a:pt x="156" y="201"/>
                    <a:pt x="101" y="201"/>
                  </a:cubicBezTo>
                  <a:close/>
                  <a:moveTo>
                    <a:pt x="101" y="5"/>
                  </a:moveTo>
                  <a:cubicBezTo>
                    <a:pt x="48" y="5"/>
                    <a:pt x="5" y="48"/>
                    <a:pt x="5" y="101"/>
                  </a:cubicBezTo>
                  <a:cubicBezTo>
                    <a:pt x="5" y="153"/>
                    <a:pt x="48" y="196"/>
                    <a:pt x="101" y="196"/>
                  </a:cubicBezTo>
                  <a:cubicBezTo>
                    <a:pt x="154" y="196"/>
                    <a:pt x="197" y="153"/>
                    <a:pt x="197" y="101"/>
                  </a:cubicBezTo>
                  <a:cubicBezTo>
                    <a:pt x="197" y="48"/>
                    <a:pt x="154" y="5"/>
                    <a:pt x="101" y="5"/>
                  </a:cubicBezTo>
                  <a:close/>
                </a:path>
              </a:pathLst>
            </a:custGeom>
            <a:solidFill>
              <a:srgbClr val="B866A1"/>
            </a:solidFill>
            <a:ln>
              <a:noFill/>
            </a:ln>
          </p:spPr>
          <p:txBody>
            <a:bodyPr vert="horz" wrap="square" lIns="91440" tIns="45720" rIns="91440" bIns="45720" numCol="1" anchor="t" anchorCtr="0" compatLnSpc="1">
              <a:prstTxWarp prst="textNoShape"/>
            </a:bodyPr>
            <a:lstStyle/>
            <a:p>
              <a:pPr>
                <a:defRPr/>
              </a:pPr>
              <a:endParaRPr lang="en-US"/>
            </a:p>
          </p:txBody>
        </p:sp>
        <p:sp>
          <p:nvSpPr>
            <p:cNvPr id="74" name="Freeform 77" hidden="0"/>
            <p:cNvSpPr>
              <a:spLocks noEditPoints="1"/>
            </p:cNvSpPr>
            <p:nvPr isPhoto="0" userDrawn="0"/>
          </p:nvSpPr>
          <p:spPr bwMode="auto">
            <a:xfrm>
              <a:off x="4429748" y="3485597"/>
              <a:ext cx="158750" cy="220663"/>
            </a:xfrm>
            <a:custGeom>
              <a:avLst/>
              <a:gdLst>
                <a:gd name="T0" fmla="*/ 28 w 64"/>
                <a:gd name="T1" fmla="*/ 89 h 89"/>
                <a:gd name="T2" fmla="*/ 23 w 64"/>
                <a:gd name="T3" fmla="*/ 88 h 89"/>
                <a:gd name="T4" fmla="*/ 19 w 64"/>
                <a:gd name="T5" fmla="*/ 81 h 89"/>
                <a:gd name="T6" fmla="*/ 19 w 64"/>
                <a:gd name="T7" fmla="*/ 81 h 89"/>
                <a:gd name="T8" fmla="*/ 13 w 64"/>
                <a:gd name="T9" fmla="*/ 69 h 89"/>
                <a:gd name="T10" fmla="*/ 11 w 64"/>
                <a:gd name="T11" fmla="*/ 64 h 89"/>
                <a:gd name="T12" fmla="*/ 13 w 64"/>
                <a:gd name="T13" fmla="*/ 59 h 89"/>
                <a:gd name="T14" fmla="*/ 0 w 64"/>
                <a:gd name="T15" fmla="*/ 33 h 89"/>
                <a:gd name="T16" fmla="*/ 9 w 64"/>
                <a:gd name="T17" fmla="*/ 11 h 89"/>
                <a:gd name="T18" fmla="*/ 53 w 64"/>
                <a:gd name="T19" fmla="*/ 14 h 89"/>
                <a:gd name="T20" fmla="*/ 47 w 64"/>
                <a:gd name="T21" fmla="*/ 59 h 89"/>
                <a:gd name="T22" fmla="*/ 47 w 64"/>
                <a:gd name="T23" fmla="*/ 69 h 89"/>
                <a:gd name="T24" fmla="*/ 48 w 64"/>
                <a:gd name="T25" fmla="*/ 77 h 89"/>
                <a:gd name="T26" fmla="*/ 41 w 64"/>
                <a:gd name="T27" fmla="*/ 81 h 89"/>
                <a:gd name="T28" fmla="*/ 39 w 64"/>
                <a:gd name="T29" fmla="*/ 85 h 89"/>
                <a:gd name="T30" fmla="*/ 32 w 64"/>
                <a:gd name="T31" fmla="*/ 89 h 89"/>
                <a:gd name="T32" fmla="*/ 32 w 64"/>
                <a:gd name="T33" fmla="*/ 89 h 89"/>
                <a:gd name="T34" fmla="*/ 28 w 64"/>
                <a:gd name="T35" fmla="*/ 89 h 89"/>
                <a:gd name="T36" fmla="*/ 35 w 64"/>
                <a:gd name="T37" fmla="*/ 57 h 89"/>
                <a:gd name="T38" fmla="*/ 41 w 64"/>
                <a:gd name="T39" fmla="*/ 57 h 89"/>
                <a:gd name="T40" fmla="*/ 42 w 64"/>
                <a:gd name="T41" fmla="*/ 56 h 89"/>
                <a:gd name="T42" fmla="*/ 55 w 64"/>
                <a:gd name="T43" fmla="*/ 29 h 89"/>
                <a:gd name="T44" fmla="*/ 26 w 64"/>
                <a:gd name="T45" fmla="*/ 8 h 89"/>
                <a:gd name="T46" fmla="*/ 4 w 64"/>
                <a:gd name="T47" fmla="*/ 34 h 89"/>
                <a:gd name="T48" fmla="*/ 14 w 64"/>
                <a:gd name="T49" fmla="*/ 54 h 89"/>
                <a:gd name="T50" fmla="*/ 24 w 64"/>
                <a:gd name="T51" fmla="*/ 57 h 89"/>
                <a:gd name="T52" fmla="*/ 24 w 64"/>
                <a:gd name="T53" fmla="*/ 56 h 89"/>
                <a:gd name="T54" fmla="*/ 20 w 64"/>
                <a:gd name="T55" fmla="*/ 40 h 89"/>
                <a:gd name="T56" fmla="*/ 22 w 64"/>
                <a:gd name="T57" fmla="*/ 37 h 89"/>
                <a:gd name="T58" fmla="*/ 38 w 64"/>
                <a:gd name="T59" fmla="*/ 37 h 89"/>
                <a:gd name="T60" fmla="*/ 40 w 64"/>
                <a:gd name="T61" fmla="*/ 40 h 89"/>
                <a:gd name="T62" fmla="*/ 37 w 64"/>
                <a:gd name="T63" fmla="*/ 50 h 89"/>
                <a:gd name="T64" fmla="*/ 35 w 64"/>
                <a:gd name="T65" fmla="*/ 57 h 89"/>
                <a:gd name="T66" fmla="*/ 30 w 64"/>
                <a:gd name="T67" fmla="*/ 71 h 89"/>
                <a:gd name="T68" fmla="*/ 30 w 64"/>
                <a:gd name="T69" fmla="*/ 71 h 89"/>
                <a:gd name="T70" fmla="*/ 19 w 64"/>
                <a:gd name="T71" fmla="*/ 71 h 89"/>
                <a:gd name="T72" fmla="*/ 16 w 64"/>
                <a:gd name="T73" fmla="*/ 74 h 89"/>
                <a:gd name="T74" fmla="*/ 19 w 64"/>
                <a:gd name="T75" fmla="*/ 76 h 89"/>
                <a:gd name="T76" fmla="*/ 41 w 64"/>
                <a:gd name="T77" fmla="*/ 76 h 89"/>
                <a:gd name="T78" fmla="*/ 43 w 64"/>
                <a:gd name="T79" fmla="*/ 76 h 89"/>
                <a:gd name="T80" fmla="*/ 44 w 64"/>
                <a:gd name="T81" fmla="*/ 73 h 89"/>
                <a:gd name="T82" fmla="*/ 41 w 64"/>
                <a:gd name="T83" fmla="*/ 71 h 89"/>
                <a:gd name="T84" fmla="*/ 30 w 64"/>
                <a:gd name="T85" fmla="*/ 71 h 89"/>
                <a:gd name="T86" fmla="*/ 30 w 64"/>
                <a:gd name="T87" fmla="*/ 61 h 89"/>
                <a:gd name="T88" fmla="*/ 30 w 64"/>
                <a:gd name="T89" fmla="*/ 61 h 89"/>
                <a:gd name="T90" fmla="*/ 19 w 64"/>
                <a:gd name="T91" fmla="*/ 61 h 89"/>
                <a:gd name="T92" fmla="*/ 16 w 64"/>
                <a:gd name="T93" fmla="*/ 64 h 89"/>
                <a:gd name="T94" fmla="*/ 19 w 64"/>
                <a:gd name="T95" fmla="*/ 66 h 89"/>
                <a:gd name="T96" fmla="*/ 41 w 64"/>
                <a:gd name="T97" fmla="*/ 66 h 89"/>
                <a:gd name="T98" fmla="*/ 43 w 64"/>
                <a:gd name="T99" fmla="*/ 66 h 89"/>
                <a:gd name="T100" fmla="*/ 44 w 64"/>
                <a:gd name="T101" fmla="*/ 63 h 89"/>
                <a:gd name="T102" fmla="*/ 42 w 64"/>
                <a:gd name="T103" fmla="*/ 61 h 89"/>
                <a:gd name="T104" fmla="*/ 30 w 64"/>
                <a:gd name="T105" fmla="*/ 61 h 89"/>
                <a:gd name="T106" fmla="*/ 35 w 64"/>
                <a:gd name="T107" fmla="*/ 41 h 89"/>
                <a:gd name="T108" fmla="*/ 25 w 64"/>
                <a:gd name="T109" fmla="*/ 41 h 89"/>
                <a:gd name="T110" fmla="*/ 29 w 64"/>
                <a:gd name="T111" fmla="*/ 57 h 89"/>
                <a:gd name="T112" fmla="*/ 31 w 64"/>
                <a:gd name="T113" fmla="*/ 57 h 89"/>
                <a:gd name="T114" fmla="*/ 35 w 64"/>
                <a:gd name="T115" fmla="*/ 41 h 89"/>
                <a:gd name="T116" fmla="*/ 24 w 64"/>
                <a:gd name="T117" fmla="*/ 81 h 89"/>
                <a:gd name="T118" fmla="*/ 25 w 64"/>
                <a:gd name="T119" fmla="*/ 84 h 89"/>
                <a:gd name="T120" fmla="*/ 35 w 64"/>
                <a:gd name="T121" fmla="*/ 84 h 89"/>
                <a:gd name="T122" fmla="*/ 36 w 64"/>
                <a:gd name="T123" fmla="*/ 81 h 89"/>
                <a:gd name="T124" fmla="*/ 24 w 64"/>
                <a:gd name="T125"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 h="89" fill="norm" stroke="1" extrusionOk="0">
                  <a:moveTo>
                    <a:pt x="28" y="89"/>
                  </a:moveTo>
                  <a:cubicBezTo>
                    <a:pt x="27" y="89"/>
                    <a:pt x="25" y="88"/>
                    <a:pt x="23" y="88"/>
                  </a:cubicBezTo>
                  <a:cubicBezTo>
                    <a:pt x="21" y="86"/>
                    <a:pt x="19" y="84"/>
                    <a:pt x="19" y="81"/>
                  </a:cubicBezTo>
                  <a:cubicBezTo>
                    <a:pt x="19" y="81"/>
                    <a:pt x="19" y="81"/>
                    <a:pt x="19" y="81"/>
                  </a:cubicBezTo>
                  <a:cubicBezTo>
                    <a:pt x="12" y="81"/>
                    <a:pt x="9" y="74"/>
                    <a:pt x="13" y="69"/>
                  </a:cubicBezTo>
                  <a:cubicBezTo>
                    <a:pt x="12" y="67"/>
                    <a:pt x="11" y="66"/>
                    <a:pt x="11" y="64"/>
                  </a:cubicBezTo>
                  <a:cubicBezTo>
                    <a:pt x="11" y="62"/>
                    <a:pt x="12" y="60"/>
                    <a:pt x="13" y="59"/>
                  </a:cubicBezTo>
                  <a:cubicBezTo>
                    <a:pt x="4" y="53"/>
                    <a:pt x="0" y="44"/>
                    <a:pt x="0" y="33"/>
                  </a:cubicBezTo>
                  <a:cubicBezTo>
                    <a:pt x="0" y="25"/>
                    <a:pt x="3" y="17"/>
                    <a:pt x="9" y="11"/>
                  </a:cubicBezTo>
                  <a:cubicBezTo>
                    <a:pt x="22" y="0"/>
                    <a:pt x="41" y="1"/>
                    <a:pt x="53" y="14"/>
                  </a:cubicBezTo>
                  <a:cubicBezTo>
                    <a:pt x="64" y="27"/>
                    <a:pt x="63" y="48"/>
                    <a:pt x="47" y="59"/>
                  </a:cubicBezTo>
                  <a:cubicBezTo>
                    <a:pt x="49" y="62"/>
                    <a:pt x="49" y="65"/>
                    <a:pt x="47" y="69"/>
                  </a:cubicBezTo>
                  <a:cubicBezTo>
                    <a:pt x="49" y="71"/>
                    <a:pt x="49" y="74"/>
                    <a:pt x="48" y="77"/>
                  </a:cubicBezTo>
                  <a:cubicBezTo>
                    <a:pt x="46" y="80"/>
                    <a:pt x="44" y="81"/>
                    <a:pt x="41" y="81"/>
                  </a:cubicBezTo>
                  <a:cubicBezTo>
                    <a:pt x="40" y="82"/>
                    <a:pt x="40" y="84"/>
                    <a:pt x="39" y="85"/>
                  </a:cubicBezTo>
                  <a:cubicBezTo>
                    <a:pt x="38" y="88"/>
                    <a:pt x="35" y="89"/>
                    <a:pt x="32" y="89"/>
                  </a:cubicBezTo>
                  <a:cubicBezTo>
                    <a:pt x="32" y="89"/>
                    <a:pt x="32" y="89"/>
                    <a:pt x="32" y="89"/>
                  </a:cubicBezTo>
                  <a:cubicBezTo>
                    <a:pt x="30" y="89"/>
                    <a:pt x="29" y="89"/>
                    <a:pt x="28" y="89"/>
                  </a:cubicBezTo>
                  <a:close/>
                  <a:moveTo>
                    <a:pt x="35" y="57"/>
                  </a:moveTo>
                  <a:cubicBezTo>
                    <a:pt x="37" y="57"/>
                    <a:pt x="39" y="57"/>
                    <a:pt x="41" y="57"/>
                  </a:cubicBezTo>
                  <a:cubicBezTo>
                    <a:pt x="41" y="57"/>
                    <a:pt x="42" y="57"/>
                    <a:pt x="42" y="56"/>
                  </a:cubicBezTo>
                  <a:cubicBezTo>
                    <a:pt x="52" y="51"/>
                    <a:pt x="57" y="40"/>
                    <a:pt x="55" y="29"/>
                  </a:cubicBezTo>
                  <a:cubicBezTo>
                    <a:pt x="53" y="15"/>
                    <a:pt x="40" y="6"/>
                    <a:pt x="26" y="8"/>
                  </a:cubicBezTo>
                  <a:cubicBezTo>
                    <a:pt x="13" y="10"/>
                    <a:pt x="4" y="21"/>
                    <a:pt x="4" y="34"/>
                  </a:cubicBezTo>
                  <a:cubicBezTo>
                    <a:pt x="4" y="42"/>
                    <a:pt x="8" y="49"/>
                    <a:pt x="14" y="54"/>
                  </a:cubicBezTo>
                  <a:cubicBezTo>
                    <a:pt x="17" y="57"/>
                    <a:pt x="20" y="57"/>
                    <a:pt x="24" y="57"/>
                  </a:cubicBezTo>
                  <a:cubicBezTo>
                    <a:pt x="24" y="56"/>
                    <a:pt x="24" y="56"/>
                    <a:pt x="24" y="56"/>
                  </a:cubicBezTo>
                  <a:cubicBezTo>
                    <a:pt x="23" y="51"/>
                    <a:pt x="22" y="45"/>
                    <a:pt x="20" y="40"/>
                  </a:cubicBezTo>
                  <a:cubicBezTo>
                    <a:pt x="18" y="38"/>
                    <a:pt x="20" y="37"/>
                    <a:pt x="22" y="37"/>
                  </a:cubicBezTo>
                  <a:cubicBezTo>
                    <a:pt x="27" y="37"/>
                    <a:pt x="33" y="37"/>
                    <a:pt x="38" y="37"/>
                  </a:cubicBezTo>
                  <a:cubicBezTo>
                    <a:pt x="40" y="37"/>
                    <a:pt x="41" y="38"/>
                    <a:pt x="40" y="40"/>
                  </a:cubicBezTo>
                  <a:cubicBezTo>
                    <a:pt x="39" y="43"/>
                    <a:pt x="38" y="47"/>
                    <a:pt x="37" y="50"/>
                  </a:cubicBezTo>
                  <a:cubicBezTo>
                    <a:pt x="36" y="52"/>
                    <a:pt x="36" y="54"/>
                    <a:pt x="35" y="57"/>
                  </a:cubicBezTo>
                  <a:close/>
                  <a:moveTo>
                    <a:pt x="30" y="71"/>
                  </a:moveTo>
                  <a:cubicBezTo>
                    <a:pt x="30" y="71"/>
                    <a:pt x="30" y="71"/>
                    <a:pt x="30" y="71"/>
                  </a:cubicBezTo>
                  <a:cubicBezTo>
                    <a:pt x="26" y="71"/>
                    <a:pt x="22" y="71"/>
                    <a:pt x="19" y="71"/>
                  </a:cubicBezTo>
                  <a:cubicBezTo>
                    <a:pt x="17" y="71"/>
                    <a:pt x="16" y="72"/>
                    <a:pt x="16" y="74"/>
                  </a:cubicBezTo>
                  <a:cubicBezTo>
                    <a:pt x="16" y="75"/>
                    <a:pt x="17" y="76"/>
                    <a:pt x="19" y="76"/>
                  </a:cubicBezTo>
                  <a:cubicBezTo>
                    <a:pt x="26" y="76"/>
                    <a:pt x="34" y="76"/>
                    <a:pt x="41" y="76"/>
                  </a:cubicBezTo>
                  <a:cubicBezTo>
                    <a:pt x="42" y="76"/>
                    <a:pt x="42" y="76"/>
                    <a:pt x="43" y="76"/>
                  </a:cubicBezTo>
                  <a:cubicBezTo>
                    <a:pt x="44" y="75"/>
                    <a:pt x="44" y="74"/>
                    <a:pt x="44" y="73"/>
                  </a:cubicBezTo>
                  <a:cubicBezTo>
                    <a:pt x="44" y="72"/>
                    <a:pt x="43" y="71"/>
                    <a:pt x="41" y="71"/>
                  </a:cubicBezTo>
                  <a:cubicBezTo>
                    <a:pt x="38" y="71"/>
                    <a:pt x="34" y="71"/>
                    <a:pt x="30" y="71"/>
                  </a:cubicBezTo>
                  <a:close/>
                  <a:moveTo>
                    <a:pt x="30" y="61"/>
                  </a:moveTo>
                  <a:cubicBezTo>
                    <a:pt x="30" y="61"/>
                    <a:pt x="30" y="61"/>
                    <a:pt x="30" y="61"/>
                  </a:cubicBezTo>
                  <a:cubicBezTo>
                    <a:pt x="26" y="61"/>
                    <a:pt x="22" y="61"/>
                    <a:pt x="19" y="61"/>
                  </a:cubicBezTo>
                  <a:cubicBezTo>
                    <a:pt x="17" y="61"/>
                    <a:pt x="16" y="62"/>
                    <a:pt x="16" y="64"/>
                  </a:cubicBezTo>
                  <a:cubicBezTo>
                    <a:pt x="16" y="65"/>
                    <a:pt x="17" y="66"/>
                    <a:pt x="19" y="66"/>
                  </a:cubicBezTo>
                  <a:cubicBezTo>
                    <a:pt x="26" y="67"/>
                    <a:pt x="34" y="66"/>
                    <a:pt x="41" y="66"/>
                  </a:cubicBezTo>
                  <a:cubicBezTo>
                    <a:pt x="42" y="66"/>
                    <a:pt x="42" y="66"/>
                    <a:pt x="43" y="66"/>
                  </a:cubicBezTo>
                  <a:cubicBezTo>
                    <a:pt x="44" y="66"/>
                    <a:pt x="44" y="64"/>
                    <a:pt x="44" y="63"/>
                  </a:cubicBezTo>
                  <a:cubicBezTo>
                    <a:pt x="44" y="62"/>
                    <a:pt x="43" y="61"/>
                    <a:pt x="42" y="61"/>
                  </a:cubicBezTo>
                  <a:cubicBezTo>
                    <a:pt x="38" y="61"/>
                    <a:pt x="34" y="61"/>
                    <a:pt x="30" y="61"/>
                  </a:cubicBezTo>
                  <a:close/>
                  <a:moveTo>
                    <a:pt x="35" y="41"/>
                  </a:moveTo>
                  <a:cubicBezTo>
                    <a:pt x="32" y="41"/>
                    <a:pt x="28" y="41"/>
                    <a:pt x="25" y="41"/>
                  </a:cubicBezTo>
                  <a:cubicBezTo>
                    <a:pt x="26" y="46"/>
                    <a:pt x="28" y="51"/>
                    <a:pt x="29" y="57"/>
                  </a:cubicBezTo>
                  <a:cubicBezTo>
                    <a:pt x="30" y="57"/>
                    <a:pt x="30" y="57"/>
                    <a:pt x="31" y="57"/>
                  </a:cubicBezTo>
                  <a:cubicBezTo>
                    <a:pt x="32" y="52"/>
                    <a:pt x="33" y="46"/>
                    <a:pt x="35" y="41"/>
                  </a:cubicBezTo>
                  <a:close/>
                  <a:moveTo>
                    <a:pt x="24" y="81"/>
                  </a:moveTo>
                  <a:cubicBezTo>
                    <a:pt x="23" y="82"/>
                    <a:pt x="24" y="83"/>
                    <a:pt x="25" y="84"/>
                  </a:cubicBezTo>
                  <a:cubicBezTo>
                    <a:pt x="27" y="86"/>
                    <a:pt x="33" y="86"/>
                    <a:pt x="35" y="84"/>
                  </a:cubicBezTo>
                  <a:cubicBezTo>
                    <a:pt x="36" y="83"/>
                    <a:pt x="36" y="82"/>
                    <a:pt x="36" y="81"/>
                  </a:cubicBezTo>
                  <a:cubicBezTo>
                    <a:pt x="32" y="81"/>
                    <a:pt x="28" y="81"/>
                    <a:pt x="24" y="81"/>
                  </a:cubicBezTo>
                  <a:close/>
                </a:path>
              </a:pathLst>
            </a:custGeom>
            <a:solidFill>
              <a:srgbClr val="B866A1"/>
            </a:solidFill>
            <a:ln>
              <a:noFill/>
            </a:ln>
          </p:spPr>
          <p:txBody>
            <a:bodyPr vert="horz" wrap="square" lIns="91440" tIns="45720" rIns="91440" bIns="45720" numCol="1" anchor="t" anchorCtr="0" compatLnSpc="1">
              <a:prstTxWarp prst="textNoShape"/>
            </a:bodyPr>
            <a:lstStyle/>
            <a:p>
              <a:pPr>
                <a:defRPr/>
              </a:pPr>
              <a:endParaRPr lang="en-US"/>
            </a:p>
          </p:txBody>
        </p:sp>
        <p:sp>
          <p:nvSpPr>
            <p:cNvPr id="75" name="Freeform 78" hidden="0"/>
            <p:cNvSpPr/>
            <p:nvPr isPhoto="0" userDrawn="0"/>
          </p:nvSpPr>
          <p:spPr bwMode="auto">
            <a:xfrm>
              <a:off x="4498011" y="3442735"/>
              <a:ext cx="11113" cy="34925"/>
            </a:xfrm>
            <a:custGeom>
              <a:avLst/>
              <a:gdLst>
                <a:gd name="T0" fmla="*/ 4 w 4"/>
                <a:gd name="T1" fmla="*/ 7 h 14"/>
                <a:gd name="T2" fmla="*/ 4 w 4"/>
                <a:gd name="T3" fmla="*/ 12 h 14"/>
                <a:gd name="T4" fmla="*/ 2 w 4"/>
                <a:gd name="T5" fmla="*/ 14 h 14"/>
                <a:gd name="T6" fmla="*/ 0 w 4"/>
                <a:gd name="T7" fmla="*/ 13 h 14"/>
                <a:gd name="T8" fmla="*/ 0 w 4"/>
                <a:gd name="T9" fmla="*/ 12 h 14"/>
                <a:gd name="T10" fmla="*/ 0 w 4"/>
                <a:gd name="T11" fmla="*/ 3 h 14"/>
                <a:gd name="T12" fmla="*/ 2 w 4"/>
                <a:gd name="T13" fmla="*/ 0 h 14"/>
                <a:gd name="T14" fmla="*/ 4 w 4"/>
                <a:gd name="T15" fmla="*/ 3 h 14"/>
                <a:gd name="T16" fmla="*/ 4 w 4"/>
                <a:gd name="T17" fmla="*/ 7 h 14"/>
                <a:gd name="T18" fmla="*/ 4 w 4"/>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fill="norm" stroke="1" extrusionOk="0">
                  <a:moveTo>
                    <a:pt x="4" y="7"/>
                  </a:moveTo>
                  <a:cubicBezTo>
                    <a:pt x="4" y="9"/>
                    <a:pt x="4" y="11"/>
                    <a:pt x="4" y="12"/>
                  </a:cubicBezTo>
                  <a:cubicBezTo>
                    <a:pt x="4" y="13"/>
                    <a:pt x="3" y="14"/>
                    <a:pt x="2" y="14"/>
                  </a:cubicBezTo>
                  <a:cubicBezTo>
                    <a:pt x="1" y="14"/>
                    <a:pt x="0" y="14"/>
                    <a:pt x="0" y="13"/>
                  </a:cubicBezTo>
                  <a:cubicBezTo>
                    <a:pt x="0" y="12"/>
                    <a:pt x="0" y="12"/>
                    <a:pt x="0" y="12"/>
                  </a:cubicBezTo>
                  <a:cubicBezTo>
                    <a:pt x="0" y="9"/>
                    <a:pt x="0" y="6"/>
                    <a:pt x="0" y="3"/>
                  </a:cubicBezTo>
                  <a:cubicBezTo>
                    <a:pt x="0" y="1"/>
                    <a:pt x="1" y="0"/>
                    <a:pt x="2" y="0"/>
                  </a:cubicBezTo>
                  <a:cubicBezTo>
                    <a:pt x="3" y="0"/>
                    <a:pt x="4" y="1"/>
                    <a:pt x="4" y="3"/>
                  </a:cubicBezTo>
                  <a:cubicBezTo>
                    <a:pt x="4" y="4"/>
                    <a:pt x="4" y="6"/>
                    <a:pt x="4" y="7"/>
                  </a:cubicBezTo>
                  <a:cubicBezTo>
                    <a:pt x="4" y="7"/>
                    <a:pt x="4" y="7"/>
                    <a:pt x="4" y="7"/>
                  </a:cubicBezTo>
                  <a:close/>
                </a:path>
              </a:pathLst>
            </a:custGeom>
            <a:solidFill>
              <a:srgbClr val="B866A1"/>
            </a:solidFill>
            <a:ln>
              <a:noFill/>
            </a:ln>
          </p:spPr>
          <p:txBody>
            <a:bodyPr vert="horz" wrap="square" lIns="91440" tIns="45720" rIns="91440" bIns="45720" numCol="1" anchor="t" anchorCtr="0" compatLnSpc="1">
              <a:prstTxWarp prst="textNoShape"/>
            </a:bodyPr>
            <a:lstStyle/>
            <a:p>
              <a:pPr>
                <a:defRPr/>
              </a:pPr>
              <a:endParaRPr lang="en-US"/>
            </a:p>
          </p:txBody>
        </p:sp>
        <p:sp>
          <p:nvSpPr>
            <p:cNvPr id="76" name="Freeform 79" hidden="0"/>
            <p:cNvSpPr/>
            <p:nvPr isPhoto="0" userDrawn="0"/>
          </p:nvSpPr>
          <p:spPr bwMode="auto">
            <a:xfrm>
              <a:off x="4412286" y="3477660"/>
              <a:ext cx="26988" cy="30162"/>
            </a:xfrm>
            <a:custGeom>
              <a:avLst/>
              <a:gdLst>
                <a:gd name="T0" fmla="*/ 11 w 11"/>
                <a:gd name="T1" fmla="*/ 9 h 12"/>
                <a:gd name="T2" fmla="*/ 8 w 11"/>
                <a:gd name="T3" fmla="*/ 11 h 12"/>
                <a:gd name="T4" fmla="*/ 7 w 11"/>
                <a:gd name="T5" fmla="*/ 11 h 12"/>
                <a:gd name="T6" fmla="*/ 1 w 11"/>
                <a:gd name="T7" fmla="*/ 5 h 12"/>
                <a:gd name="T8" fmla="*/ 0 w 11"/>
                <a:gd name="T9" fmla="*/ 3 h 12"/>
                <a:gd name="T10" fmla="*/ 1 w 11"/>
                <a:gd name="T11" fmla="*/ 1 h 12"/>
                <a:gd name="T12" fmla="*/ 4 w 11"/>
                <a:gd name="T13" fmla="*/ 1 h 12"/>
                <a:gd name="T14" fmla="*/ 7 w 11"/>
                <a:gd name="T15" fmla="*/ 4 h 12"/>
                <a:gd name="T16" fmla="*/ 10 w 11"/>
                <a:gd name="T17" fmla="*/ 8 h 12"/>
                <a:gd name="T18" fmla="*/ 11 w 11"/>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fill="norm" stroke="1" extrusionOk="0">
                  <a:moveTo>
                    <a:pt x="11" y="9"/>
                  </a:moveTo>
                  <a:cubicBezTo>
                    <a:pt x="11" y="11"/>
                    <a:pt x="9" y="12"/>
                    <a:pt x="8" y="11"/>
                  </a:cubicBezTo>
                  <a:cubicBezTo>
                    <a:pt x="7" y="11"/>
                    <a:pt x="7" y="11"/>
                    <a:pt x="7" y="11"/>
                  </a:cubicBezTo>
                  <a:cubicBezTo>
                    <a:pt x="5" y="9"/>
                    <a:pt x="3" y="7"/>
                    <a:pt x="1" y="5"/>
                  </a:cubicBezTo>
                  <a:cubicBezTo>
                    <a:pt x="0" y="4"/>
                    <a:pt x="0" y="3"/>
                    <a:pt x="0" y="3"/>
                  </a:cubicBezTo>
                  <a:cubicBezTo>
                    <a:pt x="0" y="2"/>
                    <a:pt x="1" y="1"/>
                    <a:pt x="1" y="1"/>
                  </a:cubicBezTo>
                  <a:cubicBezTo>
                    <a:pt x="2" y="0"/>
                    <a:pt x="3" y="1"/>
                    <a:pt x="4" y="1"/>
                  </a:cubicBezTo>
                  <a:cubicBezTo>
                    <a:pt x="5" y="2"/>
                    <a:pt x="6" y="3"/>
                    <a:pt x="7" y="4"/>
                  </a:cubicBezTo>
                  <a:cubicBezTo>
                    <a:pt x="8" y="5"/>
                    <a:pt x="9" y="6"/>
                    <a:pt x="10" y="8"/>
                  </a:cubicBezTo>
                  <a:cubicBezTo>
                    <a:pt x="11" y="8"/>
                    <a:pt x="11" y="9"/>
                    <a:pt x="11" y="9"/>
                  </a:cubicBezTo>
                  <a:close/>
                </a:path>
              </a:pathLst>
            </a:custGeom>
            <a:solidFill>
              <a:srgbClr val="B866A1"/>
            </a:solidFill>
            <a:ln>
              <a:noFill/>
            </a:ln>
          </p:spPr>
          <p:txBody>
            <a:bodyPr vert="horz" wrap="square" lIns="91440" tIns="45720" rIns="91440" bIns="45720" numCol="1" anchor="t" anchorCtr="0" compatLnSpc="1">
              <a:prstTxWarp prst="textNoShape"/>
            </a:bodyPr>
            <a:lstStyle/>
            <a:p>
              <a:pPr>
                <a:defRPr/>
              </a:pPr>
              <a:endParaRPr lang="en-US"/>
            </a:p>
          </p:txBody>
        </p:sp>
        <p:sp>
          <p:nvSpPr>
            <p:cNvPr id="77" name="Freeform 80" hidden="0"/>
            <p:cNvSpPr/>
            <p:nvPr isPhoto="0" userDrawn="0"/>
          </p:nvSpPr>
          <p:spPr bwMode="auto">
            <a:xfrm>
              <a:off x="4567861" y="3477660"/>
              <a:ext cx="26988" cy="30162"/>
            </a:xfrm>
            <a:custGeom>
              <a:avLst/>
              <a:gdLst>
                <a:gd name="T0" fmla="*/ 0 w 11"/>
                <a:gd name="T1" fmla="*/ 9 h 12"/>
                <a:gd name="T2" fmla="*/ 1 w 11"/>
                <a:gd name="T3" fmla="*/ 8 h 12"/>
                <a:gd name="T4" fmla="*/ 7 w 11"/>
                <a:gd name="T5" fmla="*/ 1 h 12"/>
                <a:gd name="T6" fmla="*/ 10 w 11"/>
                <a:gd name="T7" fmla="*/ 1 h 12"/>
                <a:gd name="T8" fmla="*/ 10 w 11"/>
                <a:gd name="T9" fmla="*/ 5 h 12"/>
                <a:gd name="T10" fmla="*/ 4 w 11"/>
                <a:gd name="T11" fmla="*/ 11 h 12"/>
                <a:gd name="T12" fmla="*/ 1 w 11"/>
                <a:gd name="T13" fmla="*/ 11 h 12"/>
                <a:gd name="T14" fmla="*/ 0 w 11"/>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fill="norm" stroke="1" extrusionOk="0">
                  <a:moveTo>
                    <a:pt x="0" y="9"/>
                  </a:moveTo>
                  <a:cubicBezTo>
                    <a:pt x="0" y="9"/>
                    <a:pt x="0" y="8"/>
                    <a:pt x="1" y="8"/>
                  </a:cubicBezTo>
                  <a:cubicBezTo>
                    <a:pt x="3" y="6"/>
                    <a:pt x="5" y="4"/>
                    <a:pt x="7" y="1"/>
                  </a:cubicBezTo>
                  <a:cubicBezTo>
                    <a:pt x="8" y="0"/>
                    <a:pt x="9" y="0"/>
                    <a:pt x="10" y="1"/>
                  </a:cubicBezTo>
                  <a:cubicBezTo>
                    <a:pt x="11" y="2"/>
                    <a:pt x="11" y="3"/>
                    <a:pt x="10" y="5"/>
                  </a:cubicBezTo>
                  <a:cubicBezTo>
                    <a:pt x="8" y="7"/>
                    <a:pt x="6" y="9"/>
                    <a:pt x="4" y="11"/>
                  </a:cubicBezTo>
                  <a:cubicBezTo>
                    <a:pt x="3" y="12"/>
                    <a:pt x="2" y="12"/>
                    <a:pt x="1" y="11"/>
                  </a:cubicBezTo>
                  <a:cubicBezTo>
                    <a:pt x="0" y="11"/>
                    <a:pt x="0" y="10"/>
                    <a:pt x="0" y="9"/>
                  </a:cubicBezTo>
                  <a:close/>
                </a:path>
              </a:pathLst>
            </a:custGeom>
            <a:solidFill>
              <a:srgbClr val="B866A1"/>
            </a:solidFill>
            <a:ln>
              <a:noFill/>
            </a:ln>
          </p:spPr>
          <p:txBody>
            <a:bodyPr vert="horz" wrap="square" lIns="91440" tIns="45720" rIns="91440" bIns="45720" numCol="1" anchor="t" anchorCtr="0" compatLnSpc="1">
              <a:prstTxWarp prst="textNoShape"/>
            </a:bodyPr>
            <a:lstStyle/>
            <a:p>
              <a:pPr>
                <a:defRPr/>
              </a:pPr>
              <a:endParaRPr lang="en-US"/>
            </a:p>
          </p:txBody>
        </p:sp>
        <p:sp>
          <p:nvSpPr>
            <p:cNvPr id="78" name="Freeform 81" hidden="0"/>
            <p:cNvSpPr/>
            <p:nvPr isPhoto="0" userDrawn="0"/>
          </p:nvSpPr>
          <p:spPr bwMode="auto">
            <a:xfrm>
              <a:off x="4377361" y="3560210"/>
              <a:ext cx="34925" cy="11113"/>
            </a:xfrm>
            <a:custGeom>
              <a:avLst/>
              <a:gdLst>
                <a:gd name="T0" fmla="*/ 7 w 14"/>
                <a:gd name="T1" fmla="*/ 5 h 5"/>
                <a:gd name="T2" fmla="*/ 2 w 14"/>
                <a:gd name="T3" fmla="*/ 5 h 5"/>
                <a:gd name="T4" fmla="*/ 0 w 14"/>
                <a:gd name="T5" fmla="*/ 2 h 5"/>
                <a:gd name="T6" fmla="*/ 2 w 14"/>
                <a:gd name="T7" fmla="*/ 0 h 5"/>
                <a:gd name="T8" fmla="*/ 11 w 14"/>
                <a:gd name="T9" fmla="*/ 0 h 5"/>
                <a:gd name="T10" fmla="*/ 14 w 14"/>
                <a:gd name="T11" fmla="*/ 2 h 5"/>
                <a:gd name="T12" fmla="*/ 11 w 14"/>
                <a:gd name="T13" fmla="*/ 5 h 5"/>
                <a:gd name="T14" fmla="*/ 11 w 14"/>
                <a:gd name="T15" fmla="*/ 5 h 5"/>
                <a:gd name="T16" fmla="*/ 7 w 1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 fill="norm" stroke="1" extrusionOk="0">
                  <a:moveTo>
                    <a:pt x="7" y="5"/>
                  </a:moveTo>
                  <a:cubicBezTo>
                    <a:pt x="5" y="5"/>
                    <a:pt x="4" y="5"/>
                    <a:pt x="2" y="5"/>
                  </a:cubicBezTo>
                  <a:cubicBezTo>
                    <a:pt x="1" y="4"/>
                    <a:pt x="0" y="4"/>
                    <a:pt x="0" y="2"/>
                  </a:cubicBezTo>
                  <a:cubicBezTo>
                    <a:pt x="0" y="1"/>
                    <a:pt x="1" y="0"/>
                    <a:pt x="2" y="0"/>
                  </a:cubicBezTo>
                  <a:cubicBezTo>
                    <a:pt x="5" y="0"/>
                    <a:pt x="8" y="0"/>
                    <a:pt x="11" y="0"/>
                  </a:cubicBezTo>
                  <a:cubicBezTo>
                    <a:pt x="13" y="0"/>
                    <a:pt x="14" y="1"/>
                    <a:pt x="14" y="2"/>
                  </a:cubicBezTo>
                  <a:cubicBezTo>
                    <a:pt x="14" y="4"/>
                    <a:pt x="13" y="4"/>
                    <a:pt x="11" y="5"/>
                  </a:cubicBezTo>
                  <a:cubicBezTo>
                    <a:pt x="11" y="5"/>
                    <a:pt x="11" y="5"/>
                    <a:pt x="11" y="5"/>
                  </a:cubicBezTo>
                  <a:cubicBezTo>
                    <a:pt x="9" y="5"/>
                    <a:pt x="8" y="5"/>
                    <a:pt x="7" y="5"/>
                  </a:cubicBezTo>
                  <a:close/>
                </a:path>
              </a:pathLst>
            </a:custGeom>
            <a:solidFill>
              <a:srgbClr val="B866A1"/>
            </a:solidFill>
            <a:ln>
              <a:noFill/>
            </a:ln>
          </p:spPr>
          <p:txBody>
            <a:bodyPr vert="horz" wrap="square" lIns="91440" tIns="45720" rIns="91440" bIns="45720" numCol="1" anchor="t" anchorCtr="0" compatLnSpc="1">
              <a:prstTxWarp prst="textNoShape"/>
            </a:bodyPr>
            <a:lstStyle/>
            <a:p>
              <a:pPr>
                <a:defRPr/>
              </a:pPr>
              <a:endParaRPr lang="en-US"/>
            </a:p>
          </p:txBody>
        </p:sp>
        <p:sp>
          <p:nvSpPr>
            <p:cNvPr id="79" name="Freeform 82" hidden="0"/>
            <p:cNvSpPr/>
            <p:nvPr isPhoto="0" userDrawn="0"/>
          </p:nvSpPr>
          <p:spPr bwMode="auto">
            <a:xfrm>
              <a:off x="4594848" y="3560210"/>
              <a:ext cx="34925" cy="11113"/>
            </a:xfrm>
            <a:custGeom>
              <a:avLst/>
              <a:gdLst>
                <a:gd name="T0" fmla="*/ 7 w 14"/>
                <a:gd name="T1" fmla="*/ 5 h 5"/>
                <a:gd name="T2" fmla="*/ 3 w 14"/>
                <a:gd name="T3" fmla="*/ 5 h 5"/>
                <a:gd name="T4" fmla="*/ 0 w 14"/>
                <a:gd name="T5" fmla="*/ 2 h 5"/>
                <a:gd name="T6" fmla="*/ 3 w 14"/>
                <a:gd name="T7" fmla="*/ 0 h 5"/>
                <a:gd name="T8" fmla="*/ 11 w 14"/>
                <a:gd name="T9" fmla="*/ 0 h 5"/>
                <a:gd name="T10" fmla="*/ 14 w 14"/>
                <a:gd name="T11" fmla="*/ 2 h 5"/>
                <a:gd name="T12" fmla="*/ 12 w 14"/>
                <a:gd name="T13" fmla="*/ 5 h 5"/>
                <a:gd name="T14" fmla="*/ 7 w 1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fill="norm" stroke="1" extrusionOk="0">
                  <a:moveTo>
                    <a:pt x="7" y="5"/>
                  </a:moveTo>
                  <a:cubicBezTo>
                    <a:pt x="6" y="5"/>
                    <a:pt x="4" y="5"/>
                    <a:pt x="3" y="5"/>
                  </a:cubicBezTo>
                  <a:cubicBezTo>
                    <a:pt x="1" y="4"/>
                    <a:pt x="0" y="4"/>
                    <a:pt x="0" y="2"/>
                  </a:cubicBezTo>
                  <a:cubicBezTo>
                    <a:pt x="0" y="1"/>
                    <a:pt x="1" y="0"/>
                    <a:pt x="3" y="0"/>
                  </a:cubicBezTo>
                  <a:cubicBezTo>
                    <a:pt x="6" y="0"/>
                    <a:pt x="9" y="0"/>
                    <a:pt x="11" y="0"/>
                  </a:cubicBezTo>
                  <a:cubicBezTo>
                    <a:pt x="13" y="0"/>
                    <a:pt x="14" y="1"/>
                    <a:pt x="14" y="2"/>
                  </a:cubicBezTo>
                  <a:cubicBezTo>
                    <a:pt x="14" y="4"/>
                    <a:pt x="13" y="4"/>
                    <a:pt x="12" y="5"/>
                  </a:cubicBezTo>
                  <a:cubicBezTo>
                    <a:pt x="10" y="5"/>
                    <a:pt x="9" y="5"/>
                    <a:pt x="7" y="5"/>
                  </a:cubicBezTo>
                  <a:close/>
                </a:path>
              </a:pathLst>
            </a:custGeom>
            <a:solidFill>
              <a:srgbClr val="B866A1"/>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80" name="Groupe 121" hidden="0"/>
          <p:cNvGrpSpPr/>
          <p:nvPr isPhoto="0" userDrawn="0"/>
        </p:nvGrpSpPr>
        <p:grpSpPr bwMode="auto">
          <a:xfrm>
            <a:off x="6689610" y="3295823"/>
            <a:ext cx="498475" cy="500063"/>
            <a:chOff x="5136953" y="3352247"/>
            <a:chExt cx="498475" cy="500063"/>
          </a:xfrm>
        </p:grpSpPr>
        <p:sp>
          <p:nvSpPr>
            <p:cNvPr id="81" name="Freeform 86" hidden="0"/>
            <p:cNvSpPr>
              <a:spLocks noEditPoints="1"/>
            </p:cNvSpPr>
            <p:nvPr isPhoto="0" userDrawn="0"/>
          </p:nvSpPr>
          <p:spPr bwMode="auto">
            <a:xfrm>
              <a:off x="5136953" y="3352247"/>
              <a:ext cx="498475" cy="500063"/>
            </a:xfrm>
            <a:custGeom>
              <a:avLst/>
              <a:gdLst>
                <a:gd name="T0" fmla="*/ 101 w 201"/>
                <a:gd name="T1" fmla="*/ 201 h 201"/>
                <a:gd name="T2" fmla="*/ 0 w 201"/>
                <a:gd name="T3" fmla="*/ 101 h 201"/>
                <a:gd name="T4" fmla="*/ 101 w 201"/>
                <a:gd name="T5" fmla="*/ 0 h 201"/>
                <a:gd name="T6" fmla="*/ 201 w 201"/>
                <a:gd name="T7" fmla="*/ 101 h 201"/>
                <a:gd name="T8" fmla="*/ 101 w 201"/>
                <a:gd name="T9" fmla="*/ 201 h 201"/>
                <a:gd name="T10" fmla="*/ 101 w 201"/>
                <a:gd name="T11" fmla="*/ 5 h 201"/>
                <a:gd name="T12" fmla="*/ 5 w 201"/>
                <a:gd name="T13" fmla="*/ 101 h 201"/>
                <a:gd name="T14" fmla="*/ 101 w 201"/>
                <a:gd name="T15" fmla="*/ 196 h 201"/>
                <a:gd name="T16" fmla="*/ 196 w 201"/>
                <a:gd name="T17" fmla="*/ 101 h 201"/>
                <a:gd name="T18" fmla="*/ 101 w 201"/>
                <a:gd name="T19" fmla="*/ 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1" y="201"/>
                  </a:moveTo>
                  <a:cubicBezTo>
                    <a:pt x="45" y="201"/>
                    <a:pt x="0" y="156"/>
                    <a:pt x="0" y="101"/>
                  </a:cubicBezTo>
                  <a:cubicBezTo>
                    <a:pt x="0" y="45"/>
                    <a:pt x="45" y="0"/>
                    <a:pt x="101" y="0"/>
                  </a:cubicBezTo>
                  <a:cubicBezTo>
                    <a:pt x="156" y="0"/>
                    <a:pt x="201" y="45"/>
                    <a:pt x="201" y="101"/>
                  </a:cubicBezTo>
                  <a:cubicBezTo>
                    <a:pt x="201" y="156"/>
                    <a:pt x="156" y="201"/>
                    <a:pt x="101" y="201"/>
                  </a:cubicBezTo>
                  <a:close/>
                  <a:moveTo>
                    <a:pt x="101" y="5"/>
                  </a:moveTo>
                  <a:cubicBezTo>
                    <a:pt x="48" y="5"/>
                    <a:pt x="5" y="48"/>
                    <a:pt x="5" y="101"/>
                  </a:cubicBezTo>
                  <a:cubicBezTo>
                    <a:pt x="5" y="153"/>
                    <a:pt x="48" y="196"/>
                    <a:pt x="101" y="196"/>
                  </a:cubicBezTo>
                  <a:cubicBezTo>
                    <a:pt x="153" y="196"/>
                    <a:pt x="196" y="153"/>
                    <a:pt x="196" y="101"/>
                  </a:cubicBezTo>
                  <a:cubicBezTo>
                    <a:pt x="196" y="48"/>
                    <a:pt x="153" y="5"/>
                    <a:pt x="101" y="5"/>
                  </a:cubicBezTo>
                  <a:close/>
                </a:path>
              </a:pathLst>
            </a:custGeom>
            <a:solidFill>
              <a:srgbClr val="9884BD"/>
            </a:solidFill>
            <a:ln>
              <a:noFill/>
            </a:ln>
          </p:spPr>
          <p:txBody>
            <a:bodyPr vert="horz" wrap="square" lIns="91440" tIns="45720" rIns="91440" bIns="45720" numCol="1" anchor="t" anchorCtr="0" compatLnSpc="1">
              <a:prstTxWarp prst="textNoShape"/>
            </a:bodyPr>
            <a:lstStyle/>
            <a:p>
              <a:pPr>
                <a:defRPr/>
              </a:pPr>
              <a:endParaRPr lang="en-US"/>
            </a:p>
          </p:txBody>
        </p:sp>
        <p:sp>
          <p:nvSpPr>
            <p:cNvPr id="82" name="Freeform 87" hidden="0"/>
            <p:cNvSpPr>
              <a:spLocks noEditPoints="1"/>
            </p:cNvSpPr>
            <p:nvPr isPhoto="0" userDrawn="0"/>
          </p:nvSpPr>
          <p:spPr bwMode="auto">
            <a:xfrm>
              <a:off x="5308403" y="3523697"/>
              <a:ext cx="158750" cy="228600"/>
            </a:xfrm>
            <a:custGeom>
              <a:avLst/>
              <a:gdLst>
                <a:gd name="T0" fmla="*/ 20 w 64"/>
                <a:gd name="T1" fmla="*/ 36 h 92"/>
                <a:gd name="T2" fmla="*/ 26 w 64"/>
                <a:gd name="T3" fmla="*/ 0 h 92"/>
                <a:gd name="T4" fmla="*/ 34 w 64"/>
                <a:gd name="T5" fmla="*/ 21 h 92"/>
                <a:gd name="T6" fmla="*/ 44 w 64"/>
                <a:gd name="T7" fmla="*/ 26 h 92"/>
                <a:gd name="T8" fmla="*/ 59 w 64"/>
                <a:gd name="T9" fmla="*/ 30 h 92"/>
                <a:gd name="T10" fmla="*/ 62 w 64"/>
                <a:gd name="T11" fmla="*/ 59 h 92"/>
                <a:gd name="T12" fmla="*/ 58 w 64"/>
                <a:gd name="T13" fmla="*/ 74 h 92"/>
                <a:gd name="T14" fmla="*/ 62 w 64"/>
                <a:gd name="T15" fmla="*/ 89 h 92"/>
                <a:gd name="T16" fmla="*/ 19 w 64"/>
                <a:gd name="T17" fmla="*/ 92 h 92"/>
                <a:gd name="T18" fmla="*/ 17 w 64"/>
                <a:gd name="T19" fmla="*/ 80 h 92"/>
                <a:gd name="T20" fmla="*/ 21 w 64"/>
                <a:gd name="T21" fmla="*/ 73 h 92"/>
                <a:gd name="T22" fmla="*/ 11 w 64"/>
                <a:gd name="T23" fmla="*/ 51 h 92"/>
                <a:gd name="T24" fmla="*/ 2 w 64"/>
                <a:gd name="T25" fmla="*/ 37 h 92"/>
                <a:gd name="T26" fmla="*/ 16 w 64"/>
                <a:gd name="T27" fmla="*/ 33 h 92"/>
                <a:gd name="T28" fmla="*/ 20 w 64"/>
                <a:gd name="T29" fmla="*/ 38 h 92"/>
                <a:gd name="T30" fmla="*/ 54 w 64"/>
                <a:gd name="T31" fmla="*/ 73 h 92"/>
                <a:gd name="T32" fmla="*/ 56 w 64"/>
                <a:gd name="T33" fmla="*/ 64 h 92"/>
                <a:gd name="T34" fmla="*/ 60 w 64"/>
                <a:gd name="T35" fmla="*/ 48 h 92"/>
                <a:gd name="T36" fmla="*/ 57 w 64"/>
                <a:gd name="T37" fmla="*/ 34 h 92"/>
                <a:gd name="T38" fmla="*/ 54 w 64"/>
                <a:gd name="T39" fmla="*/ 43 h 92"/>
                <a:gd name="T40" fmla="*/ 51 w 64"/>
                <a:gd name="T41" fmla="*/ 43 h 92"/>
                <a:gd name="T42" fmla="*/ 51 w 64"/>
                <a:gd name="T43" fmla="*/ 32 h 92"/>
                <a:gd name="T44" fmla="*/ 44 w 64"/>
                <a:gd name="T45" fmla="*/ 32 h 92"/>
                <a:gd name="T46" fmla="*/ 44 w 64"/>
                <a:gd name="T47" fmla="*/ 43 h 92"/>
                <a:gd name="T48" fmla="*/ 40 w 64"/>
                <a:gd name="T49" fmla="*/ 43 h 92"/>
                <a:gd name="T50" fmla="*/ 40 w 64"/>
                <a:gd name="T51" fmla="*/ 29 h 92"/>
                <a:gd name="T52" fmla="*/ 37 w 64"/>
                <a:gd name="T53" fmla="*/ 25 h 92"/>
                <a:gd name="T54" fmla="*/ 34 w 64"/>
                <a:gd name="T55" fmla="*/ 29 h 92"/>
                <a:gd name="T56" fmla="*/ 32 w 64"/>
                <a:gd name="T57" fmla="*/ 45 h 92"/>
                <a:gd name="T58" fmla="*/ 30 w 64"/>
                <a:gd name="T59" fmla="*/ 42 h 92"/>
                <a:gd name="T60" fmla="*/ 30 w 64"/>
                <a:gd name="T61" fmla="*/ 6 h 92"/>
                <a:gd name="T62" fmla="*/ 24 w 64"/>
                <a:gd name="T63" fmla="*/ 7 h 92"/>
                <a:gd name="T64" fmla="*/ 24 w 64"/>
                <a:gd name="T65" fmla="*/ 42 h 92"/>
                <a:gd name="T66" fmla="*/ 20 w 64"/>
                <a:gd name="T67" fmla="*/ 44 h 92"/>
                <a:gd name="T68" fmla="*/ 13 w 64"/>
                <a:gd name="T69" fmla="*/ 35 h 92"/>
                <a:gd name="T70" fmla="*/ 5 w 64"/>
                <a:gd name="T71" fmla="*/ 35 h 92"/>
                <a:gd name="T72" fmla="*/ 14 w 64"/>
                <a:gd name="T73" fmla="*/ 51 h 92"/>
                <a:gd name="T74" fmla="*/ 25 w 64"/>
                <a:gd name="T75" fmla="*/ 72 h 92"/>
                <a:gd name="T76" fmla="*/ 54 w 64"/>
                <a:gd name="T77" fmla="*/ 73 h 92"/>
                <a:gd name="T78" fmla="*/ 59 w 64"/>
                <a:gd name="T79" fmla="*/ 80 h 92"/>
                <a:gd name="T80" fmla="*/ 46 w 64"/>
                <a:gd name="T81" fmla="*/ 77 h 92"/>
                <a:gd name="T82" fmla="*/ 21 w 64"/>
                <a:gd name="T83" fmla="*/ 80 h 92"/>
                <a:gd name="T84" fmla="*/ 21 w 64"/>
                <a:gd name="T85"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92" fill="norm" stroke="1" extrusionOk="0">
                  <a:moveTo>
                    <a:pt x="20" y="38"/>
                  </a:moveTo>
                  <a:cubicBezTo>
                    <a:pt x="20" y="37"/>
                    <a:pt x="20" y="37"/>
                    <a:pt x="20" y="36"/>
                  </a:cubicBezTo>
                  <a:cubicBezTo>
                    <a:pt x="20" y="27"/>
                    <a:pt x="20" y="17"/>
                    <a:pt x="20" y="7"/>
                  </a:cubicBezTo>
                  <a:cubicBezTo>
                    <a:pt x="20" y="4"/>
                    <a:pt x="22" y="1"/>
                    <a:pt x="26" y="0"/>
                  </a:cubicBezTo>
                  <a:cubicBezTo>
                    <a:pt x="30" y="0"/>
                    <a:pt x="34" y="3"/>
                    <a:pt x="34" y="7"/>
                  </a:cubicBezTo>
                  <a:cubicBezTo>
                    <a:pt x="34" y="11"/>
                    <a:pt x="34" y="16"/>
                    <a:pt x="34" y="21"/>
                  </a:cubicBezTo>
                  <a:cubicBezTo>
                    <a:pt x="34" y="21"/>
                    <a:pt x="34" y="21"/>
                    <a:pt x="34" y="22"/>
                  </a:cubicBezTo>
                  <a:cubicBezTo>
                    <a:pt x="39" y="21"/>
                    <a:pt x="41" y="21"/>
                    <a:pt x="44" y="26"/>
                  </a:cubicBezTo>
                  <a:cubicBezTo>
                    <a:pt x="48" y="23"/>
                    <a:pt x="53" y="25"/>
                    <a:pt x="54" y="31"/>
                  </a:cubicBezTo>
                  <a:cubicBezTo>
                    <a:pt x="56" y="30"/>
                    <a:pt x="57" y="30"/>
                    <a:pt x="59" y="30"/>
                  </a:cubicBezTo>
                  <a:cubicBezTo>
                    <a:pt x="62" y="31"/>
                    <a:pt x="64" y="33"/>
                    <a:pt x="64" y="36"/>
                  </a:cubicBezTo>
                  <a:cubicBezTo>
                    <a:pt x="64" y="44"/>
                    <a:pt x="64" y="51"/>
                    <a:pt x="62" y="59"/>
                  </a:cubicBezTo>
                  <a:cubicBezTo>
                    <a:pt x="61" y="61"/>
                    <a:pt x="61" y="63"/>
                    <a:pt x="59" y="65"/>
                  </a:cubicBezTo>
                  <a:cubicBezTo>
                    <a:pt x="58" y="68"/>
                    <a:pt x="57" y="71"/>
                    <a:pt x="58" y="74"/>
                  </a:cubicBezTo>
                  <a:cubicBezTo>
                    <a:pt x="61" y="75"/>
                    <a:pt x="62" y="78"/>
                    <a:pt x="62" y="81"/>
                  </a:cubicBezTo>
                  <a:cubicBezTo>
                    <a:pt x="62" y="84"/>
                    <a:pt x="62" y="87"/>
                    <a:pt x="62" y="89"/>
                  </a:cubicBezTo>
                  <a:cubicBezTo>
                    <a:pt x="62" y="91"/>
                    <a:pt x="62" y="92"/>
                    <a:pt x="60" y="92"/>
                  </a:cubicBezTo>
                  <a:cubicBezTo>
                    <a:pt x="46" y="92"/>
                    <a:pt x="33" y="92"/>
                    <a:pt x="19" y="92"/>
                  </a:cubicBezTo>
                  <a:cubicBezTo>
                    <a:pt x="18" y="92"/>
                    <a:pt x="17" y="91"/>
                    <a:pt x="17" y="90"/>
                  </a:cubicBezTo>
                  <a:cubicBezTo>
                    <a:pt x="17" y="86"/>
                    <a:pt x="17" y="83"/>
                    <a:pt x="17" y="80"/>
                  </a:cubicBezTo>
                  <a:cubicBezTo>
                    <a:pt x="17" y="77"/>
                    <a:pt x="18" y="75"/>
                    <a:pt x="21" y="74"/>
                  </a:cubicBezTo>
                  <a:cubicBezTo>
                    <a:pt x="21" y="73"/>
                    <a:pt x="21" y="73"/>
                    <a:pt x="21" y="73"/>
                  </a:cubicBezTo>
                  <a:cubicBezTo>
                    <a:pt x="21" y="71"/>
                    <a:pt x="21" y="68"/>
                    <a:pt x="19" y="67"/>
                  </a:cubicBezTo>
                  <a:cubicBezTo>
                    <a:pt x="14" y="63"/>
                    <a:pt x="12" y="57"/>
                    <a:pt x="11" y="51"/>
                  </a:cubicBezTo>
                  <a:cubicBezTo>
                    <a:pt x="10" y="48"/>
                    <a:pt x="9" y="46"/>
                    <a:pt x="7" y="43"/>
                  </a:cubicBezTo>
                  <a:cubicBezTo>
                    <a:pt x="5" y="41"/>
                    <a:pt x="3" y="39"/>
                    <a:pt x="2" y="37"/>
                  </a:cubicBezTo>
                  <a:cubicBezTo>
                    <a:pt x="0" y="34"/>
                    <a:pt x="0" y="32"/>
                    <a:pt x="3" y="30"/>
                  </a:cubicBezTo>
                  <a:cubicBezTo>
                    <a:pt x="7" y="28"/>
                    <a:pt x="12" y="29"/>
                    <a:pt x="16" y="33"/>
                  </a:cubicBezTo>
                  <a:cubicBezTo>
                    <a:pt x="17" y="34"/>
                    <a:pt x="18" y="36"/>
                    <a:pt x="20" y="38"/>
                  </a:cubicBezTo>
                  <a:cubicBezTo>
                    <a:pt x="20" y="38"/>
                    <a:pt x="20" y="38"/>
                    <a:pt x="20" y="38"/>
                  </a:cubicBezTo>
                  <a:close/>
                  <a:moveTo>
                    <a:pt x="54" y="73"/>
                  </a:moveTo>
                  <a:cubicBezTo>
                    <a:pt x="54" y="73"/>
                    <a:pt x="54" y="73"/>
                    <a:pt x="54" y="73"/>
                  </a:cubicBezTo>
                  <a:cubicBezTo>
                    <a:pt x="54" y="72"/>
                    <a:pt x="54" y="72"/>
                    <a:pt x="54" y="72"/>
                  </a:cubicBezTo>
                  <a:cubicBezTo>
                    <a:pt x="54" y="69"/>
                    <a:pt x="55" y="66"/>
                    <a:pt x="56" y="64"/>
                  </a:cubicBezTo>
                  <a:cubicBezTo>
                    <a:pt x="57" y="62"/>
                    <a:pt x="58" y="61"/>
                    <a:pt x="58" y="59"/>
                  </a:cubicBezTo>
                  <a:cubicBezTo>
                    <a:pt x="59" y="55"/>
                    <a:pt x="60" y="52"/>
                    <a:pt x="60" y="48"/>
                  </a:cubicBezTo>
                  <a:cubicBezTo>
                    <a:pt x="61" y="44"/>
                    <a:pt x="61" y="41"/>
                    <a:pt x="61" y="37"/>
                  </a:cubicBezTo>
                  <a:cubicBezTo>
                    <a:pt x="61" y="35"/>
                    <a:pt x="59" y="33"/>
                    <a:pt x="57" y="34"/>
                  </a:cubicBezTo>
                  <a:cubicBezTo>
                    <a:pt x="55" y="34"/>
                    <a:pt x="54" y="35"/>
                    <a:pt x="54" y="37"/>
                  </a:cubicBezTo>
                  <a:cubicBezTo>
                    <a:pt x="54" y="39"/>
                    <a:pt x="54" y="41"/>
                    <a:pt x="54" y="43"/>
                  </a:cubicBezTo>
                  <a:cubicBezTo>
                    <a:pt x="54" y="44"/>
                    <a:pt x="53" y="45"/>
                    <a:pt x="52" y="45"/>
                  </a:cubicBezTo>
                  <a:cubicBezTo>
                    <a:pt x="51" y="45"/>
                    <a:pt x="51" y="44"/>
                    <a:pt x="51" y="43"/>
                  </a:cubicBezTo>
                  <a:cubicBezTo>
                    <a:pt x="51" y="42"/>
                    <a:pt x="51" y="42"/>
                    <a:pt x="51" y="42"/>
                  </a:cubicBezTo>
                  <a:cubicBezTo>
                    <a:pt x="51" y="38"/>
                    <a:pt x="51" y="35"/>
                    <a:pt x="51" y="32"/>
                  </a:cubicBezTo>
                  <a:cubicBezTo>
                    <a:pt x="50" y="30"/>
                    <a:pt x="49" y="28"/>
                    <a:pt x="47" y="28"/>
                  </a:cubicBezTo>
                  <a:cubicBezTo>
                    <a:pt x="45" y="28"/>
                    <a:pt x="44" y="30"/>
                    <a:pt x="44" y="32"/>
                  </a:cubicBezTo>
                  <a:cubicBezTo>
                    <a:pt x="44" y="34"/>
                    <a:pt x="44" y="36"/>
                    <a:pt x="44" y="37"/>
                  </a:cubicBezTo>
                  <a:cubicBezTo>
                    <a:pt x="44" y="39"/>
                    <a:pt x="44" y="41"/>
                    <a:pt x="44" y="43"/>
                  </a:cubicBezTo>
                  <a:cubicBezTo>
                    <a:pt x="44" y="44"/>
                    <a:pt x="43" y="45"/>
                    <a:pt x="42" y="45"/>
                  </a:cubicBezTo>
                  <a:cubicBezTo>
                    <a:pt x="41" y="45"/>
                    <a:pt x="41" y="44"/>
                    <a:pt x="40" y="43"/>
                  </a:cubicBezTo>
                  <a:cubicBezTo>
                    <a:pt x="40" y="42"/>
                    <a:pt x="40" y="42"/>
                    <a:pt x="40" y="42"/>
                  </a:cubicBezTo>
                  <a:cubicBezTo>
                    <a:pt x="40" y="38"/>
                    <a:pt x="40" y="33"/>
                    <a:pt x="40" y="29"/>
                  </a:cubicBezTo>
                  <a:cubicBezTo>
                    <a:pt x="40" y="28"/>
                    <a:pt x="40" y="28"/>
                    <a:pt x="40" y="27"/>
                  </a:cubicBezTo>
                  <a:cubicBezTo>
                    <a:pt x="40" y="26"/>
                    <a:pt x="39" y="25"/>
                    <a:pt x="37" y="25"/>
                  </a:cubicBezTo>
                  <a:cubicBezTo>
                    <a:pt x="36" y="25"/>
                    <a:pt x="34" y="26"/>
                    <a:pt x="34" y="27"/>
                  </a:cubicBezTo>
                  <a:cubicBezTo>
                    <a:pt x="34" y="28"/>
                    <a:pt x="34" y="28"/>
                    <a:pt x="34" y="29"/>
                  </a:cubicBezTo>
                  <a:cubicBezTo>
                    <a:pt x="34" y="33"/>
                    <a:pt x="34" y="38"/>
                    <a:pt x="34" y="43"/>
                  </a:cubicBezTo>
                  <a:cubicBezTo>
                    <a:pt x="34" y="44"/>
                    <a:pt x="33" y="45"/>
                    <a:pt x="32" y="45"/>
                  </a:cubicBezTo>
                  <a:cubicBezTo>
                    <a:pt x="31" y="45"/>
                    <a:pt x="30" y="44"/>
                    <a:pt x="30" y="43"/>
                  </a:cubicBezTo>
                  <a:cubicBezTo>
                    <a:pt x="30" y="42"/>
                    <a:pt x="30" y="42"/>
                    <a:pt x="30" y="42"/>
                  </a:cubicBezTo>
                  <a:cubicBezTo>
                    <a:pt x="30" y="30"/>
                    <a:pt x="30" y="19"/>
                    <a:pt x="30" y="8"/>
                  </a:cubicBezTo>
                  <a:cubicBezTo>
                    <a:pt x="30" y="8"/>
                    <a:pt x="30" y="7"/>
                    <a:pt x="30" y="6"/>
                  </a:cubicBezTo>
                  <a:cubicBezTo>
                    <a:pt x="30" y="5"/>
                    <a:pt x="28" y="4"/>
                    <a:pt x="27" y="4"/>
                  </a:cubicBezTo>
                  <a:cubicBezTo>
                    <a:pt x="25" y="4"/>
                    <a:pt x="24" y="5"/>
                    <a:pt x="24" y="7"/>
                  </a:cubicBezTo>
                  <a:cubicBezTo>
                    <a:pt x="24" y="8"/>
                    <a:pt x="24" y="8"/>
                    <a:pt x="24" y="8"/>
                  </a:cubicBezTo>
                  <a:cubicBezTo>
                    <a:pt x="24" y="20"/>
                    <a:pt x="24" y="31"/>
                    <a:pt x="24" y="42"/>
                  </a:cubicBezTo>
                  <a:cubicBezTo>
                    <a:pt x="24" y="43"/>
                    <a:pt x="23" y="44"/>
                    <a:pt x="22" y="45"/>
                  </a:cubicBezTo>
                  <a:cubicBezTo>
                    <a:pt x="21" y="45"/>
                    <a:pt x="21" y="44"/>
                    <a:pt x="20" y="44"/>
                  </a:cubicBezTo>
                  <a:cubicBezTo>
                    <a:pt x="19" y="42"/>
                    <a:pt x="17" y="40"/>
                    <a:pt x="16" y="38"/>
                  </a:cubicBezTo>
                  <a:cubicBezTo>
                    <a:pt x="15" y="37"/>
                    <a:pt x="14" y="36"/>
                    <a:pt x="13" y="35"/>
                  </a:cubicBezTo>
                  <a:cubicBezTo>
                    <a:pt x="10" y="32"/>
                    <a:pt x="6" y="32"/>
                    <a:pt x="4" y="34"/>
                  </a:cubicBezTo>
                  <a:cubicBezTo>
                    <a:pt x="4" y="34"/>
                    <a:pt x="4" y="35"/>
                    <a:pt x="5" y="35"/>
                  </a:cubicBezTo>
                  <a:cubicBezTo>
                    <a:pt x="6" y="37"/>
                    <a:pt x="8" y="39"/>
                    <a:pt x="10" y="41"/>
                  </a:cubicBezTo>
                  <a:cubicBezTo>
                    <a:pt x="12" y="44"/>
                    <a:pt x="14" y="47"/>
                    <a:pt x="14" y="51"/>
                  </a:cubicBezTo>
                  <a:cubicBezTo>
                    <a:pt x="15" y="56"/>
                    <a:pt x="17" y="61"/>
                    <a:pt x="21" y="64"/>
                  </a:cubicBezTo>
                  <a:cubicBezTo>
                    <a:pt x="24" y="66"/>
                    <a:pt x="25" y="69"/>
                    <a:pt x="25" y="72"/>
                  </a:cubicBezTo>
                  <a:cubicBezTo>
                    <a:pt x="25" y="73"/>
                    <a:pt x="25" y="73"/>
                    <a:pt x="25" y="73"/>
                  </a:cubicBezTo>
                  <a:cubicBezTo>
                    <a:pt x="35" y="73"/>
                    <a:pt x="44" y="73"/>
                    <a:pt x="54" y="73"/>
                  </a:cubicBezTo>
                  <a:close/>
                  <a:moveTo>
                    <a:pt x="59" y="88"/>
                  </a:moveTo>
                  <a:cubicBezTo>
                    <a:pt x="59" y="86"/>
                    <a:pt x="59" y="83"/>
                    <a:pt x="59" y="80"/>
                  </a:cubicBezTo>
                  <a:cubicBezTo>
                    <a:pt x="59" y="78"/>
                    <a:pt x="57" y="77"/>
                    <a:pt x="55" y="77"/>
                  </a:cubicBezTo>
                  <a:cubicBezTo>
                    <a:pt x="52" y="77"/>
                    <a:pt x="49" y="77"/>
                    <a:pt x="46" y="77"/>
                  </a:cubicBezTo>
                  <a:cubicBezTo>
                    <a:pt x="39" y="77"/>
                    <a:pt x="31" y="77"/>
                    <a:pt x="24" y="77"/>
                  </a:cubicBezTo>
                  <a:cubicBezTo>
                    <a:pt x="22" y="77"/>
                    <a:pt x="21" y="78"/>
                    <a:pt x="21" y="80"/>
                  </a:cubicBezTo>
                  <a:cubicBezTo>
                    <a:pt x="21" y="82"/>
                    <a:pt x="21" y="83"/>
                    <a:pt x="21" y="85"/>
                  </a:cubicBezTo>
                  <a:cubicBezTo>
                    <a:pt x="21" y="86"/>
                    <a:pt x="21" y="87"/>
                    <a:pt x="21" y="88"/>
                  </a:cubicBezTo>
                  <a:cubicBezTo>
                    <a:pt x="33" y="88"/>
                    <a:pt x="46" y="88"/>
                    <a:pt x="59" y="88"/>
                  </a:cubicBezTo>
                  <a:close/>
                </a:path>
              </a:pathLst>
            </a:custGeom>
            <a:solidFill>
              <a:srgbClr val="9884BD"/>
            </a:solidFill>
            <a:ln>
              <a:noFill/>
            </a:ln>
          </p:spPr>
          <p:txBody>
            <a:bodyPr vert="horz" wrap="square" lIns="91440" tIns="45720" rIns="91440" bIns="45720" numCol="1" anchor="t" anchorCtr="0" compatLnSpc="1">
              <a:prstTxWarp prst="textNoShape"/>
            </a:bodyPr>
            <a:lstStyle/>
            <a:p>
              <a:pPr>
                <a:defRPr/>
              </a:pPr>
              <a:endParaRPr lang="en-US"/>
            </a:p>
          </p:txBody>
        </p:sp>
        <p:sp>
          <p:nvSpPr>
            <p:cNvPr id="83" name="Freeform 88" hidden="0"/>
            <p:cNvSpPr>
              <a:spLocks noEditPoints="1"/>
            </p:cNvSpPr>
            <p:nvPr isPhoto="0" userDrawn="0"/>
          </p:nvSpPr>
          <p:spPr bwMode="auto">
            <a:xfrm>
              <a:off x="5246490" y="3471309"/>
              <a:ext cx="96838" cy="96838"/>
            </a:xfrm>
            <a:custGeom>
              <a:avLst/>
              <a:gdLst>
                <a:gd name="T0" fmla="*/ 19 w 39"/>
                <a:gd name="T1" fmla="*/ 39 h 39"/>
                <a:gd name="T2" fmla="*/ 0 w 39"/>
                <a:gd name="T3" fmla="*/ 19 h 39"/>
                <a:gd name="T4" fmla="*/ 19 w 39"/>
                <a:gd name="T5" fmla="*/ 0 h 39"/>
                <a:gd name="T6" fmla="*/ 39 w 39"/>
                <a:gd name="T7" fmla="*/ 19 h 39"/>
                <a:gd name="T8" fmla="*/ 19 w 39"/>
                <a:gd name="T9" fmla="*/ 39 h 39"/>
                <a:gd name="T10" fmla="*/ 3 w 39"/>
                <a:gd name="T11" fmla="*/ 19 h 39"/>
                <a:gd name="T12" fmla="*/ 19 w 39"/>
                <a:gd name="T13" fmla="*/ 35 h 39"/>
                <a:gd name="T14" fmla="*/ 35 w 39"/>
                <a:gd name="T15" fmla="*/ 20 h 39"/>
                <a:gd name="T16" fmla="*/ 20 w 39"/>
                <a:gd name="T17" fmla="*/ 3 h 39"/>
                <a:gd name="T18" fmla="*/ 3 w 39"/>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fill="norm" stroke="1" extrusionOk="0">
                  <a:moveTo>
                    <a:pt x="19" y="39"/>
                  </a:moveTo>
                  <a:cubicBezTo>
                    <a:pt x="8" y="39"/>
                    <a:pt x="0" y="30"/>
                    <a:pt x="0" y="19"/>
                  </a:cubicBezTo>
                  <a:cubicBezTo>
                    <a:pt x="0" y="8"/>
                    <a:pt x="8" y="0"/>
                    <a:pt x="19" y="0"/>
                  </a:cubicBezTo>
                  <a:cubicBezTo>
                    <a:pt x="30" y="0"/>
                    <a:pt x="39" y="8"/>
                    <a:pt x="39" y="19"/>
                  </a:cubicBezTo>
                  <a:cubicBezTo>
                    <a:pt x="39" y="30"/>
                    <a:pt x="30" y="39"/>
                    <a:pt x="19" y="39"/>
                  </a:cubicBezTo>
                  <a:close/>
                  <a:moveTo>
                    <a:pt x="3" y="19"/>
                  </a:moveTo>
                  <a:cubicBezTo>
                    <a:pt x="3" y="27"/>
                    <a:pt x="10" y="35"/>
                    <a:pt x="19" y="35"/>
                  </a:cubicBezTo>
                  <a:cubicBezTo>
                    <a:pt x="27" y="35"/>
                    <a:pt x="35" y="29"/>
                    <a:pt x="35" y="20"/>
                  </a:cubicBezTo>
                  <a:cubicBezTo>
                    <a:pt x="36" y="11"/>
                    <a:pt x="29" y="3"/>
                    <a:pt x="20" y="3"/>
                  </a:cubicBezTo>
                  <a:cubicBezTo>
                    <a:pt x="11" y="3"/>
                    <a:pt x="4" y="10"/>
                    <a:pt x="3" y="19"/>
                  </a:cubicBezTo>
                  <a:close/>
                </a:path>
              </a:pathLst>
            </a:custGeom>
            <a:solidFill>
              <a:srgbClr val="9884BD"/>
            </a:solidFill>
            <a:ln>
              <a:noFill/>
            </a:ln>
          </p:spPr>
          <p:txBody>
            <a:bodyPr vert="horz" wrap="square" lIns="91440" tIns="45720" rIns="91440" bIns="45720" numCol="1" anchor="t" anchorCtr="0" compatLnSpc="1">
              <a:prstTxWarp prst="textNoShape"/>
            </a:bodyPr>
            <a:lstStyle/>
            <a:p>
              <a:pPr>
                <a:defRPr/>
              </a:pPr>
              <a:endParaRPr lang="en-US"/>
            </a:p>
          </p:txBody>
        </p:sp>
        <p:sp>
          <p:nvSpPr>
            <p:cNvPr id="84" name="Freeform 89" hidden="0"/>
            <p:cNvSpPr/>
            <p:nvPr isPhoto="0" userDrawn="0"/>
          </p:nvSpPr>
          <p:spPr bwMode="auto">
            <a:xfrm>
              <a:off x="5278240" y="3503059"/>
              <a:ext cx="31750" cy="33338"/>
            </a:xfrm>
            <a:custGeom>
              <a:avLst/>
              <a:gdLst>
                <a:gd name="T0" fmla="*/ 9 w 13"/>
                <a:gd name="T1" fmla="*/ 6 h 13"/>
                <a:gd name="T2" fmla="*/ 12 w 13"/>
                <a:gd name="T3" fmla="*/ 9 h 13"/>
                <a:gd name="T4" fmla="*/ 12 w 13"/>
                <a:gd name="T5" fmla="*/ 12 h 13"/>
                <a:gd name="T6" fmla="*/ 9 w 13"/>
                <a:gd name="T7" fmla="*/ 11 h 13"/>
                <a:gd name="T8" fmla="*/ 6 w 13"/>
                <a:gd name="T9" fmla="*/ 8 h 13"/>
                <a:gd name="T10" fmla="*/ 4 w 13"/>
                <a:gd name="T11" fmla="*/ 11 h 13"/>
                <a:gd name="T12" fmla="*/ 1 w 13"/>
                <a:gd name="T13" fmla="*/ 12 h 13"/>
                <a:gd name="T14" fmla="*/ 2 w 13"/>
                <a:gd name="T15" fmla="*/ 8 h 13"/>
                <a:gd name="T16" fmla="*/ 4 w 13"/>
                <a:gd name="T17" fmla="*/ 6 h 13"/>
                <a:gd name="T18" fmla="*/ 1 w 13"/>
                <a:gd name="T19" fmla="*/ 3 h 13"/>
                <a:gd name="T20" fmla="*/ 1 w 13"/>
                <a:gd name="T21" fmla="*/ 0 h 13"/>
                <a:gd name="T22" fmla="*/ 3 w 13"/>
                <a:gd name="T23" fmla="*/ 1 h 13"/>
                <a:gd name="T24" fmla="*/ 6 w 13"/>
                <a:gd name="T25" fmla="*/ 4 h 13"/>
                <a:gd name="T26" fmla="*/ 9 w 13"/>
                <a:gd name="T27" fmla="*/ 1 h 13"/>
                <a:gd name="T28" fmla="*/ 12 w 13"/>
                <a:gd name="T29" fmla="*/ 0 h 13"/>
                <a:gd name="T30" fmla="*/ 12 w 13"/>
                <a:gd name="T31" fmla="*/ 3 h 13"/>
                <a:gd name="T32" fmla="*/ 9 w 13"/>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fill="norm" stroke="1" extrusionOk="0">
                  <a:moveTo>
                    <a:pt x="9" y="6"/>
                  </a:moveTo>
                  <a:cubicBezTo>
                    <a:pt x="10" y="7"/>
                    <a:pt x="11" y="8"/>
                    <a:pt x="12" y="9"/>
                  </a:cubicBezTo>
                  <a:cubicBezTo>
                    <a:pt x="12" y="10"/>
                    <a:pt x="13" y="11"/>
                    <a:pt x="12" y="12"/>
                  </a:cubicBezTo>
                  <a:cubicBezTo>
                    <a:pt x="11" y="12"/>
                    <a:pt x="10" y="12"/>
                    <a:pt x="9" y="11"/>
                  </a:cubicBezTo>
                  <a:cubicBezTo>
                    <a:pt x="8" y="11"/>
                    <a:pt x="7" y="10"/>
                    <a:pt x="6" y="8"/>
                  </a:cubicBezTo>
                  <a:cubicBezTo>
                    <a:pt x="5" y="9"/>
                    <a:pt x="5" y="10"/>
                    <a:pt x="4" y="11"/>
                  </a:cubicBezTo>
                  <a:cubicBezTo>
                    <a:pt x="2" y="12"/>
                    <a:pt x="1" y="13"/>
                    <a:pt x="1" y="12"/>
                  </a:cubicBezTo>
                  <a:cubicBezTo>
                    <a:pt x="0" y="11"/>
                    <a:pt x="0" y="10"/>
                    <a:pt x="2" y="8"/>
                  </a:cubicBezTo>
                  <a:cubicBezTo>
                    <a:pt x="2" y="7"/>
                    <a:pt x="3" y="7"/>
                    <a:pt x="4" y="6"/>
                  </a:cubicBezTo>
                  <a:cubicBezTo>
                    <a:pt x="3" y="5"/>
                    <a:pt x="2" y="4"/>
                    <a:pt x="1" y="3"/>
                  </a:cubicBezTo>
                  <a:cubicBezTo>
                    <a:pt x="0" y="2"/>
                    <a:pt x="0" y="1"/>
                    <a:pt x="1" y="0"/>
                  </a:cubicBezTo>
                  <a:cubicBezTo>
                    <a:pt x="1" y="0"/>
                    <a:pt x="2" y="0"/>
                    <a:pt x="3" y="1"/>
                  </a:cubicBezTo>
                  <a:cubicBezTo>
                    <a:pt x="4" y="2"/>
                    <a:pt x="5" y="3"/>
                    <a:pt x="6" y="4"/>
                  </a:cubicBezTo>
                  <a:cubicBezTo>
                    <a:pt x="7" y="3"/>
                    <a:pt x="8" y="2"/>
                    <a:pt x="9" y="1"/>
                  </a:cubicBezTo>
                  <a:cubicBezTo>
                    <a:pt x="10" y="0"/>
                    <a:pt x="11" y="0"/>
                    <a:pt x="12" y="0"/>
                  </a:cubicBezTo>
                  <a:cubicBezTo>
                    <a:pt x="13" y="1"/>
                    <a:pt x="12" y="2"/>
                    <a:pt x="12" y="3"/>
                  </a:cubicBezTo>
                  <a:cubicBezTo>
                    <a:pt x="11" y="4"/>
                    <a:pt x="10" y="5"/>
                    <a:pt x="9" y="6"/>
                  </a:cubicBezTo>
                  <a:close/>
                </a:path>
              </a:pathLst>
            </a:custGeom>
            <a:solidFill>
              <a:srgbClr val="9884BD"/>
            </a:solidFill>
            <a:ln>
              <a:noFill/>
            </a:ln>
          </p:spPr>
          <p:txBody>
            <a:bodyPr vert="horz" wrap="square" lIns="91440" tIns="45720" rIns="91440" bIns="45720" numCol="1" anchor="t" anchorCtr="0" compatLnSpc="1">
              <a:prstTxWarp prst="textNoShape"/>
            </a:bodyPr>
            <a:lstStyle/>
            <a:p>
              <a:pPr>
                <a:defRPr/>
              </a:pPr>
              <a:endParaRPr lang="en-US"/>
            </a:p>
          </p:txBody>
        </p:sp>
        <p:sp>
          <p:nvSpPr>
            <p:cNvPr id="85" name="Freeform 90" hidden="0"/>
            <p:cNvSpPr>
              <a:spLocks noEditPoints="1"/>
            </p:cNvSpPr>
            <p:nvPr isPhoto="0" userDrawn="0"/>
          </p:nvSpPr>
          <p:spPr bwMode="auto">
            <a:xfrm>
              <a:off x="5410003" y="3471309"/>
              <a:ext cx="96838" cy="96838"/>
            </a:xfrm>
            <a:custGeom>
              <a:avLst/>
              <a:gdLst>
                <a:gd name="T0" fmla="*/ 20 w 39"/>
                <a:gd name="T1" fmla="*/ 39 h 39"/>
                <a:gd name="T2" fmla="*/ 0 w 39"/>
                <a:gd name="T3" fmla="*/ 19 h 39"/>
                <a:gd name="T4" fmla="*/ 20 w 39"/>
                <a:gd name="T5" fmla="*/ 0 h 39"/>
                <a:gd name="T6" fmla="*/ 39 w 39"/>
                <a:gd name="T7" fmla="*/ 19 h 39"/>
                <a:gd name="T8" fmla="*/ 20 w 39"/>
                <a:gd name="T9" fmla="*/ 39 h 39"/>
                <a:gd name="T10" fmla="*/ 36 w 39"/>
                <a:gd name="T11" fmla="*/ 20 h 39"/>
                <a:gd name="T12" fmla="*/ 20 w 39"/>
                <a:gd name="T13" fmla="*/ 3 h 39"/>
                <a:gd name="T14" fmla="*/ 4 w 39"/>
                <a:gd name="T15" fmla="*/ 19 h 39"/>
                <a:gd name="T16" fmla="*/ 19 w 39"/>
                <a:gd name="T17" fmla="*/ 35 h 39"/>
                <a:gd name="T18" fmla="*/ 36 w 39"/>
                <a:gd name="T19"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fill="norm" stroke="1" extrusionOk="0">
                  <a:moveTo>
                    <a:pt x="20" y="39"/>
                  </a:moveTo>
                  <a:cubicBezTo>
                    <a:pt x="9" y="39"/>
                    <a:pt x="0" y="30"/>
                    <a:pt x="0" y="19"/>
                  </a:cubicBezTo>
                  <a:cubicBezTo>
                    <a:pt x="0" y="8"/>
                    <a:pt x="9" y="0"/>
                    <a:pt x="20" y="0"/>
                  </a:cubicBezTo>
                  <a:cubicBezTo>
                    <a:pt x="30" y="0"/>
                    <a:pt x="39" y="8"/>
                    <a:pt x="39" y="19"/>
                  </a:cubicBezTo>
                  <a:cubicBezTo>
                    <a:pt x="39" y="30"/>
                    <a:pt x="30" y="39"/>
                    <a:pt x="20" y="39"/>
                  </a:cubicBezTo>
                  <a:close/>
                  <a:moveTo>
                    <a:pt x="36" y="20"/>
                  </a:moveTo>
                  <a:cubicBezTo>
                    <a:pt x="36" y="11"/>
                    <a:pt x="29" y="4"/>
                    <a:pt x="20" y="3"/>
                  </a:cubicBezTo>
                  <a:cubicBezTo>
                    <a:pt x="12" y="3"/>
                    <a:pt x="4" y="10"/>
                    <a:pt x="4" y="19"/>
                  </a:cubicBezTo>
                  <a:cubicBezTo>
                    <a:pt x="3" y="27"/>
                    <a:pt x="10" y="35"/>
                    <a:pt x="19" y="35"/>
                  </a:cubicBezTo>
                  <a:cubicBezTo>
                    <a:pt x="28" y="35"/>
                    <a:pt x="35" y="29"/>
                    <a:pt x="36" y="20"/>
                  </a:cubicBezTo>
                  <a:close/>
                </a:path>
              </a:pathLst>
            </a:custGeom>
            <a:solidFill>
              <a:srgbClr val="9884BD"/>
            </a:solidFill>
            <a:ln>
              <a:noFill/>
            </a:ln>
          </p:spPr>
          <p:txBody>
            <a:bodyPr vert="horz" wrap="square" lIns="91440" tIns="45720" rIns="91440" bIns="45720" numCol="1" anchor="t" anchorCtr="0" compatLnSpc="1">
              <a:prstTxWarp prst="textNoShape"/>
            </a:bodyPr>
            <a:lstStyle/>
            <a:p>
              <a:pPr>
                <a:defRPr/>
              </a:pPr>
              <a:endParaRPr lang="en-US"/>
            </a:p>
          </p:txBody>
        </p:sp>
        <p:sp>
          <p:nvSpPr>
            <p:cNvPr id="86" name="Freeform 91" hidden="0"/>
            <p:cNvSpPr/>
            <p:nvPr isPhoto="0" userDrawn="0"/>
          </p:nvSpPr>
          <p:spPr bwMode="auto">
            <a:xfrm>
              <a:off x="5436990" y="3503059"/>
              <a:ext cx="42863" cy="30162"/>
            </a:xfrm>
            <a:custGeom>
              <a:avLst/>
              <a:gdLst>
                <a:gd name="T0" fmla="*/ 6 w 17"/>
                <a:gd name="T1" fmla="*/ 8 h 12"/>
                <a:gd name="T2" fmla="*/ 14 w 17"/>
                <a:gd name="T3" fmla="*/ 1 h 12"/>
                <a:gd name="T4" fmla="*/ 16 w 17"/>
                <a:gd name="T5" fmla="*/ 0 h 12"/>
                <a:gd name="T6" fmla="*/ 16 w 17"/>
                <a:gd name="T7" fmla="*/ 3 h 12"/>
                <a:gd name="T8" fmla="*/ 13 w 17"/>
                <a:gd name="T9" fmla="*/ 7 h 12"/>
                <a:gd name="T10" fmla="*/ 8 w 17"/>
                <a:gd name="T11" fmla="*/ 11 h 12"/>
                <a:gd name="T12" fmla="*/ 5 w 17"/>
                <a:gd name="T13" fmla="*/ 11 h 12"/>
                <a:gd name="T14" fmla="*/ 1 w 17"/>
                <a:gd name="T15" fmla="*/ 8 h 12"/>
                <a:gd name="T16" fmla="*/ 1 w 17"/>
                <a:gd name="T17" fmla="*/ 5 h 12"/>
                <a:gd name="T18" fmla="*/ 4 w 17"/>
                <a:gd name="T19" fmla="*/ 5 h 12"/>
                <a:gd name="T20" fmla="*/ 6 w 17"/>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2" fill="norm" stroke="1" extrusionOk="0">
                  <a:moveTo>
                    <a:pt x="6" y="8"/>
                  </a:moveTo>
                  <a:cubicBezTo>
                    <a:pt x="9" y="5"/>
                    <a:pt x="11" y="3"/>
                    <a:pt x="14" y="1"/>
                  </a:cubicBezTo>
                  <a:cubicBezTo>
                    <a:pt x="14" y="0"/>
                    <a:pt x="15" y="0"/>
                    <a:pt x="16" y="0"/>
                  </a:cubicBezTo>
                  <a:cubicBezTo>
                    <a:pt x="17" y="0"/>
                    <a:pt x="17" y="2"/>
                    <a:pt x="16" y="3"/>
                  </a:cubicBezTo>
                  <a:cubicBezTo>
                    <a:pt x="15" y="4"/>
                    <a:pt x="14" y="5"/>
                    <a:pt x="13" y="7"/>
                  </a:cubicBezTo>
                  <a:cubicBezTo>
                    <a:pt x="11" y="8"/>
                    <a:pt x="10" y="10"/>
                    <a:pt x="8" y="11"/>
                  </a:cubicBezTo>
                  <a:cubicBezTo>
                    <a:pt x="7" y="12"/>
                    <a:pt x="6" y="12"/>
                    <a:pt x="5" y="11"/>
                  </a:cubicBezTo>
                  <a:cubicBezTo>
                    <a:pt x="4" y="10"/>
                    <a:pt x="2" y="9"/>
                    <a:pt x="1" y="8"/>
                  </a:cubicBezTo>
                  <a:cubicBezTo>
                    <a:pt x="0" y="7"/>
                    <a:pt x="0" y="6"/>
                    <a:pt x="1" y="5"/>
                  </a:cubicBezTo>
                  <a:cubicBezTo>
                    <a:pt x="2" y="4"/>
                    <a:pt x="3" y="4"/>
                    <a:pt x="4" y="5"/>
                  </a:cubicBezTo>
                  <a:cubicBezTo>
                    <a:pt x="5" y="6"/>
                    <a:pt x="5" y="7"/>
                    <a:pt x="6" y="8"/>
                  </a:cubicBezTo>
                  <a:close/>
                </a:path>
              </a:pathLst>
            </a:custGeom>
            <a:solidFill>
              <a:srgbClr val="9884BD"/>
            </a:solidFill>
            <a:ln>
              <a:noFill/>
            </a:ln>
          </p:spPr>
          <p:txBody>
            <a:bodyPr vert="horz" wrap="square" lIns="91440" tIns="45720" rIns="91440" bIns="45720" numCol="1" anchor="t" anchorCtr="0" compatLnSpc="1">
              <a:prstTxWarp prst="textNoShape"/>
            </a:bodyPr>
            <a:lstStyle/>
            <a:p>
              <a:pPr>
                <a:defRPr/>
              </a:pPr>
              <a:endParaRPr lang="en-US"/>
            </a:p>
          </p:txBody>
        </p:sp>
      </p:grpSp>
      <p:sp>
        <p:nvSpPr>
          <p:cNvPr id="87" name="ZoneTexte 135" hidden="0"/>
          <p:cNvSpPr/>
          <p:nvPr isPhoto="0" userDrawn="0"/>
        </p:nvSpPr>
        <p:spPr bwMode="auto">
          <a:xfrm>
            <a:off x="2594167" y="3858602"/>
            <a:ext cx="1977833" cy="369332"/>
          </a:xfrm>
          <a:prstGeom prst="rect">
            <a:avLst/>
          </a:prstGeom>
          <a:noFill/>
        </p:spPr>
        <p:txBody>
          <a:bodyPr wrap="square" rtlCol="0">
            <a:spAutoFit/>
          </a:bodyPr>
          <a:lstStyle/>
          <a:p>
            <a:pPr algn="ctr">
              <a:defRPr/>
            </a:pPr>
            <a:r>
              <a:rPr lang="fr-FR" sz="900">
                <a:solidFill>
                  <a:srgbClr val="B0B2DA"/>
                </a:solidFill>
                <a:latin typeface="Arial"/>
                <a:cs typeface="Arial"/>
              </a:rPr>
              <a:t>Données</a:t>
            </a:r>
            <a:br>
              <a:rPr lang="fr-FR" sz="900">
                <a:solidFill>
                  <a:srgbClr val="B0B2DA"/>
                </a:solidFill>
                <a:latin typeface="Arial"/>
                <a:cs typeface="Arial"/>
              </a:rPr>
            </a:br>
            <a:r>
              <a:rPr lang="fr-FR" sz="900">
                <a:solidFill>
                  <a:srgbClr val="B0B2DA"/>
                </a:solidFill>
                <a:latin typeface="Arial"/>
                <a:cs typeface="Arial"/>
              </a:rPr>
              <a:t>de la recherche</a:t>
            </a:r>
            <a:endParaRPr lang="en-US" sz="900">
              <a:solidFill>
                <a:srgbClr val="B0B2DA"/>
              </a:solidFill>
            </a:endParaRPr>
          </a:p>
        </p:txBody>
      </p:sp>
      <p:sp>
        <p:nvSpPr>
          <p:cNvPr id="88" name="ZoneTexte 136" hidden="0"/>
          <p:cNvSpPr/>
          <p:nvPr isPhoto="0" userDrawn="0"/>
        </p:nvSpPr>
        <p:spPr bwMode="auto">
          <a:xfrm>
            <a:off x="4289222" y="3853086"/>
            <a:ext cx="1977833" cy="230832"/>
          </a:xfrm>
          <a:prstGeom prst="rect">
            <a:avLst/>
          </a:prstGeom>
          <a:noFill/>
        </p:spPr>
        <p:txBody>
          <a:bodyPr wrap="square" rtlCol="0">
            <a:spAutoFit/>
          </a:bodyPr>
          <a:lstStyle/>
          <a:p>
            <a:pPr algn="ctr">
              <a:defRPr/>
            </a:pPr>
            <a:r>
              <a:rPr lang="fr-FR" sz="900">
                <a:solidFill>
                  <a:srgbClr val="B866A1"/>
                </a:solidFill>
                <a:latin typeface="Arial"/>
                <a:cs typeface="Arial"/>
              </a:rPr>
              <a:t>Les licences</a:t>
            </a:r>
            <a:endParaRPr lang="en-US" sz="900">
              <a:solidFill>
                <a:srgbClr val="B866A1"/>
              </a:solidFill>
            </a:endParaRPr>
          </a:p>
        </p:txBody>
      </p:sp>
      <p:sp>
        <p:nvSpPr>
          <p:cNvPr id="89" name="ZoneTexte 137" hidden="0"/>
          <p:cNvSpPr/>
          <p:nvPr isPhoto="0" userDrawn="0"/>
        </p:nvSpPr>
        <p:spPr bwMode="auto">
          <a:xfrm>
            <a:off x="5796136" y="3858602"/>
            <a:ext cx="2265423" cy="369332"/>
          </a:xfrm>
          <a:prstGeom prst="rect">
            <a:avLst/>
          </a:prstGeom>
          <a:noFill/>
        </p:spPr>
        <p:txBody>
          <a:bodyPr wrap="square" rtlCol="0">
            <a:spAutoFit/>
          </a:bodyPr>
          <a:lstStyle/>
          <a:p>
            <a:pPr algn="ctr">
              <a:defRPr/>
            </a:pPr>
            <a:r>
              <a:rPr lang="fr-FR" sz="900">
                <a:solidFill>
                  <a:srgbClr val="9884BD"/>
                </a:solidFill>
                <a:latin typeface="Arial"/>
                <a:cs typeface="Arial"/>
              </a:rPr>
              <a:t>Évaluation des chercheurs</a:t>
            </a:r>
            <a:br>
              <a:rPr lang="fr-FR" sz="900">
                <a:solidFill>
                  <a:srgbClr val="9884BD"/>
                </a:solidFill>
                <a:latin typeface="Arial"/>
                <a:cs typeface="Arial"/>
              </a:rPr>
            </a:br>
            <a:r>
              <a:rPr lang="fr-FR" sz="900">
                <a:solidFill>
                  <a:srgbClr val="9884BD"/>
                </a:solidFill>
                <a:latin typeface="Arial"/>
                <a:cs typeface="Arial"/>
              </a:rPr>
              <a:t>et sciences ouvertes</a:t>
            </a:r>
            <a:endParaRPr lang="en-US" sz="900">
              <a:solidFill>
                <a:srgbClr val="9884BD"/>
              </a:solidFill>
            </a:endParaRPr>
          </a:p>
        </p:txBody>
      </p:sp>
      <p:sp>
        <p:nvSpPr>
          <p:cNvPr id="90" name="object 2" hidden="0"/>
          <p:cNvSpPr/>
          <p:nvPr isPhoto="0" userDrawn="0"/>
        </p:nvSpPr>
        <p:spPr bwMode="auto">
          <a:xfrm>
            <a:off x="0" y="2931788"/>
            <a:ext cx="9036496" cy="197489"/>
          </a:xfrm>
          <a:prstGeom prst="rect">
            <a:avLst/>
          </a:prstGeom>
        </p:spPr>
        <p:txBody>
          <a:bodyPr vert="horz" wrap="square" lIns="0" tIns="12700" rIns="0" bIns="0" rtlCol="0">
            <a:spAutoFit/>
          </a:bodyPr>
          <a:lstStyle>
            <a:lvl1pPr>
              <a:defRPr sz="1800" b="1" i="0">
                <a:solidFill>
                  <a:srgbClr val="005F71"/>
                </a:solidFill>
                <a:latin typeface="Arial"/>
                <a:ea typeface="+mj-ea"/>
                <a:cs typeface="Arial"/>
              </a:defRPr>
            </a:lvl1pPr>
          </a:lstStyle>
          <a:p>
            <a:pPr marL="12700" algn="ctr">
              <a:spcBef>
                <a:spcPts val="100"/>
              </a:spcBef>
              <a:defRPr/>
            </a:pPr>
            <a:r>
              <a:rPr lang="fr-FR" sz="1200">
                <a:solidFill>
                  <a:srgbClr val="0070C0"/>
                </a:solidFill>
              </a:rPr>
              <a:t>La Science ouverte : mise en œuvre </a:t>
            </a:r>
            <a:endParaRPr sz="1200"/>
          </a:p>
        </p:txBody>
      </p:sp>
      <p:sp>
        <p:nvSpPr>
          <p:cNvPr id="91" name="object 2" hidden="0"/>
          <p:cNvSpPr/>
          <p:nvPr isPhoto="0" userDrawn="0"/>
        </p:nvSpPr>
        <p:spPr bwMode="auto">
          <a:xfrm>
            <a:off x="0" y="4371950"/>
            <a:ext cx="9036496" cy="197489"/>
          </a:xfrm>
          <a:prstGeom prst="rect">
            <a:avLst/>
          </a:prstGeom>
        </p:spPr>
        <p:txBody>
          <a:bodyPr vert="horz" wrap="square" lIns="0" tIns="12700" rIns="0" bIns="0" rtlCol="0">
            <a:spAutoFit/>
          </a:bodyPr>
          <a:lstStyle>
            <a:lvl1pPr>
              <a:defRPr sz="1800" b="1" i="0">
                <a:solidFill>
                  <a:srgbClr val="005F71"/>
                </a:solidFill>
                <a:latin typeface="Arial"/>
                <a:ea typeface="+mj-ea"/>
                <a:cs typeface="Arial"/>
              </a:defRPr>
            </a:lvl1pPr>
          </a:lstStyle>
          <a:p>
            <a:pPr marL="12700" algn="ctr">
              <a:spcBef>
                <a:spcPts val="100"/>
              </a:spcBef>
              <a:defRPr/>
            </a:pPr>
            <a:r>
              <a:rPr lang="fr-FR" sz="1200">
                <a:solidFill>
                  <a:srgbClr val="0070C0"/>
                </a:solidFill>
              </a:rPr>
              <a:t>Questions et conclusions</a:t>
            </a:r>
            <a:endParaRPr sz="1200"/>
          </a:p>
        </p:txBody>
      </p:sp>
      <p:sp>
        <p:nvSpPr>
          <p:cNvPr id="92" name="Espace réservé du numéro de diapositive 1" hidden="0"/>
          <p:cNvSpPr/>
          <p:nvPr isPhoto="0" userDrawn="0"/>
        </p:nvSpPr>
        <p:spPr bwMode="auto">
          <a:xfrm>
            <a:off x="8389938" y="4789594"/>
            <a:ext cx="754062" cy="398251"/>
          </a:xfrm>
          <a:prstGeom prst="rect">
            <a:avLst/>
          </a:prstGeom>
        </p:spPr>
        <p:txBody>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D038279B-FC19-497E-A7D1-5ADD9CAF016F}" type="slidenum">
              <a:rPr lang="en-US" sz="1600" b="1">
                <a:solidFill>
                  <a:srgbClr val="C00000"/>
                </a:solidFill>
                <a:latin typeface="Arial"/>
                <a:cs typeface="Arial"/>
              </a:rPr>
              <a:t>3</a:t>
            </a:fld>
            <a:endParaRPr lang="en-US" sz="1600">
              <a:latin typeface="Arial"/>
              <a:cs typeface="Arial"/>
            </a:endParaRPr>
          </a:p>
        </p:txBody>
      </p:sp>
      <p:sp>
        <p:nvSpPr>
          <p:cNvPr id="93" name="object 4" hidden="0"/>
          <p:cNvSpPr>
            <a:spLocks noGrp="1"/>
          </p:cNvSpPr>
          <p:nvPr isPhoto="0" userDrawn="0">
            <p:ph type="title" hasCustomPrompt="0"/>
          </p:nvPr>
        </p:nvSpPr>
        <p:spPr bwMode="auto">
          <a:xfrm>
            <a:off x="0" y="418047"/>
            <a:ext cx="9144000" cy="299720"/>
          </a:xfrm>
          <a:prstGeom prst="rect">
            <a:avLst/>
          </a:prstGeom>
        </p:spPr>
        <p:txBody>
          <a:bodyPr vert="horz" wrap="square" lIns="0" tIns="12700" rIns="0" bIns="0" rtlCol="0">
            <a:spAutoFit/>
          </a:bodyPr>
          <a:lstStyle/>
          <a:p>
            <a:pPr marL="12700" algn="ctr">
              <a:lnSpc>
                <a:spcPct val="100000"/>
              </a:lnSpc>
              <a:spcBef>
                <a:spcPts val="100"/>
              </a:spcBef>
              <a:defRPr/>
            </a:pPr>
            <a:r>
              <a:rPr lang="fr-FR" spc="-5"/>
              <a:t>Sommaire</a:t>
            </a:r>
            <a:endParaRPr spc="-5"/>
          </a:p>
        </p:txBody>
      </p:sp>
      <p:sp>
        <p:nvSpPr>
          <p:cNvPr id="94" name="Rectangle 2" hidden="0"/>
          <p:cNvSpPr/>
          <p:nvPr isPhoto="0" userDrawn="0"/>
        </p:nvSpPr>
        <p:spPr bwMode="auto">
          <a:xfrm>
            <a:off x="0" y="1347614"/>
            <a:ext cx="9144000" cy="276999"/>
          </a:xfrm>
          <a:prstGeom prst="rect">
            <a:avLst/>
          </a:prstGeom>
        </p:spPr>
        <p:txBody>
          <a:bodyPr wrap="square">
            <a:spAutoFit/>
          </a:bodyPr>
          <a:lstStyle/>
          <a:p>
            <a:pPr marL="342900" lvl="1" algn="ctr" defTabSz="685800">
              <a:defRPr/>
            </a:pPr>
            <a:r>
              <a:rPr lang="fr-FR" sz="1200" b="1">
                <a:solidFill>
                  <a:srgbClr val="0070C0"/>
                </a:solidFill>
                <a:latin typeface="Arial"/>
                <a:cs typeface="Arial"/>
              </a:rPr>
              <a:t>La Science ouverte : un écosystème d’acteurs aux motivations différentes, mais aux objectifs communs</a:t>
            </a:r>
            <a:endParaRPr sz="1200">
              <a:solidFill>
                <a:prstClr val="black"/>
              </a:solidFill>
              <a:latin typeface="Calibri"/>
              <a:cs typeface="Arial"/>
            </a:endParaRPr>
          </a:p>
        </p:txBody>
      </p:sp>
      <p:sp>
        <p:nvSpPr>
          <p:cNvPr id="95" name="object 2" hidden="0"/>
          <p:cNvSpPr/>
          <p:nvPr isPhoto="0" userDrawn="0"/>
        </p:nvSpPr>
        <p:spPr bwMode="auto">
          <a:xfrm>
            <a:off x="0" y="987573"/>
            <a:ext cx="9144000" cy="197489"/>
          </a:xfrm>
          <a:prstGeom prst="rect">
            <a:avLst/>
          </a:prstGeom>
        </p:spPr>
        <p:txBody>
          <a:bodyPr vert="horz" wrap="square" lIns="0" tIns="12700" rIns="0" bIns="0" rtlCol="0">
            <a:spAutoFit/>
          </a:bodyPr>
          <a:lstStyle>
            <a:lvl1pPr>
              <a:defRPr sz="1800" b="1" i="0">
                <a:solidFill>
                  <a:srgbClr val="005F71"/>
                </a:solidFill>
                <a:latin typeface="Arial"/>
                <a:ea typeface="+mj-ea"/>
                <a:cs typeface="Arial"/>
              </a:defRPr>
            </a:lvl1pPr>
          </a:lstStyle>
          <a:p>
            <a:pPr marL="12700" algn="ctr">
              <a:spcBef>
                <a:spcPts val="100"/>
              </a:spcBef>
              <a:defRPr/>
            </a:pPr>
            <a:r>
              <a:rPr lang="fr-FR" sz="1200">
                <a:solidFill>
                  <a:srgbClr val="0070C0"/>
                </a:solidFill>
              </a:rPr>
              <a:t>Science ouverte : principes</a:t>
            </a:r>
            <a:endParaRPr sz="1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Image 32" hidden="0"/>
          <p:cNvPicPr>
            <a:picLocks noChangeAspect="1"/>
          </p:cNvPicPr>
          <p:nvPr isPhoto="0" userDrawn="0"/>
        </p:nvPicPr>
        <p:blipFill>
          <a:blip r:embed="rId2"/>
          <a:stretch/>
        </p:blipFill>
        <p:spPr bwMode="auto">
          <a:xfrm>
            <a:off x="467544" y="2067694"/>
            <a:ext cx="2002930" cy="1440160"/>
          </a:xfrm>
          <a:prstGeom prst="rect">
            <a:avLst/>
          </a:prstGeom>
        </p:spPr>
      </p:pic>
      <p:sp>
        <p:nvSpPr>
          <p:cNvPr id="5" name="Espace réservé du numéro de diapositive 2" hidden="0"/>
          <p:cNvSpPr>
            <a:spLocks noGrp="1"/>
          </p:cNvSpPr>
          <p:nvPr isPhoto="0" userDrawn="0">
            <p:ph type="sldNum" idx="4" hasCustomPrompt="0"/>
          </p:nvPr>
        </p:nvSpPr>
        <p:spPr bwMode="auto"/>
        <p:txBody>
          <a:bodyPr/>
          <a:lstStyle/>
          <a:p>
            <a:pPr algn="ctr" defTabSz="685800">
              <a:defRPr/>
            </a:pPr>
            <a:fld id="{D038279B-FC19-497E-A7D1-5ADD9CAF016F}" type="slidenum">
              <a:rPr lang="en-US" sz="1600" b="1">
                <a:solidFill>
                  <a:srgbClr val="C00000"/>
                </a:solidFill>
                <a:latin typeface="Arial"/>
                <a:ea typeface="Arial"/>
                <a:cs typeface="Arial"/>
              </a:rPr>
              <a:t>30</a:t>
            </a:fld>
            <a:endParaRPr lang="en-US" sz="1600">
              <a:solidFill>
                <a:prstClr val="black">
                  <a:tint val="75000"/>
                </a:prstClr>
              </a:solidFill>
              <a:latin typeface="Arial"/>
              <a:cs typeface="Arial"/>
            </a:endParaRPr>
          </a:p>
        </p:txBody>
      </p:sp>
      <p:sp>
        <p:nvSpPr>
          <p:cNvPr id="6"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7" name="ZoneTexte 1" hidden="0"/>
          <p:cNvSpPr/>
          <p:nvPr isPhoto="0" userDrawn="0"/>
        </p:nvSpPr>
        <p:spPr bwMode="auto">
          <a:xfrm>
            <a:off x="988845" y="1529623"/>
            <a:ext cx="7166310" cy="300082"/>
          </a:xfrm>
          <a:prstGeom prst="rect">
            <a:avLst/>
          </a:prstGeom>
          <a:noFill/>
        </p:spPr>
        <p:txBody>
          <a:bodyPr wrap="square" rtlCol="0">
            <a:spAutoFit/>
          </a:bodyPr>
          <a:lstStyle/>
          <a:p>
            <a:pPr defTabSz="685800">
              <a:defRPr/>
            </a:pPr>
            <a:r>
              <a:rPr lang="fr-FR" sz="1350" b="1">
                <a:solidFill>
                  <a:srgbClr val="0070C0"/>
                </a:solidFill>
                <a:latin typeface="Arial"/>
                <a:cs typeface="Arial"/>
              </a:rPr>
              <a:t>		</a:t>
            </a:r>
            <a:endParaRPr sz="1350">
              <a:solidFill>
                <a:prstClr val="black"/>
              </a:solidFill>
              <a:latin typeface="Calibri"/>
              <a:cs typeface="Arial"/>
            </a:endParaRPr>
          </a:p>
        </p:txBody>
      </p:sp>
      <p:sp>
        <p:nvSpPr>
          <p:cNvPr id="8" name="ZoneTexte 7" hidden="0"/>
          <p:cNvSpPr/>
          <p:nvPr isPhoto="0" userDrawn="0"/>
        </p:nvSpPr>
        <p:spPr bwMode="auto">
          <a:xfrm>
            <a:off x="-2844824" y="3435846"/>
            <a:ext cx="7758266" cy="1011186"/>
          </a:xfrm>
          <a:prstGeom prst="rect">
            <a:avLst/>
          </a:prstGeom>
          <a:noFill/>
        </p:spPr>
        <p:txBody>
          <a:bodyPr wrap="square" rtlCol="0">
            <a:noAutofit/>
          </a:bodyPr>
          <a:lstStyle/>
          <a:p>
            <a:pPr defTabSz="685800">
              <a:defRPr/>
            </a:pPr>
            <a:endParaRPr lang="fr-FR" sz="1400">
              <a:latin typeface="Arial"/>
              <a:cs typeface="Arial"/>
            </a:endParaRPr>
          </a:p>
          <a:p>
            <a:pPr algn="ctr" defTabSz="685800">
              <a:defRPr/>
            </a:pPr>
            <a:r>
              <a:rPr lang="fr-FR" sz="1400" i="1">
                <a:latin typeface="Arial"/>
                <a:cs typeface="Arial"/>
              </a:rPr>
              <a:t>Durée : 20 min</a:t>
            </a:r>
            <a:endParaRPr i="1"/>
          </a:p>
          <a:p>
            <a:pPr defTabSz="685800">
              <a:defRPr/>
            </a:pPr>
            <a:endParaRPr lang="fr-FR" sz="1400">
              <a:latin typeface="Arial"/>
              <a:cs typeface="Arial"/>
            </a:endParaRPr>
          </a:p>
          <a:p>
            <a:pPr defTabSz="685800">
              <a:defRPr/>
            </a:pPr>
            <a:endParaRPr lang="fr-FR" sz="1400">
              <a:latin typeface="Arial"/>
              <a:cs typeface="Arial"/>
            </a:endParaRPr>
          </a:p>
          <a:p>
            <a:pPr defTabSz="685800">
              <a:defRPr/>
            </a:pPr>
            <a:endParaRPr lang="fr-FR" sz="1600" b="1">
              <a:solidFill>
                <a:srgbClr val="C00000"/>
              </a:solidFill>
              <a:latin typeface="Arial"/>
              <a:cs typeface="Arial"/>
            </a:endParaRPr>
          </a:p>
          <a:p>
            <a:pPr defTabSz="685800">
              <a:defRPr/>
            </a:pPr>
            <a:endParaRPr lang="fr-FR" sz="1050">
              <a:solidFill>
                <a:prstClr val="black"/>
              </a:solidFill>
              <a:latin typeface="Arial"/>
              <a:cs typeface="Arial"/>
            </a:endParaRPr>
          </a:p>
          <a:p>
            <a:pPr defTabSz="685800">
              <a:defRPr/>
            </a:pPr>
            <a:endParaRPr lang="fr-FR" sz="1050">
              <a:solidFill>
                <a:prstClr val="black"/>
              </a:solidFill>
              <a:latin typeface="Arial"/>
              <a:cs typeface="Arial"/>
            </a:endParaRPr>
          </a:p>
          <a:p>
            <a:pPr defTabSz="685800">
              <a:defRPr/>
            </a:pPr>
            <a:endParaRPr lang="fr-FR" sz="1050">
              <a:solidFill>
                <a:prstClr val="black"/>
              </a:solidFill>
              <a:latin typeface="Arial"/>
              <a:cs typeface="Arial"/>
            </a:endParaRPr>
          </a:p>
          <a:p>
            <a:pPr defTabSz="685800">
              <a:defRPr/>
            </a:pPr>
            <a:endParaRPr lang="fr-FR" sz="1050" b="1">
              <a:solidFill>
                <a:prstClr val="black"/>
              </a:solidFill>
              <a:latin typeface="Arial"/>
              <a:cs typeface="Arial"/>
            </a:endParaRPr>
          </a:p>
          <a:p>
            <a:pPr defTabSz="685800">
              <a:defRPr/>
            </a:pPr>
            <a:endParaRPr lang="fr-FR" sz="1050" b="1">
              <a:solidFill>
                <a:prstClr val="black"/>
              </a:solidFill>
              <a:latin typeface="Arial"/>
              <a:cs typeface="Arial"/>
            </a:endParaRPr>
          </a:p>
          <a:p>
            <a:pPr defTabSz="685800">
              <a:defRPr/>
            </a:pPr>
            <a:endParaRPr lang="fr-FR" sz="1350">
              <a:solidFill>
                <a:prstClr val="black"/>
              </a:solidFill>
              <a:latin typeface="Calibri"/>
              <a:cs typeface="Arial"/>
            </a:endParaRPr>
          </a:p>
        </p:txBody>
      </p:sp>
      <p:grpSp>
        <p:nvGrpSpPr>
          <p:cNvPr id="9" name="Groupe 23" hidden="0"/>
          <p:cNvGrpSpPr/>
          <p:nvPr isPhoto="0" userDrawn="0"/>
        </p:nvGrpSpPr>
        <p:grpSpPr bwMode="auto">
          <a:xfrm rot="5400000">
            <a:off x="7232176" y="2632694"/>
            <a:ext cx="3581997" cy="125948"/>
            <a:chOff x="1259632" y="1851670"/>
            <a:chExt cx="6567926" cy="230936"/>
          </a:xfrm>
        </p:grpSpPr>
        <p:grpSp>
          <p:nvGrpSpPr>
            <p:cNvPr id="10" name="Groupe 24" hidden="0"/>
            <p:cNvGrpSpPr/>
            <p:nvPr isPhoto="0" userDrawn="0"/>
          </p:nvGrpSpPr>
          <p:grpSpPr bwMode="auto">
            <a:xfrm>
              <a:off x="3900867" y="1851670"/>
              <a:ext cx="1300128" cy="230936"/>
              <a:chOff x="3900867" y="1851670"/>
              <a:chExt cx="1300128" cy="230936"/>
            </a:xfrm>
          </p:grpSpPr>
          <p:sp>
            <p:nvSpPr>
              <p:cNvPr id="11"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b="1"/>
              </a:p>
            </p:txBody>
          </p:sp>
          <p:sp>
            <p:nvSpPr>
              <p:cNvPr id="12"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13" name="Groupe 25" hidden="0"/>
            <p:cNvGrpSpPr/>
            <p:nvPr isPhoto="0" userDrawn="0"/>
          </p:nvGrpSpPr>
          <p:grpSpPr bwMode="auto">
            <a:xfrm>
              <a:off x="5209721" y="1851670"/>
              <a:ext cx="1302442" cy="230936"/>
              <a:chOff x="5223696" y="1851670"/>
              <a:chExt cx="1302442" cy="230936"/>
            </a:xfrm>
          </p:grpSpPr>
          <p:sp>
            <p:nvSpPr>
              <p:cNvPr id="14"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b="1"/>
              </a:p>
            </p:txBody>
          </p:sp>
          <p:sp>
            <p:nvSpPr>
              <p:cNvPr id="15"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16" name="Groupe 26" hidden="0"/>
            <p:cNvGrpSpPr/>
            <p:nvPr isPhoto="0" userDrawn="0"/>
          </p:nvGrpSpPr>
          <p:grpSpPr bwMode="auto">
            <a:xfrm>
              <a:off x="2579616" y="1851670"/>
              <a:ext cx="1302442" cy="230936"/>
              <a:chOff x="2579616" y="1851670"/>
              <a:chExt cx="1302442" cy="230936"/>
            </a:xfrm>
          </p:grpSpPr>
          <p:sp>
            <p:nvSpPr>
              <p:cNvPr id="17"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b="1"/>
              </a:p>
            </p:txBody>
          </p:sp>
          <p:sp>
            <p:nvSpPr>
              <p:cNvPr id="18"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19" name="Groupe 27" hidden="0"/>
            <p:cNvGrpSpPr/>
            <p:nvPr isPhoto="0" userDrawn="0"/>
          </p:nvGrpSpPr>
          <p:grpSpPr bwMode="auto">
            <a:xfrm>
              <a:off x="1259632" y="1851670"/>
              <a:ext cx="1302443" cy="230936"/>
              <a:chOff x="1259632" y="1851670"/>
              <a:chExt cx="1302443" cy="230936"/>
            </a:xfrm>
          </p:grpSpPr>
          <p:sp>
            <p:nvSpPr>
              <p:cNvPr id="20"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b="1"/>
              </a:p>
            </p:txBody>
          </p:sp>
          <p:sp>
            <p:nvSpPr>
              <p:cNvPr id="21"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22" name="Groupe 28" hidden="0"/>
            <p:cNvGrpSpPr/>
            <p:nvPr isPhoto="0" userDrawn="0"/>
          </p:nvGrpSpPr>
          <p:grpSpPr bwMode="auto">
            <a:xfrm>
              <a:off x="6525116" y="1851670"/>
              <a:ext cx="1302442" cy="230936"/>
              <a:chOff x="6539091" y="1851670"/>
              <a:chExt cx="1302442" cy="230936"/>
            </a:xfrm>
          </p:grpSpPr>
          <p:sp>
            <p:nvSpPr>
              <p:cNvPr id="23"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b="1"/>
              </a:p>
            </p:txBody>
          </p:sp>
          <p:sp>
            <p:nvSpPr>
              <p:cNvPr id="24"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sp>
        <p:nvSpPr>
          <p:cNvPr id="25" name="ZoneTexte 1" hidden="0"/>
          <p:cNvSpPr/>
          <p:nvPr isPhoto="0" userDrawn="0"/>
        </p:nvSpPr>
        <p:spPr bwMode="auto">
          <a:xfrm>
            <a:off x="0" y="411510"/>
            <a:ext cx="9144000" cy="369332"/>
          </a:xfrm>
          <a:prstGeom prst="rect">
            <a:avLst/>
          </a:prstGeom>
          <a:noFill/>
        </p:spPr>
        <p:txBody>
          <a:bodyPr wrap="square" rtlCol="0">
            <a:spAutoFit/>
          </a:bodyPr>
          <a:lstStyle/>
          <a:p>
            <a:pPr algn="ctr" defTabSz="685800">
              <a:defRPr/>
            </a:pPr>
            <a:r>
              <a:rPr lang="fr-FR" b="1">
                <a:solidFill>
                  <a:srgbClr val="C00000"/>
                </a:solidFill>
                <a:latin typeface="Arial"/>
              </a:rPr>
              <a:t>Activité n° 1</a:t>
            </a:r>
            <a:endParaRPr/>
          </a:p>
        </p:txBody>
      </p:sp>
      <p:sp>
        <p:nvSpPr>
          <p:cNvPr id="26" name="ZoneTexte 29" hidden="0"/>
          <p:cNvSpPr/>
          <p:nvPr isPhoto="0" userDrawn="0"/>
        </p:nvSpPr>
        <p:spPr bwMode="auto">
          <a:xfrm rot="16199998">
            <a:off x="8033769" y="4144898"/>
            <a:ext cx="712345" cy="153888"/>
          </a:xfrm>
          <a:prstGeom prst="rect">
            <a:avLst/>
          </a:prstGeom>
          <a:noFill/>
        </p:spPr>
        <p:txBody>
          <a:bodyPr wrap="square">
            <a:spAutoFit/>
          </a:bodyPr>
          <a:lstStyle/>
          <a:p>
            <a:pPr algn="ctr">
              <a:defRPr/>
            </a:pPr>
            <a:r>
              <a:rPr lang="fr-FR" sz="400" b="0" i="0">
                <a:solidFill>
                  <a:schemeClr val="bg2">
                    <a:lumMod val="90000"/>
                  </a:schemeClr>
                </a:solidFill>
                <a:latin typeface="Arial"/>
                <a:cs typeface="Arial"/>
              </a:rPr>
              <a:t>Image: Freepik.com </a:t>
            </a:r>
            <a:endParaRPr lang="fr-FR" sz="400">
              <a:solidFill>
                <a:schemeClr val="bg2">
                  <a:lumMod val="90000"/>
                </a:schemeClr>
              </a:solidFill>
              <a:latin typeface="Arial"/>
              <a:cs typeface="Arial"/>
            </a:endParaRPr>
          </a:p>
        </p:txBody>
      </p:sp>
      <p:pic>
        <p:nvPicPr>
          <p:cNvPr id="27" name="Image 27" hidden="0"/>
          <p:cNvPicPr>
            <a:picLocks noChangeAspect="1"/>
          </p:cNvPicPr>
          <p:nvPr isPhoto="0" userDrawn="0"/>
        </p:nvPicPr>
        <p:blipFill>
          <a:blip r:embed="rId3"/>
          <a:stretch/>
        </p:blipFill>
        <p:spPr bwMode="auto">
          <a:xfrm>
            <a:off x="3059832" y="2211710"/>
            <a:ext cx="3312368" cy="2577079"/>
          </a:xfrm>
          <a:prstGeom prst="rect">
            <a:avLst/>
          </a:prstGeom>
        </p:spPr>
      </p:pic>
      <p:sp>
        <p:nvSpPr>
          <p:cNvPr id="28" name="Rectangle 1" hidden="0"/>
          <p:cNvSpPr/>
          <p:nvPr isPhoto="0" userDrawn="0"/>
        </p:nvSpPr>
        <p:spPr bwMode="auto">
          <a:xfrm>
            <a:off x="2357158" y="810389"/>
            <a:ext cx="5112568" cy="1800493"/>
          </a:xfrm>
          <a:prstGeom prst="rect">
            <a:avLst/>
          </a:prstGeom>
        </p:spPr>
        <p:txBody>
          <a:bodyPr wrap="square">
            <a:spAutoFit/>
          </a:bodyPr>
          <a:lstStyle/>
          <a:p>
            <a:pPr>
              <a:defRPr/>
            </a:pPr>
            <a:r>
              <a:rPr lang="fr-FR" sz="1500">
                <a:latin typeface="Arial"/>
                <a:cs typeface="Arial"/>
              </a:rPr>
              <a:t> - Que connaissez-vous de la Science ouverte ?</a:t>
            </a:r>
            <a:endParaRPr/>
          </a:p>
          <a:p>
            <a:pPr algn="just">
              <a:defRPr/>
            </a:pPr>
            <a:br>
              <a:rPr lang="fr-FR" sz="1500">
                <a:latin typeface="Arial"/>
                <a:cs typeface="Arial"/>
              </a:rPr>
            </a:br>
            <a:r>
              <a:rPr lang="fr-FR" sz="1500">
                <a:latin typeface="Arial"/>
                <a:cs typeface="Arial"/>
              </a:rPr>
              <a:t> - Pensez-vous avoir déjà mis en œuvre la Science</a:t>
            </a:r>
            <a:endParaRPr/>
          </a:p>
          <a:p>
            <a:pPr algn="just">
              <a:defRPr/>
            </a:pPr>
            <a:r>
              <a:rPr lang="fr-FR" sz="1500">
                <a:latin typeface="Arial"/>
                <a:cs typeface="Arial"/>
              </a:rPr>
              <a:t>   ouverte dans le cadre de vos activités de recherche? </a:t>
            </a:r>
            <a:endParaRPr/>
          </a:p>
          <a:p>
            <a:pPr>
              <a:defRPr/>
            </a:pPr>
            <a:r>
              <a:rPr lang="fr-FR" sz="1500">
                <a:latin typeface="Arial"/>
                <a:cs typeface="Arial"/>
              </a:rPr>
              <a:t>   Si oui, de quelles façons ?</a:t>
            </a:r>
            <a:br>
              <a:rPr lang="fr-FR" b="1"/>
            </a:br>
            <a:r>
              <a:rPr lang="fr-FR"/>
              <a:t> </a:t>
            </a:r>
            <a:endParaRPr/>
          </a:p>
          <a:p>
            <a:pP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0" y="382743"/>
            <a:ext cx="9144000" cy="289823"/>
          </a:xfrm>
          <a:prstGeom prst="rect">
            <a:avLst/>
          </a:prstGeom>
        </p:spPr>
        <p:txBody>
          <a:bodyPr vert="horz" wrap="square" lIns="0" tIns="12700" rIns="0" bIns="0" rtlCol="0">
            <a:spAutoFit/>
          </a:bodyPr>
          <a:lstStyle/>
          <a:p>
            <a:pPr marL="12700" algn="ctr">
              <a:lnSpc>
                <a:spcPct val="100000"/>
              </a:lnSpc>
              <a:spcBef>
                <a:spcPts val="100"/>
              </a:spcBef>
              <a:defRPr/>
            </a:pPr>
            <a:r>
              <a:rPr lang="fr-FR"/>
              <a:t>Science ouverte</a:t>
            </a:r>
            <a:endParaRPr/>
          </a:p>
        </p:txBody>
      </p:sp>
      <p:sp>
        <p:nvSpPr>
          <p:cNvPr id="5"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gn="ctr">
              <a:lnSpc>
                <a:spcPts val="2315"/>
              </a:lnSpc>
              <a:defRPr/>
            </a:pPr>
            <a:fld id="{81D60167-4931-47E6-BA6A-407CBD079E47}" type="slidenum">
              <a:rPr sz="1600"/>
              <a:t>31</a:t>
            </a:fld>
            <a:endParaRPr sz="1600"/>
          </a:p>
        </p:txBody>
      </p:sp>
      <p:sp>
        <p:nvSpPr>
          <p:cNvPr id="6"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grpSp>
        <p:nvGrpSpPr>
          <p:cNvPr id="7" name="Groupe 7" hidden="0"/>
          <p:cNvGrpSpPr/>
          <p:nvPr isPhoto="0" userDrawn="0"/>
        </p:nvGrpSpPr>
        <p:grpSpPr bwMode="auto">
          <a:xfrm rot="5400000" flipV="1">
            <a:off x="7321857" y="2542386"/>
            <a:ext cx="3384376" cy="130736"/>
            <a:chOff x="1068761" y="1788905"/>
            <a:chExt cx="7001625" cy="237754"/>
          </a:xfrm>
        </p:grpSpPr>
        <p:sp>
          <p:nvSpPr>
            <p:cNvPr id="8" name="Forme libre : forme 8"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9" name="Forme libre : forme 9"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0" name="Forme libre : forme 10"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11" name="Forme libre : forme 11"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2" name="Forme libre : forme 12"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866A1"/>
            </a:solidFill>
            <a:ln w="19393" cap="flat">
              <a:noFill/>
              <a:prstDash val="solid"/>
              <a:miter/>
            </a:ln>
          </p:spPr>
          <p:txBody>
            <a:bodyPr rtlCol="0" anchor="ctr"/>
            <a:lstStyle/>
            <a:p>
              <a:pPr>
                <a:defRPr/>
              </a:pPr>
              <a:endParaRPr lang="en-US"/>
            </a:p>
          </p:txBody>
        </p:sp>
        <p:sp>
          <p:nvSpPr>
            <p:cNvPr id="13" name="Forme libre : forme 13"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14"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15" name="Forme libre : forme 15"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6" name="Groupe 16" hidden="0"/>
          <p:cNvGrpSpPr/>
          <p:nvPr isPhoto="0" userDrawn="0"/>
        </p:nvGrpSpPr>
        <p:grpSpPr bwMode="auto">
          <a:xfrm>
            <a:off x="3702962" y="1923678"/>
            <a:ext cx="1738076" cy="1738076"/>
            <a:chOff x="4959989" y="2604397"/>
            <a:chExt cx="975464" cy="975464"/>
          </a:xfrm>
        </p:grpSpPr>
        <p:sp>
          <p:nvSpPr>
            <p:cNvPr id="17" name="Forme libre : forme 17" hidden="0"/>
            <p:cNvSpPr/>
            <p:nvPr isPhoto="0" userDrawn="0"/>
          </p:nvSpPr>
          <p:spPr bwMode="auto">
            <a:xfrm>
              <a:off x="4959989" y="260439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866A1"/>
            </a:solidFill>
            <a:ln w="19393" cap="flat">
              <a:noFill/>
              <a:prstDash val="solid"/>
              <a:miter/>
            </a:ln>
          </p:spPr>
          <p:txBody>
            <a:bodyPr rtlCol="0" anchor="ctr"/>
            <a:lstStyle/>
            <a:p>
              <a:pPr>
                <a:defRPr/>
              </a:pPr>
              <a:endParaRPr lang="en-US"/>
            </a:p>
          </p:txBody>
        </p:sp>
        <p:sp>
          <p:nvSpPr>
            <p:cNvPr id="18" name="Forme libre : forme 18" hidden="0"/>
            <p:cNvSpPr/>
            <p:nvPr isPhoto="0" userDrawn="0"/>
          </p:nvSpPr>
          <p:spPr bwMode="auto">
            <a:xfrm>
              <a:off x="5299602" y="2926925"/>
              <a:ext cx="292879" cy="415445"/>
            </a:xfrm>
            <a:custGeom>
              <a:avLst/>
              <a:gdLst>
                <a:gd name="connsiteX0" fmla="*/ 135883 w 292879"/>
                <a:gd name="connsiteY0" fmla="*/ 414849 h 415445"/>
                <a:gd name="connsiteX1" fmla="*/ 111622 w 292879"/>
                <a:gd name="connsiteY1" fmla="*/ 409997 h 415445"/>
                <a:gd name="connsiteX2" fmla="*/ 92213 w 292879"/>
                <a:gd name="connsiteY2" fmla="*/ 376032 h 415445"/>
                <a:gd name="connsiteX3" fmla="*/ 92213 w 292879"/>
                <a:gd name="connsiteY3" fmla="*/ 376032 h 415445"/>
                <a:gd name="connsiteX4" fmla="*/ 54464 w 292879"/>
                <a:gd name="connsiteY4" fmla="*/ 343736 h 415445"/>
                <a:gd name="connsiteX5" fmla="*/ 63101 w 292879"/>
                <a:gd name="connsiteY5" fmla="*/ 317806 h 415445"/>
                <a:gd name="connsiteX6" fmla="*/ 53396 w 292879"/>
                <a:gd name="connsiteY6" fmla="*/ 293546 h 415445"/>
                <a:gd name="connsiteX7" fmla="*/ 63101 w 292879"/>
                <a:gd name="connsiteY7" fmla="*/ 269285 h 415445"/>
                <a:gd name="connsiteX8" fmla="*/ 23 w 292879"/>
                <a:gd name="connsiteY8" fmla="*/ 143129 h 415445"/>
                <a:gd name="connsiteX9" fmla="*/ 43692 w 292879"/>
                <a:gd name="connsiteY9" fmla="*/ 36383 h 415445"/>
                <a:gd name="connsiteX10" fmla="*/ 257186 w 292879"/>
                <a:gd name="connsiteY10" fmla="*/ 50939 h 415445"/>
                <a:gd name="connsiteX11" fmla="*/ 240921 w 292879"/>
                <a:gd name="connsiteY11" fmla="*/ 259464 h 415445"/>
                <a:gd name="connsiteX12" fmla="*/ 228073 w 292879"/>
                <a:gd name="connsiteY12" fmla="*/ 269285 h 415445"/>
                <a:gd name="connsiteX13" fmla="*/ 228073 w 292879"/>
                <a:gd name="connsiteY13" fmla="*/ 317806 h 415445"/>
                <a:gd name="connsiteX14" fmla="*/ 224211 w 292879"/>
                <a:gd name="connsiteY14" fmla="*/ 367608 h 415445"/>
                <a:gd name="connsiteX15" fmla="*/ 198960 w 292879"/>
                <a:gd name="connsiteY15" fmla="*/ 376032 h 415445"/>
                <a:gd name="connsiteX16" fmla="*/ 189256 w 292879"/>
                <a:gd name="connsiteY16" fmla="*/ 395440 h 415445"/>
                <a:gd name="connsiteX17" fmla="*/ 155291 w 292879"/>
                <a:gd name="connsiteY17" fmla="*/ 414849 h 415445"/>
                <a:gd name="connsiteX18" fmla="*/ 135883 w 292879"/>
                <a:gd name="connsiteY18" fmla="*/ 414849 h 415445"/>
                <a:gd name="connsiteX19" fmla="*/ 169847 w 292879"/>
                <a:gd name="connsiteY19" fmla="*/ 259581 h 415445"/>
                <a:gd name="connsiteX20" fmla="*/ 198960 w 292879"/>
                <a:gd name="connsiteY20" fmla="*/ 259581 h 415445"/>
                <a:gd name="connsiteX21" fmla="*/ 203812 w 292879"/>
                <a:gd name="connsiteY21" fmla="*/ 255116 h 415445"/>
                <a:gd name="connsiteX22" fmla="*/ 203812 w 292879"/>
                <a:gd name="connsiteY22" fmla="*/ 254728 h 415445"/>
                <a:gd name="connsiteX23" fmla="*/ 266890 w 292879"/>
                <a:gd name="connsiteY23" fmla="*/ 123721 h 415445"/>
                <a:gd name="connsiteX24" fmla="*/ 128080 w 292879"/>
                <a:gd name="connsiteY24" fmla="*/ 21515 h 415445"/>
                <a:gd name="connsiteX25" fmla="*/ 126178 w 292879"/>
                <a:gd name="connsiteY25" fmla="*/ 21826 h 415445"/>
                <a:gd name="connsiteX26" fmla="*/ 20984 w 292879"/>
                <a:gd name="connsiteY26" fmla="*/ 164905 h 415445"/>
                <a:gd name="connsiteX27" fmla="*/ 67953 w 292879"/>
                <a:gd name="connsiteY27" fmla="*/ 245024 h 415445"/>
                <a:gd name="connsiteX28" fmla="*/ 116474 w 292879"/>
                <a:gd name="connsiteY28" fmla="*/ 259581 h 415445"/>
                <a:gd name="connsiteX29" fmla="*/ 116474 w 292879"/>
                <a:gd name="connsiteY29" fmla="*/ 254728 h 415445"/>
                <a:gd name="connsiteX30" fmla="*/ 97066 w 292879"/>
                <a:gd name="connsiteY30" fmla="*/ 177094 h 415445"/>
                <a:gd name="connsiteX31" fmla="*/ 106770 w 292879"/>
                <a:gd name="connsiteY31" fmla="*/ 162538 h 415445"/>
                <a:gd name="connsiteX32" fmla="*/ 184404 w 292879"/>
                <a:gd name="connsiteY32" fmla="*/ 162538 h 415445"/>
                <a:gd name="connsiteX33" fmla="*/ 194108 w 292879"/>
                <a:gd name="connsiteY33" fmla="*/ 177094 h 415445"/>
                <a:gd name="connsiteX34" fmla="*/ 179552 w 292879"/>
                <a:gd name="connsiteY34" fmla="*/ 225616 h 415445"/>
                <a:gd name="connsiteX35" fmla="*/ 169847 w 292879"/>
                <a:gd name="connsiteY35" fmla="*/ 259581 h 415445"/>
                <a:gd name="connsiteX36" fmla="*/ 145587 w 292879"/>
                <a:gd name="connsiteY36" fmla="*/ 327510 h 415445"/>
                <a:gd name="connsiteX37" fmla="*/ 92213 w 292879"/>
                <a:gd name="connsiteY37" fmla="*/ 327510 h 415445"/>
                <a:gd name="connsiteX38" fmla="*/ 77657 w 292879"/>
                <a:gd name="connsiteY38" fmla="*/ 338302 h 415445"/>
                <a:gd name="connsiteX39" fmla="*/ 77657 w 292879"/>
                <a:gd name="connsiteY39" fmla="*/ 342067 h 415445"/>
                <a:gd name="connsiteX40" fmla="*/ 92213 w 292879"/>
                <a:gd name="connsiteY40" fmla="*/ 351771 h 415445"/>
                <a:gd name="connsiteX41" fmla="*/ 208665 w 292879"/>
                <a:gd name="connsiteY41" fmla="*/ 351771 h 415445"/>
                <a:gd name="connsiteX42" fmla="*/ 213517 w 292879"/>
                <a:gd name="connsiteY42" fmla="*/ 337215 h 415445"/>
                <a:gd name="connsiteX43" fmla="*/ 198960 w 292879"/>
                <a:gd name="connsiteY43" fmla="*/ 327510 h 415445"/>
                <a:gd name="connsiteX44" fmla="*/ 145587 w 292879"/>
                <a:gd name="connsiteY44" fmla="*/ 278989 h 415445"/>
                <a:gd name="connsiteX45" fmla="*/ 92213 w 292879"/>
                <a:gd name="connsiteY45" fmla="*/ 278989 h 415445"/>
                <a:gd name="connsiteX46" fmla="*/ 77657 w 292879"/>
                <a:gd name="connsiteY46" fmla="*/ 289780 h 415445"/>
                <a:gd name="connsiteX47" fmla="*/ 77657 w 292879"/>
                <a:gd name="connsiteY47" fmla="*/ 293546 h 415445"/>
                <a:gd name="connsiteX48" fmla="*/ 92213 w 292879"/>
                <a:gd name="connsiteY48" fmla="*/ 303250 h 415445"/>
                <a:gd name="connsiteX49" fmla="*/ 198960 w 292879"/>
                <a:gd name="connsiteY49" fmla="*/ 303250 h 415445"/>
                <a:gd name="connsiteX50" fmla="*/ 208665 w 292879"/>
                <a:gd name="connsiteY50" fmla="*/ 303250 h 415445"/>
                <a:gd name="connsiteX51" fmla="*/ 213517 w 292879"/>
                <a:gd name="connsiteY51" fmla="*/ 288693 h 415445"/>
                <a:gd name="connsiteX52" fmla="*/ 203812 w 292879"/>
                <a:gd name="connsiteY52" fmla="*/ 278989 h 415445"/>
                <a:gd name="connsiteX53" fmla="*/ 169847 w 292879"/>
                <a:gd name="connsiteY53" fmla="*/ 181946 h 415445"/>
                <a:gd name="connsiteX54" fmla="*/ 121326 w 292879"/>
                <a:gd name="connsiteY54" fmla="*/ 181946 h 415445"/>
                <a:gd name="connsiteX55" fmla="*/ 140735 w 292879"/>
                <a:gd name="connsiteY55" fmla="*/ 259581 h 415445"/>
                <a:gd name="connsiteX56" fmla="*/ 150439 w 292879"/>
                <a:gd name="connsiteY56" fmla="*/ 259581 h 415445"/>
                <a:gd name="connsiteX57" fmla="*/ 169847 w 292879"/>
                <a:gd name="connsiteY57" fmla="*/ 181946 h 415445"/>
                <a:gd name="connsiteX58" fmla="*/ 116474 w 292879"/>
                <a:gd name="connsiteY58" fmla="*/ 376032 h 415445"/>
                <a:gd name="connsiteX59" fmla="*/ 121326 w 292879"/>
                <a:gd name="connsiteY59" fmla="*/ 390588 h 415445"/>
                <a:gd name="connsiteX60" fmla="*/ 169847 w 292879"/>
                <a:gd name="connsiteY60" fmla="*/ 390588 h 415445"/>
                <a:gd name="connsiteX61" fmla="*/ 174700 w 292879"/>
                <a:gd name="connsiteY61" fmla="*/ 376032 h 41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2879" h="415445" fill="norm" stroke="1" extrusionOk="0">
                  <a:moveTo>
                    <a:pt x="135883" y="414849"/>
                  </a:moveTo>
                  <a:cubicBezTo>
                    <a:pt x="127905" y="412753"/>
                    <a:pt x="119793" y="411142"/>
                    <a:pt x="111622" y="409997"/>
                  </a:cubicBezTo>
                  <a:cubicBezTo>
                    <a:pt x="100734" y="401845"/>
                    <a:pt x="93708" y="389559"/>
                    <a:pt x="92213" y="376032"/>
                  </a:cubicBezTo>
                  <a:lnTo>
                    <a:pt x="92213" y="376032"/>
                  </a:lnTo>
                  <a:cubicBezTo>
                    <a:pt x="72863" y="377546"/>
                    <a:pt x="55958" y="363086"/>
                    <a:pt x="54464" y="343736"/>
                  </a:cubicBezTo>
                  <a:cubicBezTo>
                    <a:pt x="53707" y="334284"/>
                    <a:pt x="56832" y="324929"/>
                    <a:pt x="63101" y="317806"/>
                  </a:cubicBezTo>
                  <a:cubicBezTo>
                    <a:pt x="58248" y="308102"/>
                    <a:pt x="53396" y="303250"/>
                    <a:pt x="53396" y="293546"/>
                  </a:cubicBezTo>
                  <a:cubicBezTo>
                    <a:pt x="53571" y="284540"/>
                    <a:pt x="57026" y="275922"/>
                    <a:pt x="63101" y="269285"/>
                  </a:cubicBezTo>
                  <a:cubicBezTo>
                    <a:pt x="21236" y="241356"/>
                    <a:pt x="-2753" y="193378"/>
                    <a:pt x="23" y="143129"/>
                  </a:cubicBezTo>
                  <a:cubicBezTo>
                    <a:pt x="-152" y="103167"/>
                    <a:pt x="15549" y="64758"/>
                    <a:pt x="43692" y="36383"/>
                  </a:cubicBezTo>
                  <a:cubicBezTo>
                    <a:pt x="106925" y="-17748"/>
                    <a:pt x="201871" y="-11285"/>
                    <a:pt x="257186" y="50939"/>
                  </a:cubicBezTo>
                  <a:cubicBezTo>
                    <a:pt x="310268" y="113007"/>
                    <a:pt x="302990" y="206362"/>
                    <a:pt x="240921" y="259464"/>
                  </a:cubicBezTo>
                  <a:cubicBezTo>
                    <a:pt x="236826" y="262957"/>
                    <a:pt x="232537" y="266237"/>
                    <a:pt x="228073" y="269285"/>
                  </a:cubicBezTo>
                  <a:cubicBezTo>
                    <a:pt x="237835" y="283977"/>
                    <a:pt x="237835" y="303114"/>
                    <a:pt x="228073" y="317806"/>
                  </a:cubicBezTo>
                  <a:cubicBezTo>
                    <a:pt x="240766" y="332615"/>
                    <a:pt x="239039" y="354915"/>
                    <a:pt x="224211" y="367608"/>
                  </a:cubicBezTo>
                  <a:cubicBezTo>
                    <a:pt x="217224" y="373606"/>
                    <a:pt x="208160" y="376634"/>
                    <a:pt x="198960" y="376032"/>
                  </a:cubicBezTo>
                  <a:cubicBezTo>
                    <a:pt x="194108" y="380884"/>
                    <a:pt x="194108" y="390588"/>
                    <a:pt x="189256" y="395440"/>
                  </a:cubicBezTo>
                  <a:cubicBezTo>
                    <a:pt x="183550" y="408774"/>
                    <a:pt x="169673" y="416712"/>
                    <a:pt x="155291" y="414849"/>
                  </a:cubicBezTo>
                  <a:lnTo>
                    <a:pt x="135883" y="414849"/>
                  </a:lnTo>
                  <a:close/>
                  <a:moveTo>
                    <a:pt x="169847" y="259581"/>
                  </a:moveTo>
                  <a:lnTo>
                    <a:pt x="198960" y="259581"/>
                  </a:lnTo>
                  <a:cubicBezTo>
                    <a:pt x="201522" y="259697"/>
                    <a:pt x="203696" y="257698"/>
                    <a:pt x="203812" y="255116"/>
                  </a:cubicBezTo>
                  <a:cubicBezTo>
                    <a:pt x="203812" y="255000"/>
                    <a:pt x="203812" y="254864"/>
                    <a:pt x="203812" y="254728"/>
                  </a:cubicBezTo>
                  <a:cubicBezTo>
                    <a:pt x="251771" y="230079"/>
                    <a:pt x="277546" y="176590"/>
                    <a:pt x="266890" y="123721"/>
                  </a:cubicBezTo>
                  <a:cubicBezTo>
                    <a:pt x="256778" y="57169"/>
                    <a:pt x="194632" y="11403"/>
                    <a:pt x="128080" y="21515"/>
                  </a:cubicBezTo>
                  <a:cubicBezTo>
                    <a:pt x="127440" y="21612"/>
                    <a:pt x="126819" y="21729"/>
                    <a:pt x="126178" y="21826"/>
                  </a:cubicBezTo>
                  <a:cubicBezTo>
                    <a:pt x="57627" y="32287"/>
                    <a:pt x="10523" y="96355"/>
                    <a:pt x="20984" y="164905"/>
                  </a:cubicBezTo>
                  <a:cubicBezTo>
                    <a:pt x="25836" y="196639"/>
                    <a:pt x="42644" y="225305"/>
                    <a:pt x="67953" y="245024"/>
                  </a:cubicBezTo>
                  <a:cubicBezTo>
                    <a:pt x="81053" y="257018"/>
                    <a:pt x="98929" y="262395"/>
                    <a:pt x="116474" y="259581"/>
                  </a:cubicBezTo>
                  <a:lnTo>
                    <a:pt x="116474" y="254728"/>
                  </a:lnTo>
                  <a:cubicBezTo>
                    <a:pt x="112301" y="228333"/>
                    <a:pt x="105800" y="202345"/>
                    <a:pt x="97066" y="177094"/>
                  </a:cubicBezTo>
                  <a:cubicBezTo>
                    <a:pt x="87361" y="167390"/>
                    <a:pt x="97066" y="162538"/>
                    <a:pt x="106770" y="162538"/>
                  </a:cubicBezTo>
                  <a:lnTo>
                    <a:pt x="184404" y="162538"/>
                  </a:lnTo>
                  <a:cubicBezTo>
                    <a:pt x="194108" y="162538"/>
                    <a:pt x="198960" y="167390"/>
                    <a:pt x="194108" y="177094"/>
                  </a:cubicBezTo>
                  <a:cubicBezTo>
                    <a:pt x="189256" y="191651"/>
                    <a:pt x="184404" y="211059"/>
                    <a:pt x="179552" y="225616"/>
                  </a:cubicBezTo>
                  <a:cubicBezTo>
                    <a:pt x="175670" y="236737"/>
                    <a:pt x="172429" y="248091"/>
                    <a:pt x="169847" y="259581"/>
                  </a:cubicBezTo>
                  <a:close/>
                  <a:moveTo>
                    <a:pt x="145587" y="327510"/>
                  </a:moveTo>
                  <a:lnTo>
                    <a:pt x="92213" y="327510"/>
                  </a:lnTo>
                  <a:cubicBezTo>
                    <a:pt x="85207" y="326462"/>
                    <a:pt x="78705" y="331295"/>
                    <a:pt x="77657" y="338302"/>
                  </a:cubicBezTo>
                  <a:cubicBezTo>
                    <a:pt x="77463" y="339544"/>
                    <a:pt x="77463" y="340825"/>
                    <a:pt x="77657" y="342067"/>
                  </a:cubicBezTo>
                  <a:cubicBezTo>
                    <a:pt x="77657" y="346919"/>
                    <a:pt x="82509" y="351771"/>
                    <a:pt x="92213" y="351771"/>
                  </a:cubicBezTo>
                  <a:lnTo>
                    <a:pt x="208665" y="351771"/>
                  </a:lnTo>
                  <a:cubicBezTo>
                    <a:pt x="212391" y="347889"/>
                    <a:pt x="214176" y="342552"/>
                    <a:pt x="213517" y="337215"/>
                  </a:cubicBezTo>
                  <a:cubicBezTo>
                    <a:pt x="213517" y="332363"/>
                    <a:pt x="208665" y="327510"/>
                    <a:pt x="198960" y="327510"/>
                  </a:cubicBezTo>
                  <a:close/>
                  <a:moveTo>
                    <a:pt x="145587" y="278989"/>
                  </a:moveTo>
                  <a:lnTo>
                    <a:pt x="92213" y="278989"/>
                  </a:lnTo>
                  <a:cubicBezTo>
                    <a:pt x="85207" y="277941"/>
                    <a:pt x="78705" y="282774"/>
                    <a:pt x="77657" y="289780"/>
                  </a:cubicBezTo>
                  <a:cubicBezTo>
                    <a:pt x="77463" y="291022"/>
                    <a:pt x="77463" y="292303"/>
                    <a:pt x="77657" y="293546"/>
                  </a:cubicBezTo>
                  <a:cubicBezTo>
                    <a:pt x="77657" y="298398"/>
                    <a:pt x="82509" y="303250"/>
                    <a:pt x="92213" y="303250"/>
                  </a:cubicBezTo>
                  <a:cubicBezTo>
                    <a:pt x="127750" y="305676"/>
                    <a:pt x="163423" y="305676"/>
                    <a:pt x="198960" y="303250"/>
                  </a:cubicBezTo>
                  <a:lnTo>
                    <a:pt x="208665" y="303250"/>
                  </a:lnTo>
                  <a:cubicBezTo>
                    <a:pt x="213517" y="303250"/>
                    <a:pt x="213517" y="293546"/>
                    <a:pt x="213517" y="288693"/>
                  </a:cubicBezTo>
                  <a:cubicBezTo>
                    <a:pt x="213148" y="283492"/>
                    <a:pt x="209014" y="279358"/>
                    <a:pt x="203812" y="278989"/>
                  </a:cubicBezTo>
                  <a:close/>
                  <a:moveTo>
                    <a:pt x="169847" y="181946"/>
                  </a:moveTo>
                  <a:lnTo>
                    <a:pt x="121326" y="181946"/>
                  </a:lnTo>
                  <a:cubicBezTo>
                    <a:pt x="126178" y="206207"/>
                    <a:pt x="135883" y="230468"/>
                    <a:pt x="140735" y="259581"/>
                  </a:cubicBezTo>
                  <a:lnTo>
                    <a:pt x="150439" y="259581"/>
                  </a:lnTo>
                  <a:cubicBezTo>
                    <a:pt x="154612" y="233185"/>
                    <a:pt x="161113" y="207197"/>
                    <a:pt x="169847" y="181946"/>
                  </a:cubicBezTo>
                  <a:close/>
                  <a:moveTo>
                    <a:pt x="116474" y="376032"/>
                  </a:moveTo>
                  <a:cubicBezTo>
                    <a:pt x="111622" y="380884"/>
                    <a:pt x="116474" y="385736"/>
                    <a:pt x="121326" y="390588"/>
                  </a:cubicBezTo>
                  <a:cubicBezTo>
                    <a:pt x="136038" y="400292"/>
                    <a:pt x="155136" y="400292"/>
                    <a:pt x="169847" y="390588"/>
                  </a:cubicBezTo>
                  <a:cubicBezTo>
                    <a:pt x="173574" y="386706"/>
                    <a:pt x="175359" y="381369"/>
                    <a:pt x="174700" y="376032"/>
                  </a:cubicBezTo>
                  <a:close/>
                </a:path>
              </a:pathLst>
            </a:custGeom>
            <a:solidFill>
              <a:srgbClr val="B866A1"/>
            </a:solidFill>
            <a:ln w="19393" cap="flat">
              <a:noFill/>
              <a:prstDash val="solid"/>
              <a:miter/>
            </a:ln>
          </p:spPr>
          <p:txBody>
            <a:bodyPr rtlCol="0" anchor="ctr"/>
            <a:lstStyle/>
            <a:p>
              <a:pPr>
                <a:defRPr/>
              </a:pPr>
              <a:endParaRPr lang="en-US"/>
            </a:p>
          </p:txBody>
        </p:sp>
        <p:sp>
          <p:nvSpPr>
            <p:cNvPr id="19" name="Forme libre : forme 19" hidden="0"/>
            <p:cNvSpPr/>
            <p:nvPr isPhoto="0" userDrawn="0"/>
          </p:nvSpPr>
          <p:spPr bwMode="auto">
            <a:xfrm>
              <a:off x="5435679" y="2827774"/>
              <a:ext cx="19408" cy="67929"/>
            </a:xfrm>
            <a:custGeom>
              <a:avLst/>
              <a:gdLst>
                <a:gd name="connsiteX0" fmla="*/ 19214 w 19408"/>
                <a:gd name="connsiteY0" fmla="*/ 33637 h 67929"/>
                <a:gd name="connsiteX1" fmla="*/ 19214 w 19408"/>
                <a:gd name="connsiteY1" fmla="*/ 57898 h 67929"/>
                <a:gd name="connsiteX2" fmla="*/ 9510 w 19408"/>
                <a:gd name="connsiteY2" fmla="*/ 67602 h 67929"/>
                <a:gd name="connsiteX3" fmla="*/ -194 w 19408"/>
                <a:gd name="connsiteY3" fmla="*/ 62750 h 67929"/>
                <a:gd name="connsiteX4" fmla="*/ -194 w 19408"/>
                <a:gd name="connsiteY4" fmla="*/ 14229 h 67929"/>
                <a:gd name="connsiteX5" fmla="*/ 9510 w 19408"/>
                <a:gd name="connsiteY5" fmla="*/ -328 h 67929"/>
                <a:gd name="connsiteX6" fmla="*/ 19214 w 19408"/>
                <a:gd name="connsiteY6" fmla="*/ 14229 h 67929"/>
                <a:gd name="connsiteX7" fmla="*/ 19214 w 19408"/>
                <a:gd name="connsiteY7" fmla="*/ 33637 h 6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8" h="67929" fill="norm" stroke="1" extrusionOk="0">
                  <a:moveTo>
                    <a:pt x="19214" y="33637"/>
                  </a:moveTo>
                  <a:lnTo>
                    <a:pt x="19214" y="57898"/>
                  </a:lnTo>
                  <a:cubicBezTo>
                    <a:pt x="18845" y="63100"/>
                    <a:pt x="14712" y="67233"/>
                    <a:pt x="9510" y="67602"/>
                  </a:cubicBezTo>
                  <a:cubicBezTo>
                    <a:pt x="4658" y="67602"/>
                    <a:pt x="-194" y="67602"/>
                    <a:pt x="-194" y="62750"/>
                  </a:cubicBezTo>
                  <a:lnTo>
                    <a:pt x="-194" y="14229"/>
                  </a:lnTo>
                  <a:cubicBezTo>
                    <a:pt x="-194" y="4525"/>
                    <a:pt x="4658" y="-328"/>
                    <a:pt x="9510" y="-328"/>
                  </a:cubicBezTo>
                  <a:cubicBezTo>
                    <a:pt x="14362" y="-328"/>
                    <a:pt x="19214" y="4525"/>
                    <a:pt x="19214" y="14229"/>
                  </a:cubicBezTo>
                  <a:lnTo>
                    <a:pt x="19214" y="33637"/>
                  </a:lnTo>
                  <a:close/>
                </a:path>
              </a:pathLst>
            </a:custGeom>
            <a:solidFill>
              <a:srgbClr val="B866A1"/>
            </a:solidFill>
            <a:ln w="19393" cap="flat">
              <a:noFill/>
              <a:prstDash val="solid"/>
              <a:miter/>
            </a:ln>
          </p:spPr>
          <p:txBody>
            <a:bodyPr rtlCol="0" anchor="ctr"/>
            <a:lstStyle/>
            <a:p>
              <a:pPr>
                <a:defRPr/>
              </a:pPr>
              <a:endParaRPr lang="en-US"/>
            </a:p>
          </p:txBody>
        </p:sp>
        <p:sp>
          <p:nvSpPr>
            <p:cNvPr id="20" name="Forme libre : forme 20" hidden="0"/>
            <p:cNvSpPr/>
            <p:nvPr isPhoto="0" userDrawn="0"/>
          </p:nvSpPr>
          <p:spPr bwMode="auto">
            <a:xfrm>
              <a:off x="5265854" y="2898401"/>
              <a:ext cx="53373" cy="52581"/>
            </a:xfrm>
            <a:custGeom>
              <a:avLst/>
              <a:gdLst>
                <a:gd name="connsiteX0" fmla="*/ 53179 w 53373"/>
                <a:gd name="connsiteY0" fmla="*/ 40646 h 52581"/>
                <a:gd name="connsiteX1" fmla="*/ 38623 w 53373"/>
                <a:gd name="connsiteY1" fmla="*/ 50350 h 52581"/>
                <a:gd name="connsiteX2" fmla="*/ 33771 w 53373"/>
                <a:gd name="connsiteY2" fmla="*/ 50350 h 52581"/>
                <a:gd name="connsiteX3" fmla="*/ 4658 w 53373"/>
                <a:gd name="connsiteY3" fmla="*/ 21237 h 52581"/>
                <a:gd name="connsiteX4" fmla="*/ -194 w 53373"/>
                <a:gd name="connsiteY4" fmla="*/ 11533 h 52581"/>
                <a:gd name="connsiteX5" fmla="*/ 4658 w 53373"/>
                <a:gd name="connsiteY5" fmla="*/ 1829 h 52581"/>
                <a:gd name="connsiteX6" fmla="*/ 19214 w 53373"/>
                <a:gd name="connsiteY6" fmla="*/ 1829 h 52581"/>
                <a:gd name="connsiteX7" fmla="*/ 33771 w 53373"/>
                <a:gd name="connsiteY7" fmla="*/ 16385 h 52581"/>
                <a:gd name="connsiteX8" fmla="*/ 48327 w 53373"/>
                <a:gd name="connsiteY8" fmla="*/ 35794 h 52581"/>
                <a:gd name="connsiteX9" fmla="*/ 53179 w 53373"/>
                <a:gd name="connsiteY9" fmla="*/ 40257 h 52581"/>
                <a:gd name="connsiteX10" fmla="*/ 53179 w 53373"/>
                <a:gd name="connsiteY10" fmla="*/ 40646 h 5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73" h="52581" fill="norm" stroke="1" extrusionOk="0">
                  <a:moveTo>
                    <a:pt x="53179" y="40646"/>
                  </a:moveTo>
                  <a:cubicBezTo>
                    <a:pt x="53179" y="50350"/>
                    <a:pt x="43475" y="55202"/>
                    <a:pt x="38623" y="50350"/>
                  </a:cubicBezTo>
                  <a:lnTo>
                    <a:pt x="33771" y="50350"/>
                  </a:lnTo>
                  <a:lnTo>
                    <a:pt x="4658" y="21237"/>
                  </a:lnTo>
                  <a:cubicBezTo>
                    <a:pt x="1882" y="18734"/>
                    <a:pt x="155" y="15259"/>
                    <a:pt x="-194" y="11533"/>
                  </a:cubicBezTo>
                  <a:cubicBezTo>
                    <a:pt x="310" y="7846"/>
                    <a:pt x="2019" y="4449"/>
                    <a:pt x="4658" y="1829"/>
                  </a:cubicBezTo>
                  <a:cubicBezTo>
                    <a:pt x="9510" y="-3023"/>
                    <a:pt x="14362" y="1829"/>
                    <a:pt x="19214" y="1829"/>
                  </a:cubicBezTo>
                  <a:lnTo>
                    <a:pt x="33771" y="16385"/>
                  </a:lnTo>
                  <a:cubicBezTo>
                    <a:pt x="39768" y="21917"/>
                    <a:pt x="44697" y="28496"/>
                    <a:pt x="48327" y="35794"/>
                  </a:cubicBezTo>
                  <a:cubicBezTo>
                    <a:pt x="50889" y="35677"/>
                    <a:pt x="53063" y="37676"/>
                    <a:pt x="53179" y="40257"/>
                  </a:cubicBezTo>
                  <a:cubicBezTo>
                    <a:pt x="53179" y="40374"/>
                    <a:pt x="53179" y="40510"/>
                    <a:pt x="53179" y="40646"/>
                  </a:cubicBezTo>
                  <a:close/>
                </a:path>
              </a:pathLst>
            </a:custGeom>
            <a:solidFill>
              <a:srgbClr val="B866A1"/>
            </a:solidFill>
            <a:ln w="19393" cap="flat">
              <a:noFill/>
              <a:prstDash val="solid"/>
              <a:miter/>
            </a:ln>
          </p:spPr>
          <p:txBody>
            <a:bodyPr rtlCol="0" anchor="ctr"/>
            <a:lstStyle/>
            <a:p>
              <a:pPr>
                <a:defRPr/>
              </a:pPr>
              <a:endParaRPr lang="en-US"/>
            </a:p>
          </p:txBody>
        </p:sp>
        <p:sp>
          <p:nvSpPr>
            <p:cNvPr id="21" name="Forme libre : forme 21" hidden="0"/>
            <p:cNvSpPr/>
            <p:nvPr isPhoto="0" userDrawn="0"/>
          </p:nvSpPr>
          <p:spPr bwMode="auto">
            <a:xfrm>
              <a:off x="5571534" y="2896934"/>
              <a:ext cx="52165" cy="55767"/>
            </a:xfrm>
            <a:custGeom>
              <a:avLst/>
              <a:gdLst>
                <a:gd name="connsiteX0" fmla="*/ -189 w 52165"/>
                <a:gd name="connsiteY0" fmla="*/ 42113 h 55767"/>
                <a:gd name="connsiteX1" fmla="*/ 4275 w 52165"/>
                <a:gd name="connsiteY1" fmla="*/ 37261 h 55767"/>
                <a:gd name="connsiteX2" fmla="*/ 4663 w 52165"/>
                <a:gd name="connsiteY2" fmla="*/ 37261 h 55767"/>
                <a:gd name="connsiteX3" fmla="*/ 33776 w 52165"/>
                <a:gd name="connsiteY3" fmla="*/ 3296 h 55767"/>
                <a:gd name="connsiteX4" fmla="*/ 46546 w 52165"/>
                <a:gd name="connsiteY4" fmla="*/ 1510 h 55767"/>
                <a:gd name="connsiteX5" fmla="*/ 48332 w 52165"/>
                <a:gd name="connsiteY5" fmla="*/ 3296 h 55767"/>
                <a:gd name="connsiteX6" fmla="*/ 48332 w 52165"/>
                <a:gd name="connsiteY6" fmla="*/ 22704 h 55767"/>
                <a:gd name="connsiteX7" fmla="*/ 19219 w 52165"/>
                <a:gd name="connsiteY7" fmla="*/ 51817 h 55767"/>
                <a:gd name="connsiteX8" fmla="*/ 6449 w 52165"/>
                <a:gd name="connsiteY8" fmla="*/ 53602 h 55767"/>
                <a:gd name="connsiteX9" fmla="*/ 4663 w 52165"/>
                <a:gd name="connsiteY9" fmla="*/ 51817 h 55767"/>
                <a:gd name="connsiteX10" fmla="*/ -189 w 52165"/>
                <a:gd name="connsiteY10" fmla="*/ 42113 h 5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55767" fill="norm" stroke="1" extrusionOk="0">
                  <a:moveTo>
                    <a:pt x="-189" y="42113"/>
                  </a:moveTo>
                  <a:cubicBezTo>
                    <a:pt x="-306" y="39550"/>
                    <a:pt x="1693" y="37377"/>
                    <a:pt x="4275" y="37261"/>
                  </a:cubicBezTo>
                  <a:cubicBezTo>
                    <a:pt x="4391" y="37261"/>
                    <a:pt x="4527" y="37261"/>
                    <a:pt x="4663" y="37261"/>
                  </a:cubicBezTo>
                  <a:cubicBezTo>
                    <a:pt x="15551" y="26993"/>
                    <a:pt x="25294" y="15620"/>
                    <a:pt x="33776" y="3296"/>
                  </a:cubicBezTo>
                  <a:cubicBezTo>
                    <a:pt x="36803" y="-722"/>
                    <a:pt x="42529" y="-1518"/>
                    <a:pt x="46546" y="1510"/>
                  </a:cubicBezTo>
                  <a:cubicBezTo>
                    <a:pt x="47226" y="2034"/>
                    <a:pt x="47827" y="2616"/>
                    <a:pt x="48332" y="3296"/>
                  </a:cubicBezTo>
                  <a:cubicBezTo>
                    <a:pt x="53184" y="8148"/>
                    <a:pt x="53184" y="13000"/>
                    <a:pt x="48332" y="22704"/>
                  </a:cubicBezTo>
                  <a:lnTo>
                    <a:pt x="19219" y="51817"/>
                  </a:lnTo>
                  <a:cubicBezTo>
                    <a:pt x="16191" y="55834"/>
                    <a:pt x="10466" y="56630"/>
                    <a:pt x="6449" y="53602"/>
                  </a:cubicBezTo>
                  <a:cubicBezTo>
                    <a:pt x="5769" y="53079"/>
                    <a:pt x="5167" y="52496"/>
                    <a:pt x="4663" y="51817"/>
                  </a:cubicBezTo>
                  <a:cubicBezTo>
                    <a:pt x="-189" y="51817"/>
                    <a:pt x="-189" y="46965"/>
                    <a:pt x="-189" y="42113"/>
                  </a:cubicBezTo>
                  <a:close/>
                </a:path>
              </a:pathLst>
            </a:custGeom>
            <a:solidFill>
              <a:srgbClr val="B866A1"/>
            </a:solidFill>
            <a:ln w="19393" cap="flat">
              <a:noFill/>
              <a:prstDash val="solid"/>
              <a:miter/>
            </a:ln>
          </p:spPr>
          <p:txBody>
            <a:bodyPr rtlCol="0" anchor="ctr"/>
            <a:lstStyle/>
            <a:p>
              <a:pPr>
                <a:defRPr/>
              </a:pPr>
              <a:endParaRPr lang="en-US"/>
            </a:p>
          </p:txBody>
        </p:sp>
        <p:sp>
          <p:nvSpPr>
            <p:cNvPr id="22" name="Forme libre : forme 22" hidden="0"/>
            <p:cNvSpPr/>
            <p:nvPr isPhoto="0" userDrawn="0"/>
          </p:nvSpPr>
          <p:spPr bwMode="auto">
            <a:xfrm>
              <a:off x="5197924" y="3055825"/>
              <a:ext cx="67929" cy="24260"/>
            </a:xfrm>
            <a:custGeom>
              <a:avLst/>
              <a:gdLst>
                <a:gd name="connsiteX0" fmla="*/ 33771 w 67929"/>
                <a:gd name="connsiteY0" fmla="*/ 23933 h 24260"/>
                <a:gd name="connsiteX1" fmla="*/ 9510 w 67929"/>
                <a:gd name="connsiteY1" fmla="*/ 23933 h 24260"/>
                <a:gd name="connsiteX2" fmla="*/ -194 w 67929"/>
                <a:gd name="connsiteY2" fmla="*/ 9377 h 24260"/>
                <a:gd name="connsiteX3" fmla="*/ 9510 w 67929"/>
                <a:gd name="connsiteY3" fmla="*/ -328 h 24260"/>
                <a:gd name="connsiteX4" fmla="*/ 53179 w 67929"/>
                <a:gd name="connsiteY4" fmla="*/ -328 h 24260"/>
                <a:gd name="connsiteX5" fmla="*/ 67736 w 67929"/>
                <a:gd name="connsiteY5" fmla="*/ 9377 h 24260"/>
                <a:gd name="connsiteX6" fmla="*/ 53179 w 67929"/>
                <a:gd name="connsiteY6" fmla="*/ 23933 h 24260"/>
                <a:gd name="connsiteX7" fmla="*/ 33771 w 67929"/>
                <a:gd name="connsiteY7" fmla="*/ 23933 h 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29" h="24260" fill="norm" stroke="1" extrusionOk="0">
                  <a:moveTo>
                    <a:pt x="33771" y="23933"/>
                  </a:moveTo>
                  <a:lnTo>
                    <a:pt x="9510" y="23933"/>
                  </a:lnTo>
                  <a:cubicBezTo>
                    <a:pt x="4658" y="19081"/>
                    <a:pt x="-194" y="19081"/>
                    <a:pt x="-194" y="9377"/>
                  </a:cubicBezTo>
                  <a:cubicBezTo>
                    <a:pt x="175" y="4175"/>
                    <a:pt x="4308" y="41"/>
                    <a:pt x="9510" y="-328"/>
                  </a:cubicBezTo>
                  <a:lnTo>
                    <a:pt x="53179" y="-328"/>
                  </a:lnTo>
                  <a:cubicBezTo>
                    <a:pt x="62883" y="-328"/>
                    <a:pt x="67736" y="4525"/>
                    <a:pt x="67736" y="9377"/>
                  </a:cubicBezTo>
                  <a:cubicBezTo>
                    <a:pt x="67736" y="19081"/>
                    <a:pt x="62883" y="19081"/>
                    <a:pt x="53179" y="23933"/>
                  </a:cubicBezTo>
                  <a:lnTo>
                    <a:pt x="33771" y="23933"/>
                  </a:lnTo>
                  <a:close/>
                </a:path>
              </a:pathLst>
            </a:custGeom>
            <a:solidFill>
              <a:srgbClr val="B866A1"/>
            </a:solidFill>
            <a:ln w="19393" cap="flat">
              <a:noFill/>
              <a:prstDash val="solid"/>
              <a:miter/>
            </a:ln>
          </p:spPr>
          <p:txBody>
            <a:bodyPr rtlCol="0" anchor="ctr"/>
            <a:lstStyle/>
            <a:p>
              <a:pPr>
                <a:defRPr/>
              </a:pPr>
              <a:endParaRPr lang="en-US"/>
            </a:p>
          </p:txBody>
        </p:sp>
        <p:sp>
          <p:nvSpPr>
            <p:cNvPr id="23" name="Forme libre : forme 23" hidden="0"/>
            <p:cNvSpPr/>
            <p:nvPr isPhoto="0" userDrawn="0"/>
          </p:nvSpPr>
          <p:spPr bwMode="auto">
            <a:xfrm>
              <a:off x="5624912" y="3055825"/>
              <a:ext cx="67929" cy="24260"/>
            </a:xfrm>
            <a:custGeom>
              <a:avLst/>
              <a:gdLst>
                <a:gd name="connsiteX0" fmla="*/ 33771 w 67929"/>
                <a:gd name="connsiteY0" fmla="*/ 23933 h 24260"/>
                <a:gd name="connsiteX1" fmla="*/ 14362 w 67929"/>
                <a:gd name="connsiteY1" fmla="*/ 23933 h 24260"/>
                <a:gd name="connsiteX2" fmla="*/ -194 w 67929"/>
                <a:gd name="connsiteY2" fmla="*/ 9377 h 24260"/>
                <a:gd name="connsiteX3" fmla="*/ 14362 w 67929"/>
                <a:gd name="connsiteY3" fmla="*/ -328 h 24260"/>
                <a:gd name="connsiteX4" fmla="*/ 53179 w 67929"/>
                <a:gd name="connsiteY4" fmla="*/ -328 h 24260"/>
                <a:gd name="connsiteX5" fmla="*/ 67736 w 67929"/>
                <a:gd name="connsiteY5" fmla="*/ 9377 h 24260"/>
                <a:gd name="connsiteX6" fmla="*/ 58031 w 67929"/>
                <a:gd name="connsiteY6" fmla="*/ 23933 h 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29" h="24260" fill="norm" stroke="1" extrusionOk="0">
                  <a:moveTo>
                    <a:pt x="33771" y="23933"/>
                  </a:moveTo>
                  <a:lnTo>
                    <a:pt x="14362" y="23933"/>
                  </a:lnTo>
                  <a:cubicBezTo>
                    <a:pt x="4658" y="19081"/>
                    <a:pt x="-194" y="19081"/>
                    <a:pt x="-194" y="9377"/>
                  </a:cubicBezTo>
                  <a:cubicBezTo>
                    <a:pt x="-194" y="4525"/>
                    <a:pt x="4658" y="-328"/>
                    <a:pt x="14362" y="-328"/>
                  </a:cubicBezTo>
                  <a:lnTo>
                    <a:pt x="53179" y="-328"/>
                  </a:lnTo>
                  <a:cubicBezTo>
                    <a:pt x="62883" y="-328"/>
                    <a:pt x="67736" y="4525"/>
                    <a:pt x="67736" y="9377"/>
                  </a:cubicBezTo>
                  <a:cubicBezTo>
                    <a:pt x="67736" y="19081"/>
                    <a:pt x="62883" y="19081"/>
                    <a:pt x="58031" y="23933"/>
                  </a:cubicBezTo>
                  <a:close/>
                </a:path>
              </a:pathLst>
            </a:custGeom>
            <a:solidFill>
              <a:srgbClr val="B866A1"/>
            </a:solidFill>
            <a:ln w="19393" cap="flat">
              <a:noFill/>
              <a:prstDash val="solid"/>
              <a:miter/>
            </a:ln>
          </p:spPr>
          <p:txBody>
            <a:bodyPr rtlCol="0" anchor="ctr"/>
            <a:lstStyle/>
            <a:p>
              <a:pPr>
                <a:defRPr/>
              </a:pPr>
              <a:endParaRPr lang="en-US"/>
            </a:p>
          </p:txBody>
        </p:sp>
      </p:grpSp>
      <p:sp>
        <p:nvSpPr>
          <p:cNvPr id="24" name="ZoneTexte 31" hidden="0"/>
          <p:cNvSpPr/>
          <p:nvPr isPhoto="0" userDrawn="0"/>
        </p:nvSpPr>
        <p:spPr bwMode="auto">
          <a:xfrm>
            <a:off x="0" y="1300807"/>
            <a:ext cx="9144000" cy="369332"/>
          </a:xfrm>
          <a:prstGeom prst="rect">
            <a:avLst/>
          </a:prstGeom>
          <a:noFill/>
        </p:spPr>
        <p:txBody>
          <a:bodyPr wrap="square">
            <a:spAutoFit/>
          </a:bodyPr>
          <a:lstStyle/>
          <a:p>
            <a:pPr algn="ctr">
              <a:defRPr/>
            </a:pPr>
            <a:r>
              <a:rPr lang="fr-FR" sz="1800" b="1">
                <a:solidFill>
                  <a:srgbClr val="B866A1"/>
                </a:solidFill>
              </a:rPr>
              <a:t>Les licences</a:t>
            </a:r>
            <a:endParaRPr lang="en-US" b="1">
              <a:solidFill>
                <a:srgbClr val="B866A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gn="ctr">
              <a:lnSpc>
                <a:spcPts val="2315"/>
              </a:lnSpc>
              <a:defRPr/>
            </a:pPr>
            <a:fld id="{81D60167-4931-47E6-BA6A-407CBD079E47}" type="slidenum">
              <a:rPr sz="1600"/>
              <a:t>32</a:t>
            </a:fld>
            <a:endParaRPr sz="1600"/>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sp>
        <p:nvSpPr>
          <p:cNvPr id="6" name="ZoneTexte 1" hidden="0"/>
          <p:cNvSpPr/>
          <p:nvPr isPhoto="0" userDrawn="0"/>
        </p:nvSpPr>
        <p:spPr bwMode="auto">
          <a:xfrm>
            <a:off x="1" y="1141565"/>
            <a:ext cx="9144000" cy="353943"/>
          </a:xfrm>
          <a:prstGeom prst="rect">
            <a:avLst/>
          </a:prstGeom>
          <a:noFill/>
        </p:spPr>
        <p:txBody>
          <a:bodyPr wrap="square" rtlCol="0">
            <a:spAutoFit/>
          </a:bodyPr>
          <a:lstStyle/>
          <a:p>
            <a:pPr algn="ctr">
              <a:defRPr/>
            </a:pPr>
            <a:r>
              <a:rPr lang="fr-FR" sz="1700" b="1">
                <a:solidFill>
                  <a:srgbClr val="3A6972"/>
                </a:solidFill>
                <a:latin typeface="Arial"/>
                <a:cs typeface="Arial"/>
              </a:rPr>
              <a:t>Pourquoi des licences?</a:t>
            </a:r>
            <a:endParaRPr sz="1700">
              <a:solidFill>
                <a:srgbClr val="3A6972"/>
              </a:solidFill>
            </a:endParaRPr>
          </a:p>
        </p:txBody>
      </p:sp>
      <p:sp>
        <p:nvSpPr>
          <p:cNvPr id="7" name="Rectangle 7" hidden="0"/>
          <p:cNvSpPr/>
          <p:nvPr isPhoto="0" userDrawn="0"/>
        </p:nvSpPr>
        <p:spPr bwMode="auto">
          <a:xfrm>
            <a:off x="2300351" y="1683196"/>
            <a:ext cx="4572000" cy="276999"/>
          </a:xfrm>
          <a:prstGeom prst="rect">
            <a:avLst/>
          </a:prstGeom>
        </p:spPr>
        <p:txBody>
          <a:bodyPr>
            <a:spAutoFit/>
          </a:bodyPr>
          <a:lstStyle/>
          <a:p>
            <a:pPr>
              <a:defRPr/>
            </a:pPr>
            <a:endParaRPr lang="fr-FR" sz="1200">
              <a:latin typeface="Arial"/>
              <a:cs typeface="Arial"/>
            </a:endParaRPr>
          </a:p>
        </p:txBody>
      </p:sp>
      <p:sp>
        <p:nvSpPr>
          <p:cNvPr id="8" name="Rectangle 1" hidden="0"/>
          <p:cNvSpPr/>
          <p:nvPr isPhoto="0" userDrawn="0"/>
        </p:nvSpPr>
        <p:spPr bwMode="auto">
          <a:xfrm>
            <a:off x="2238240" y="1817907"/>
            <a:ext cx="4572000" cy="2246769"/>
          </a:xfrm>
          <a:prstGeom prst="rect">
            <a:avLst/>
          </a:prstGeom>
        </p:spPr>
        <p:txBody>
          <a:bodyPr>
            <a:spAutoFit/>
          </a:bodyPr>
          <a:lstStyle/>
          <a:p>
            <a:pPr algn="just">
              <a:defRPr/>
            </a:pPr>
            <a:r>
              <a:rPr lang="fr-FR" sz="1400">
                <a:latin typeface="Arial"/>
                <a:cs typeface="Arial"/>
              </a:rPr>
              <a:t>Les licences protègent la création de l’auteur tout en permettant sa diffusion et sa réutilisation.</a:t>
            </a:r>
            <a:br>
              <a:rPr lang="fr-FR" sz="1400">
                <a:latin typeface="Arial"/>
                <a:cs typeface="Arial"/>
              </a:rPr>
            </a:br>
            <a:r>
              <a:rPr lang="fr-FR" sz="1400">
                <a:latin typeface="Arial"/>
                <a:cs typeface="Arial"/>
              </a:rPr>
              <a:t>L’auteur garde ses droits et choisit l’utilisation qu’il va autoriser de son œuvre.</a:t>
            </a:r>
            <a:endParaRPr sz="1400"/>
          </a:p>
          <a:p>
            <a:pPr>
              <a:defRPr/>
            </a:pPr>
            <a:endParaRPr lang="fr-FR" sz="1400">
              <a:latin typeface="Arial"/>
              <a:cs typeface="Arial"/>
            </a:endParaRPr>
          </a:p>
          <a:p>
            <a:pPr algn="just">
              <a:defRPr/>
            </a:pPr>
            <a:r>
              <a:rPr lang="fr-FR" sz="1400" b="1">
                <a:latin typeface="Arial"/>
                <a:cs typeface="Arial"/>
              </a:rPr>
              <a:t>Droit d’auteur traditionnel </a:t>
            </a:r>
            <a:r>
              <a:rPr lang="fr-FR" sz="1400">
                <a:latin typeface="Arial"/>
                <a:cs typeface="Arial"/>
              </a:rPr>
              <a:t>: tout ce qui n’est pas permis est interdit (logique de tous les droits réservés)</a:t>
            </a:r>
            <a:endParaRPr sz="1400"/>
          </a:p>
          <a:p>
            <a:pPr>
              <a:defRPr/>
            </a:pPr>
            <a:endParaRPr lang="fr-FR" sz="1400">
              <a:latin typeface="Arial"/>
              <a:cs typeface="Arial"/>
            </a:endParaRPr>
          </a:p>
          <a:p>
            <a:pPr algn="just">
              <a:defRPr/>
            </a:pPr>
            <a:r>
              <a:rPr lang="fr-FR" sz="1400" b="1">
                <a:latin typeface="Arial"/>
                <a:cs typeface="Arial"/>
              </a:rPr>
              <a:t>Licences libres </a:t>
            </a:r>
            <a:r>
              <a:rPr lang="fr-FR" sz="1400">
                <a:latin typeface="Arial"/>
                <a:cs typeface="Arial"/>
              </a:rPr>
              <a:t>: tout ce qui n’est pas interdit est permis (logique de certains droits réservés)</a:t>
            </a:r>
            <a:endParaRPr sz="1400"/>
          </a:p>
        </p:txBody>
      </p:sp>
      <p:grpSp>
        <p:nvGrpSpPr>
          <p:cNvPr id="9" name="Groupe 8" hidden="0"/>
          <p:cNvGrpSpPr/>
          <p:nvPr isPhoto="0" userDrawn="0"/>
        </p:nvGrpSpPr>
        <p:grpSpPr bwMode="auto">
          <a:xfrm>
            <a:off x="8316416" y="-275922"/>
            <a:ext cx="975464" cy="975464"/>
            <a:chOff x="4959989" y="2604397"/>
            <a:chExt cx="975464" cy="975464"/>
          </a:xfrm>
        </p:grpSpPr>
        <p:sp>
          <p:nvSpPr>
            <p:cNvPr id="10" name="Forme libre : forme 9" hidden="0"/>
            <p:cNvSpPr/>
            <p:nvPr isPhoto="0" userDrawn="0"/>
          </p:nvSpPr>
          <p:spPr bwMode="auto">
            <a:xfrm>
              <a:off x="4959989" y="2604397"/>
              <a:ext cx="975464" cy="975464"/>
            </a:xfrm>
            <a:custGeom>
              <a:avLst/>
              <a:gdLst>
                <a:gd name="connsiteX0" fmla="*/ 485199 w 975464"/>
                <a:gd name="connsiteY0" fmla="*/ 975131 h 975464"/>
                <a:gd name="connsiteX1" fmla="*/ -188 w 975464"/>
                <a:gd name="connsiteY1" fmla="*/ 485066 h 975464"/>
                <a:gd name="connsiteX2" fmla="*/ 489877 w 975464"/>
                <a:gd name="connsiteY2" fmla="*/ -322 h 975464"/>
                <a:gd name="connsiteX3" fmla="*/ 975265 w 975464"/>
                <a:gd name="connsiteY3" fmla="*/ 489744 h 975464"/>
                <a:gd name="connsiteX4" fmla="*/ 975265 w 975464"/>
                <a:gd name="connsiteY4" fmla="*/ 489918 h 975464"/>
                <a:gd name="connsiteX5" fmla="*/ 485199 w 975464"/>
                <a:gd name="connsiteY5" fmla="*/ 975131 h 975464"/>
                <a:gd name="connsiteX6" fmla="*/ 485199 w 975464"/>
                <a:gd name="connsiteY6" fmla="*/ 24114 h 975464"/>
                <a:gd name="connsiteX7" fmla="*/ 24072 w 975464"/>
                <a:gd name="connsiteY7" fmla="*/ 489918 h 975464"/>
                <a:gd name="connsiteX8" fmla="*/ 489877 w 975464"/>
                <a:gd name="connsiteY8" fmla="*/ 951045 h 975464"/>
                <a:gd name="connsiteX9" fmla="*/ 951004 w 975464"/>
                <a:gd name="connsiteY9" fmla="*/ 489918 h 975464"/>
                <a:gd name="connsiteX10" fmla="*/ 485199 w 975464"/>
                <a:gd name="connsiteY10" fmla="*/ 24114 h 9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5464" h="975464" fill="norm" stroke="1" extrusionOk="0">
                  <a:moveTo>
                    <a:pt x="485199" y="975131"/>
                  </a:moveTo>
                  <a:cubicBezTo>
                    <a:pt x="215829" y="973850"/>
                    <a:pt x="-1489" y="754437"/>
                    <a:pt x="-188" y="485066"/>
                  </a:cubicBezTo>
                  <a:cubicBezTo>
                    <a:pt x="1093" y="215695"/>
                    <a:pt x="220506" y="-1622"/>
                    <a:pt x="489877" y="-322"/>
                  </a:cubicBezTo>
                  <a:cubicBezTo>
                    <a:pt x="759228" y="959"/>
                    <a:pt x="976565" y="220373"/>
                    <a:pt x="975265" y="489744"/>
                  </a:cubicBezTo>
                  <a:cubicBezTo>
                    <a:pt x="975265" y="489802"/>
                    <a:pt x="975265" y="489860"/>
                    <a:pt x="975265" y="489918"/>
                  </a:cubicBezTo>
                  <a:cubicBezTo>
                    <a:pt x="973868" y="759212"/>
                    <a:pt x="754493" y="976412"/>
                    <a:pt x="485199" y="975131"/>
                  </a:cubicBezTo>
                  <a:close/>
                  <a:moveTo>
                    <a:pt x="485199" y="24114"/>
                  </a:moveTo>
                  <a:cubicBezTo>
                    <a:pt x="229240" y="25394"/>
                    <a:pt x="22772" y="233958"/>
                    <a:pt x="24072" y="489918"/>
                  </a:cubicBezTo>
                  <a:cubicBezTo>
                    <a:pt x="25353" y="745878"/>
                    <a:pt x="233898" y="952346"/>
                    <a:pt x="489877" y="951045"/>
                  </a:cubicBezTo>
                  <a:cubicBezTo>
                    <a:pt x="744012" y="949764"/>
                    <a:pt x="949723" y="744073"/>
                    <a:pt x="951004" y="489918"/>
                  </a:cubicBezTo>
                  <a:cubicBezTo>
                    <a:pt x="951004" y="232658"/>
                    <a:pt x="742460" y="24114"/>
                    <a:pt x="485199" y="24114"/>
                  </a:cubicBezTo>
                  <a:close/>
                </a:path>
              </a:pathLst>
            </a:custGeom>
            <a:solidFill>
              <a:srgbClr val="B866A1"/>
            </a:solidFill>
            <a:ln w="19393" cap="flat">
              <a:noFill/>
              <a:prstDash val="solid"/>
              <a:miter/>
            </a:ln>
          </p:spPr>
          <p:txBody>
            <a:bodyPr rtlCol="0" anchor="ctr"/>
            <a:lstStyle/>
            <a:p>
              <a:pPr>
                <a:defRPr/>
              </a:pPr>
              <a:endParaRPr lang="en-US"/>
            </a:p>
          </p:txBody>
        </p:sp>
        <p:sp>
          <p:nvSpPr>
            <p:cNvPr id="11" name="Forme libre : forme 10" hidden="0"/>
            <p:cNvSpPr/>
            <p:nvPr isPhoto="0" userDrawn="0"/>
          </p:nvSpPr>
          <p:spPr bwMode="auto">
            <a:xfrm>
              <a:off x="5299602" y="2926925"/>
              <a:ext cx="292879" cy="415445"/>
            </a:xfrm>
            <a:custGeom>
              <a:avLst/>
              <a:gdLst>
                <a:gd name="connsiteX0" fmla="*/ 135883 w 292879"/>
                <a:gd name="connsiteY0" fmla="*/ 414849 h 415445"/>
                <a:gd name="connsiteX1" fmla="*/ 111622 w 292879"/>
                <a:gd name="connsiteY1" fmla="*/ 409997 h 415445"/>
                <a:gd name="connsiteX2" fmla="*/ 92213 w 292879"/>
                <a:gd name="connsiteY2" fmla="*/ 376032 h 415445"/>
                <a:gd name="connsiteX3" fmla="*/ 92213 w 292879"/>
                <a:gd name="connsiteY3" fmla="*/ 376032 h 415445"/>
                <a:gd name="connsiteX4" fmla="*/ 54464 w 292879"/>
                <a:gd name="connsiteY4" fmla="*/ 343736 h 415445"/>
                <a:gd name="connsiteX5" fmla="*/ 63101 w 292879"/>
                <a:gd name="connsiteY5" fmla="*/ 317806 h 415445"/>
                <a:gd name="connsiteX6" fmla="*/ 53396 w 292879"/>
                <a:gd name="connsiteY6" fmla="*/ 293546 h 415445"/>
                <a:gd name="connsiteX7" fmla="*/ 63101 w 292879"/>
                <a:gd name="connsiteY7" fmla="*/ 269285 h 415445"/>
                <a:gd name="connsiteX8" fmla="*/ 23 w 292879"/>
                <a:gd name="connsiteY8" fmla="*/ 143129 h 415445"/>
                <a:gd name="connsiteX9" fmla="*/ 43692 w 292879"/>
                <a:gd name="connsiteY9" fmla="*/ 36383 h 415445"/>
                <a:gd name="connsiteX10" fmla="*/ 257186 w 292879"/>
                <a:gd name="connsiteY10" fmla="*/ 50939 h 415445"/>
                <a:gd name="connsiteX11" fmla="*/ 240921 w 292879"/>
                <a:gd name="connsiteY11" fmla="*/ 259464 h 415445"/>
                <a:gd name="connsiteX12" fmla="*/ 228073 w 292879"/>
                <a:gd name="connsiteY12" fmla="*/ 269285 h 415445"/>
                <a:gd name="connsiteX13" fmla="*/ 228073 w 292879"/>
                <a:gd name="connsiteY13" fmla="*/ 317806 h 415445"/>
                <a:gd name="connsiteX14" fmla="*/ 224211 w 292879"/>
                <a:gd name="connsiteY14" fmla="*/ 367608 h 415445"/>
                <a:gd name="connsiteX15" fmla="*/ 198960 w 292879"/>
                <a:gd name="connsiteY15" fmla="*/ 376032 h 415445"/>
                <a:gd name="connsiteX16" fmla="*/ 189256 w 292879"/>
                <a:gd name="connsiteY16" fmla="*/ 395440 h 415445"/>
                <a:gd name="connsiteX17" fmla="*/ 155291 w 292879"/>
                <a:gd name="connsiteY17" fmla="*/ 414849 h 415445"/>
                <a:gd name="connsiteX18" fmla="*/ 135883 w 292879"/>
                <a:gd name="connsiteY18" fmla="*/ 414849 h 415445"/>
                <a:gd name="connsiteX19" fmla="*/ 169847 w 292879"/>
                <a:gd name="connsiteY19" fmla="*/ 259581 h 415445"/>
                <a:gd name="connsiteX20" fmla="*/ 198960 w 292879"/>
                <a:gd name="connsiteY20" fmla="*/ 259581 h 415445"/>
                <a:gd name="connsiteX21" fmla="*/ 203812 w 292879"/>
                <a:gd name="connsiteY21" fmla="*/ 255116 h 415445"/>
                <a:gd name="connsiteX22" fmla="*/ 203812 w 292879"/>
                <a:gd name="connsiteY22" fmla="*/ 254728 h 415445"/>
                <a:gd name="connsiteX23" fmla="*/ 266890 w 292879"/>
                <a:gd name="connsiteY23" fmla="*/ 123721 h 415445"/>
                <a:gd name="connsiteX24" fmla="*/ 128080 w 292879"/>
                <a:gd name="connsiteY24" fmla="*/ 21515 h 415445"/>
                <a:gd name="connsiteX25" fmla="*/ 126178 w 292879"/>
                <a:gd name="connsiteY25" fmla="*/ 21826 h 415445"/>
                <a:gd name="connsiteX26" fmla="*/ 20984 w 292879"/>
                <a:gd name="connsiteY26" fmla="*/ 164905 h 415445"/>
                <a:gd name="connsiteX27" fmla="*/ 67953 w 292879"/>
                <a:gd name="connsiteY27" fmla="*/ 245024 h 415445"/>
                <a:gd name="connsiteX28" fmla="*/ 116474 w 292879"/>
                <a:gd name="connsiteY28" fmla="*/ 259581 h 415445"/>
                <a:gd name="connsiteX29" fmla="*/ 116474 w 292879"/>
                <a:gd name="connsiteY29" fmla="*/ 254728 h 415445"/>
                <a:gd name="connsiteX30" fmla="*/ 97066 w 292879"/>
                <a:gd name="connsiteY30" fmla="*/ 177094 h 415445"/>
                <a:gd name="connsiteX31" fmla="*/ 106770 w 292879"/>
                <a:gd name="connsiteY31" fmla="*/ 162538 h 415445"/>
                <a:gd name="connsiteX32" fmla="*/ 184404 w 292879"/>
                <a:gd name="connsiteY32" fmla="*/ 162538 h 415445"/>
                <a:gd name="connsiteX33" fmla="*/ 194108 w 292879"/>
                <a:gd name="connsiteY33" fmla="*/ 177094 h 415445"/>
                <a:gd name="connsiteX34" fmla="*/ 179552 w 292879"/>
                <a:gd name="connsiteY34" fmla="*/ 225616 h 415445"/>
                <a:gd name="connsiteX35" fmla="*/ 169847 w 292879"/>
                <a:gd name="connsiteY35" fmla="*/ 259581 h 415445"/>
                <a:gd name="connsiteX36" fmla="*/ 145587 w 292879"/>
                <a:gd name="connsiteY36" fmla="*/ 327510 h 415445"/>
                <a:gd name="connsiteX37" fmla="*/ 92213 w 292879"/>
                <a:gd name="connsiteY37" fmla="*/ 327510 h 415445"/>
                <a:gd name="connsiteX38" fmla="*/ 77657 w 292879"/>
                <a:gd name="connsiteY38" fmla="*/ 338302 h 415445"/>
                <a:gd name="connsiteX39" fmla="*/ 77657 w 292879"/>
                <a:gd name="connsiteY39" fmla="*/ 342067 h 415445"/>
                <a:gd name="connsiteX40" fmla="*/ 92213 w 292879"/>
                <a:gd name="connsiteY40" fmla="*/ 351771 h 415445"/>
                <a:gd name="connsiteX41" fmla="*/ 208665 w 292879"/>
                <a:gd name="connsiteY41" fmla="*/ 351771 h 415445"/>
                <a:gd name="connsiteX42" fmla="*/ 213517 w 292879"/>
                <a:gd name="connsiteY42" fmla="*/ 337215 h 415445"/>
                <a:gd name="connsiteX43" fmla="*/ 198960 w 292879"/>
                <a:gd name="connsiteY43" fmla="*/ 327510 h 415445"/>
                <a:gd name="connsiteX44" fmla="*/ 145587 w 292879"/>
                <a:gd name="connsiteY44" fmla="*/ 278989 h 415445"/>
                <a:gd name="connsiteX45" fmla="*/ 92213 w 292879"/>
                <a:gd name="connsiteY45" fmla="*/ 278989 h 415445"/>
                <a:gd name="connsiteX46" fmla="*/ 77657 w 292879"/>
                <a:gd name="connsiteY46" fmla="*/ 289780 h 415445"/>
                <a:gd name="connsiteX47" fmla="*/ 77657 w 292879"/>
                <a:gd name="connsiteY47" fmla="*/ 293546 h 415445"/>
                <a:gd name="connsiteX48" fmla="*/ 92213 w 292879"/>
                <a:gd name="connsiteY48" fmla="*/ 303250 h 415445"/>
                <a:gd name="connsiteX49" fmla="*/ 198960 w 292879"/>
                <a:gd name="connsiteY49" fmla="*/ 303250 h 415445"/>
                <a:gd name="connsiteX50" fmla="*/ 208665 w 292879"/>
                <a:gd name="connsiteY50" fmla="*/ 303250 h 415445"/>
                <a:gd name="connsiteX51" fmla="*/ 213517 w 292879"/>
                <a:gd name="connsiteY51" fmla="*/ 288693 h 415445"/>
                <a:gd name="connsiteX52" fmla="*/ 203812 w 292879"/>
                <a:gd name="connsiteY52" fmla="*/ 278989 h 415445"/>
                <a:gd name="connsiteX53" fmla="*/ 169847 w 292879"/>
                <a:gd name="connsiteY53" fmla="*/ 181946 h 415445"/>
                <a:gd name="connsiteX54" fmla="*/ 121326 w 292879"/>
                <a:gd name="connsiteY54" fmla="*/ 181946 h 415445"/>
                <a:gd name="connsiteX55" fmla="*/ 140735 w 292879"/>
                <a:gd name="connsiteY55" fmla="*/ 259581 h 415445"/>
                <a:gd name="connsiteX56" fmla="*/ 150439 w 292879"/>
                <a:gd name="connsiteY56" fmla="*/ 259581 h 415445"/>
                <a:gd name="connsiteX57" fmla="*/ 169847 w 292879"/>
                <a:gd name="connsiteY57" fmla="*/ 181946 h 415445"/>
                <a:gd name="connsiteX58" fmla="*/ 116474 w 292879"/>
                <a:gd name="connsiteY58" fmla="*/ 376032 h 415445"/>
                <a:gd name="connsiteX59" fmla="*/ 121326 w 292879"/>
                <a:gd name="connsiteY59" fmla="*/ 390588 h 415445"/>
                <a:gd name="connsiteX60" fmla="*/ 169847 w 292879"/>
                <a:gd name="connsiteY60" fmla="*/ 390588 h 415445"/>
                <a:gd name="connsiteX61" fmla="*/ 174700 w 292879"/>
                <a:gd name="connsiteY61" fmla="*/ 376032 h 41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2879" h="415445" fill="norm" stroke="1" extrusionOk="0">
                  <a:moveTo>
                    <a:pt x="135883" y="414849"/>
                  </a:moveTo>
                  <a:cubicBezTo>
                    <a:pt x="127905" y="412753"/>
                    <a:pt x="119793" y="411142"/>
                    <a:pt x="111622" y="409997"/>
                  </a:cubicBezTo>
                  <a:cubicBezTo>
                    <a:pt x="100734" y="401845"/>
                    <a:pt x="93708" y="389559"/>
                    <a:pt x="92213" y="376032"/>
                  </a:cubicBezTo>
                  <a:lnTo>
                    <a:pt x="92213" y="376032"/>
                  </a:lnTo>
                  <a:cubicBezTo>
                    <a:pt x="72863" y="377546"/>
                    <a:pt x="55958" y="363086"/>
                    <a:pt x="54464" y="343736"/>
                  </a:cubicBezTo>
                  <a:cubicBezTo>
                    <a:pt x="53707" y="334284"/>
                    <a:pt x="56832" y="324929"/>
                    <a:pt x="63101" y="317806"/>
                  </a:cubicBezTo>
                  <a:cubicBezTo>
                    <a:pt x="58248" y="308102"/>
                    <a:pt x="53396" y="303250"/>
                    <a:pt x="53396" y="293546"/>
                  </a:cubicBezTo>
                  <a:cubicBezTo>
                    <a:pt x="53571" y="284540"/>
                    <a:pt x="57026" y="275922"/>
                    <a:pt x="63101" y="269285"/>
                  </a:cubicBezTo>
                  <a:cubicBezTo>
                    <a:pt x="21236" y="241356"/>
                    <a:pt x="-2753" y="193378"/>
                    <a:pt x="23" y="143129"/>
                  </a:cubicBezTo>
                  <a:cubicBezTo>
                    <a:pt x="-152" y="103167"/>
                    <a:pt x="15549" y="64758"/>
                    <a:pt x="43692" y="36383"/>
                  </a:cubicBezTo>
                  <a:cubicBezTo>
                    <a:pt x="106925" y="-17748"/>
                    <a:pt x="201871" y="-11285"/>
                    <a:pt x="257186" y="50939"/>
                  </a:cubicBezTo>
                  <a:cubicBezTo>
                    <a:pt x="310268" y="113007"/>
                    <a:pt x="302990" y="206362"/>
                    <a:pt x="240921" y="259464"/>
                  </a:cubicBezTo>
                  <a:cubicBezTo>
                    <a:pt x="236826" y="262957"/>
                    <a:pt x="232537" y="266237"/>
                    <a:pt x="228073" y="269285"/>
                  </a:cubicBezTo>
                  <a:cubicBezTo>
                    <a:pt x="237835" y="283977"/>
                    <a:pt x="237835" y="303114"/>
                    <a:pt x="228073" y="317806"/>
                  </a:cubicBezTo>
                  <a:cubicBezTo>
                    <a:pt x="240766" y="332615"/>
                    <a:pt x="239039" y="354915"/>
                    <a:pt x="224211" y="367608"/>
                  </a:cubicBezTo>
                  <a:cubicBezTo>
                    <a:pt x="217224" y="373606"/>
                    <a:pt x="208160" y="376634"/>
                    <a:pt x="198960" y="376032"/>
                  </a:cubicBezTo>
                  <a:cubicBezTo>
                    <a:pt x="194108" y="380884"/>
                    <a:pt x="194108" y="390588"/>
                    <a:pt x="189256" y="395440"/>
                  </a:cubicBezTo>
                  <a:cubicBezTo>
                    <a:pt x="183550" y="408774"/>
                    <a:pt x="169673" y="416712"/>
                    <a:pt x="155291" y="414849"/>
                  </a:cubicBezTo>
                  <a:lnTo>
                    <a:pt x="135883" y="414849"/>
                  </a:lnTo>
                  <a:close/>
                  <a:moveTo>
                    <a:pt x="169847" y="259581"/>
                  </a:moveTo>
                  <a:lnTo>
                    <a:pt x="198960" y="259581"/>
                  </a:lnTo>
                  <a:cubicBezTo>
                    <a:pt x="201522" y="259697"/>
                    <a:pt x="203696" y="257698"/>
                    <a:pt x="203812" y="255116"/>
                  </a:cubicBezTo>
                  <a:cubicBezTo>
                    <a:pt x="203812" y="255000"/>
                    <a:pt x="203812" y="254864"/>
                    <a:pt x="203812" y="254728"/>
                  </a:cubicBezTo>
                  <a:cubicBezTo>
                    <a:pt x="251771" y="230079"/>
                    <a:pt x="277546" y="176590"/>
                    <a:pt x="266890" y="123721"/>
                  </a:cubicBezTo>
                  <a:cubicBezTo>
                    <a:pt x="256778" y="57169"/>
                    <a:pt x="194632" y="11403"/>
                    <a:pt x="128080" y="21515"/>
                  </a:cubicBezTo>
                  <a:cubicBezTo>
                    <a:pt x="127440" y="21612"/>
                    <a:pt x="126819" y="21729"/>
                    <a:pt x="126178" y="21826"/>
                  </a:cubicBezTo>
                  <a:cubicBezTo>
                    <a:pt x="57627" y="32287"/>
                    <a:pt x="10523" y="96355"/>
                    <a:pt x="20984" y="164905"/>
                  </a:cubicBezTo>
                  <a:cubicBezTo>
                    <a:pt x="25836" y="196639"/>
                    <a:pt x="42644" y="225305"/>
                    <a:pt x="67953" y="245024"/>
                  </a:cubicBezTo>
                  <a:cubicBezTo>
                    <a:pt x="81053" y="257018"/>
                    <a:pt x="98929" y="262395"/>
                    <a:pt x="116474" y="259581"/>
                  </a:cubicBezTo>
                  <a:lnTo>
                    <a:pt x="116474" y="254728"/>
                  </a:lnTo>
                  <a:cubicBezTo>
                    <a:pt x="112301" y="228333"/>
                    <a:pt x="105800" y="202345"/>
                    <a:pt x="97066" y="177094"/>
                  </a:cubicBezTo>
                  <a:cubicBezTo>
                    <a:pt x="87361" y="167390"/>
                    <a:pt x="97066" y="162538"/>
                    <a:pt x="106770" y="162538"/>
                  </a:cubicBezTo>
                  <a:lnTo>
                    <a:pt x="184404" y="162538"/>
                  </a:lnTo>
                  <a:cubicBezTo>
                    <a:pt x="194108" y="162538"/>
                    <a:pt x="198960" y="167390"/>
                    <a:pt x="194108" y="177094"/>
                  </a:cubicBezTo>
                  <a:cubicBezTo>
                    <a:pt x="189256" y="191651"/>
                    <a:pt x="184404" y="211059"/>
                    <a:pt x="179552" y="225616"/>
                  </a:cubicBezTo>
                  <a:cubicBezTo>
                    <a:pt x="175670" y="236737"/>
                    <a:pt x="172429" y="248091"/>
                    <a:pt x="169847" y="259581"/>
                  </a:cubicBezTo>
                  <a:close/>
                  <a:moveTo>
                    <a:pt x="145587" y="327510"/>
                  </a:moveTo>
                  <a:lnTo>
                    <a:pt x="92213" y="327510"/>
                  </a:lnTo>
                  <a:cubicBezTo>
                    <a:pt x="85207" y="326462"/>
                    <a:pt x="78705" y="331295"/>
                    <a:pt x="77657" y="338302"/>
                  </a:cubicBezTo>
                  <a:cubicBezTo>
                    <a:pt x="77463" y="339544"/>
                    <a:pt x="77463" y="340825"/>
                    <a:pt x="77657" y="342067"/>
                  </a:cubicBezTo>
                  <a:cubicBezTo>
                    <a:pt x="77657" y="346919"/>
                    <a:pt x="82509" y="351771"/>
                    <a:pt x="92213" y="351771"/>
                  </a:cubicBezTo>
                  <a:lnTo>
                    <a:pt x="208665" y="351771"/>
                  </a:lnTo>
                  <a:cubicBezTo>
                    <a:pt x="212391" y="347889"/>
                    <a:pt x="214176" y="342552"/>
                    <a:pt x="213517" y="337215"/>
                  </a:cubicBezTo>
                  <a:cubicBezTo>
                    <a:pt x="213517" y="332363"/>
                    <a:pt x="208665" y="327510"/>
                    <a:pt x="198960" y="327510"/>
                  </a:cubicBezTo>
                  <a:close/>
                  <a:moveTo>
                    <a:pt x="145587" y="278989"/>
                  </a:moveTo>
                  <a:lnTo>
                    <a:pt x="92213" y="278989"/>
                  </a:lnTo>
                  <a:cubicBezTo>
                    <a:pt x="85207" y="277941"/>
                    <a:pt x="78705" y="282774"/>
                    <a:pt x="77657" y="289780"/>
                  </a:cubicBezTo>
                  <a:cubicBezTo>
                    <a:pt x="77463" y="291022"/>
                    <a:pt x="77463" y="292303"/>
                    <a:pt x="77657" y="293546"/>
                  </a:cubicBezTo>
                  <a:cubicBezTo>
                    <a:pt x="77657" y="298398"/>
                    <a:pt x="82509" y="303250"/>
                    <a:pt x="92213" y="303250"/>
                  </a:cubicBezTo>
                  <a:cubicBezTo>
                    <a:pt x="127750" y="305676"/>
                    <a:pt x="163423" y="305676"/>
                    <a:pt x="198960" y="303250"/>
                  </a:cubicBezTo>
                  <a:lnTo>
                    <a:pt x="208665" y="303250"/>
                  </a:lnTo>
                  <a:cubicBezTo>
                    <a:pt x="213517" y="303250"/>
                    <a:pt x="213517" y="293546"/>
                    <a:pt x="213517" y="288693"/>
                  </a:cubicBezTo>
                  <a:cubicBezTo>
                    <a:pt x="213148" y="283492"/>
                    <a:pt x="209014" y="279358"/>
                    <a:pt x="203812" y="278989"/>
                  </a:cubicBezTo>
                  <a:close/>
                  <a:moveTo>
                    <a:pt x="169847" y="181946"/>
                  </a:moveTo>
                  <a:lnTo>
                    <a:pt x="121326" y="181946"/>
                  </a:lnTo>
                  <a:cubicBezTo>
                    <a:pt x="126178" y="206207"/>
                    <a:pt x="135883" y="230468"/>
                    <a:pt x="140735" y="259581"/>
                  </a:cubicBezTo>
                  <a:lnTo>
                    <a:pt x="150439" y="259581"/>
                  </a:lnTo>
                  <a:cubicBezTo>
                    <a:pt x="154612" y="233185"/>
                    <a:pt x="161113" y="207197"/>
                    <a:pt x="169847" y="181946"/>
                  </a:cubicBezTo>
                  <a:close/>
                  <a:moveTo>
                    <a:pt x="116474" y="376032"/>
                  </a:moveTo>
                  <a:cubicBezTo>
                    <a:pt x="111622" y="380884"/>
                    <a:pt x="116474" y="385736"/>
                    <a:pt x="121326" y="390588"/>
                  </a:cubicBezTo>
                  <a:cubicBezTo>
                    <a:pt x="136038" y="400292"/>
                    <a:pt x="155136" y="400292"/>
                    <a:pt x="169847" y="390588"/>
                  </a:cubicBezTo>
                  <a:cubicBezTo>
                    <a:pt x="173574" y="386706"/>
                    <a:pt x="175359" y="381369"/>
                    <a:pt x="174700" y="376032"/>
                  </a:cubicBezTo>
                  <a:close/>
                </a:path>
              </a:pathLst>
            </a:custGeom>
            <a:solidFill>
              <a:srgbClr val="B866A1"/>
            </a:solidFill>
            <a:ln w="19393" cap="flat">
              <a:noFill/>
              <a:prstDash val="solid"/>
              <a:miter/>
            </a:ln>
          </p:spPr>
          <p:txBody>
            <a:bodyPr rtlCol="0" anchor="ctr"/>
            <a:lstStyle/>
            <a:p>
              <a:pPr>
                <a:defRPr/>
              </a:pPr>
              <a:endParaRPr lang="en-US"/>
            </a:p>
          </p:txBody>
        </p:sp>
        <p:sp>
          <p:nvSpPr>
            <p:cNvPr id="12" name="Forme libre : forme 11" hidden="0"/>
            <p:cNvSpPr/>
            <p:nvPr isPhoto="0" userDrawn="0"/>
          </p:nvSpPr>
          <p:spPr bwMode="auto">
            <a:xfrm>
              <a:off x="5435679" y="2827774"/>
              <a:ext cx="19408" cy="67929"/>
            </a:xfrm>
            <a:custGeom>
              <a:avLst/>
              <a:gdLst>
                <a:gd name="connsiteX0" fmla="*/ 19214 w 19408"/>
                <a:gd name="connsiteY0" fmla="*/ 33637 h 67929"/>
                <a:gd name="connsiteX1" fmla="*/ 19214 w 19408"/>
                <a:gd name="connsiteY1" fmla="*/ 57898 h 67929"/>
                <a:gd name="connsiteX2" fmla="*/ 9510 w 19408"/>
                <a:gd name="connsiteY2" fmla="*/ 67602 h 67929"/>
                <a:gd name="connsiteX3" fmla="*/ -194 w 19408"/>
                <a:gd name="connsiteY3" fmla="*/ 62750 h 67929"/>
                <a:gd name="connsiteX4" fmla="*/ -194 w 19408"/>
                <a:gd name="connsiteY4" fmla="*/ 14229 h 67929"/>
                <a:gd name="connsiteX5" fmla="*/ 9510 w 19408"/>
                <a:gd name="connsiteY5" fmla="*/ -328 h 67929"/>
                <a:gd name="connsiteX6" fmla="*/ 19214 w 19408"/>
                <a:gd name="connsiteY6" fmla="*/ 14229 h 67929"/>
                <a:gd name="connsiteX7" fmla="*/ 19214 w 19408"/>
                <a:gd name="connsiteY7" fmla="*/ 33637 h 6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8" h="67929" fill="norm" stroke="1" extrusionOk="0">
                  <a:moveTo>
                    <a:pt x="19214" y="33637"/>
                  </a:moveTo>
                  <a:lnTo>
                    <a:pt x="19214" y="57898"/>
                  </a:lnTo>
                  <a:cubicBezTo>
                    <a:pt x="18845" y="63100"/>
                    <a:pt x="14712" y="67233"/>
                    <a:pt x="9510" y="67602"/>
                  </a:cubicBezTo>
                  <a:cubicBezTo>
                    <a:pt x="4658" y="67602"/>
                    <a:pt x="-194" y="67602"/>
                    <a:pt x="-194" y="62750"/>
                  </a:cubicBezTo>
                  <a:lnTo>
                    <a:pt x="-194" y="14229"/>
                  </a:lnTo>
                  <a:cubicBezTo>
                    <a:pt x="-194" y="4525"/>
                    <a:pt x="4658" y="-328"/>
                    <a:pt x="9510" y="-328"/>
                  </a:cubicBezTo>
                  <a:cubicBezTo>
                    <a:pt x="14362" y="-328"/>
                    <a:pt x="19214" y="4525"/>
                    <a:pt x="19214" y="14229"/>
                  </a:cubicBezTo>
                  <a:lnTo>
                    <a:pt x="19214" y="33637"/>
                  </a:lnTo>
                  <a:close/>
                </a:path>
              </a:pathLst>
            </a:custGeom>
            <a:solidFill>
              <a:srgbClr val="B866A1"/>
            </a:solidFill>
            <a:ln w="19393" cap="flat">
              <a:noFill/>
              <a:prstDash val="solid"/>
              <a:miter/>
            </a:ln>
          </p:spPr>
          <p:txBody>
            <a:bodyPr rtlCol="0" anchor="ctr"/>
            <a:lstStyle/>
            <a:p>
              <a:pPr>
                <a:defRPr/>
              </a:pPr>
              <a:endParaRPr lang="en-US"/>
            </a:p>
          </p:txBody>
        </p:sp>
        <p:sp>
          <p:nvSpPr>
            <p:cNvPr id="13" name="Forme libre : forme 12" hidden="0"/>
            <p:cNvSpPr/>
            <p:nvPr isPhoto="0" userDrawn="0"/>
          </p:nvSpPr>
          <p:spPr bwMode="auto">
            <a:xfrm>
              <a:off x="5265854" y="2898401"/>
              <a:ext cx="53373" cy="52581"/>
            </a:xfrm>
            <a:custGeom>
              <a:avLst/>
              <a:gdLst>
                <a:gd name="connsiteX0" fmla="*/ 53179 w 53373"/>
                <a:gd name="connsiteY0" fmla="*/ 40646 h 52581"/>
                <a:gd name="connsiteX1" fmla="*/ 38623 w 53373"/>
                <a:gd name="connsiteY1" fmla="*/ 50350 h 52581"/>
                <a:gd name="connsiteX2" fmla="*/ 33771 w 53373"/>
                <a:gd name="connsiteY2" fmla="*/ 50350 h 52581"/>
                <a:gd name="connsiteX3" fmla="*/ 4658 w 53373"/>
                <a:gd name="connsiteY3" fmla="*/ 21237 h 52581"/>
                <a:gd name="connsiteX4" fmla="*/ -194 w 53373"/>
                <a:gd name="connsiteY4" fmla="*/ 11533 h 52581"/>
                <a:gd name="connsiteX5" fmla="*/ 4658 w 53373"/>
                <a:gd name="connsiteY5" fmla="*/ 1829 h 52581"/>
                <a:gd name="connsiteX6" fmla="*/ 19214 w 53373"/>
                <a:gd name="connsiteY6" fmla="*/ 1829 h 52581"/>
                <a:gd name="connsiteX7" fmla="*/ 33771 w 53373"/>
                <a:gd name="connsiteY7" fmla="*/ 16385 h 52581"/>
                <a:gd name="connsiteX8" fmla="*/ 48327 w 53373"/>
                <a:gd name="connsiteY8" fmla="*/ 35794 h 52581"/>
                <a:gd name="connsiteX9" fmla="*/ 53179 w 53373"/>
                <a:gd name="connsiteY9" fmla="*/ 40257 h 52581"/>
                <a:gd name="connsiteX10" fmla="*/ 53179 w 53373"/>
                <a:gd name="connsiteY10" fmla="*/ 40646 h 5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73" h="52581" fill="norm" stroke="1" extrusionOk="0">
                  <a:moveTo>
                    <a:pt x="53179" y="40646"/>
                  </a:moveTo>
                  <a:cubicBezTo>
                    <a:pt x="53179" y="50350"/>
                    <a:pt x="43475" y="55202"/>
                    <a:pt x="38623" y="50350"/>
                  </a:cubicBezTo>
                  <a:lnTo>
                    <a:pt x="33771" y="50350"/>
                  </a:lnTo>
                  <a:lnTo>
                    <a:pt x="4658" y="21237"/>
                  </a:lnTo>
                  <a:cubicBezTo>
                    <a:pt x="1882" y="18734"/>
                    <a:pt x="155" y="15259"/>
                    <a:pt x="-194" y="11533"/>
                  </a:cubicBezTo>
                  <a:cubicBezTo>
                    <a:pt x="310" y="7846"/>
                    <a:pt x="2019" y="4449"/>
                    <a:pt x="4658" y="1829"/>
                  </a:cubicBezTo>
                  <a:cubicBezTo>
                    <a:pt x="9510" y="-3023"/>
                    <a:pt x="14362" y="1829"/>
                    <a:pt x="19214" y="1829"/>
                  </a:cubicBezTo>
                  <a:lnTo>
                    <a:pt x="33771" y="16385"/>
                  </a:lnTo>
                  <a:cubicBezTo>
                    <a:pt x="39768" y="21917"/>
                    <a:pt x="44697" y="28496"/>
                    <a:pt x="48327" y="35794"/>
                  </a:cubicBezTo>
                  <a:cubicBezTo>
                    <a:pt x="50889" y="35677"/>
                    <a:pt x="53063" y="37676"/>
                    <a:pt x="53179" y="40257"/>
                  </a:cubicBezTo>
                  <a:cubicBezTo>
                    <a:pt x="53179" y="40374"/>
                    <a:pt x="53179" y="40510"/>
                    <a:pt x="53179" y="40646"/>
                  </a:cubicBezTo>
                  <a:close/>
                </a:path>
              </a:pathLst>
            </a:custGeom>
            <a:solidFill>
              <a:srgbClr val="B866A1"/>
            </a:solidFill>
            <a:ln w="19393" cap="flat">
              <a:noFill/>
              <a:prstDash val="solid"/>
              <a:miter/>
            </a:ln>
          </p:spPr>
          <p:txBody>
            <a:bodyPr rtlCol="0" anchor="ctr"/>
            <a:lstStyle/>
            <a:p>
              <a:pPr>
                <a:defRPr/>
              </a:pPr>
              <a:endParaRPr lang="en-US"/>
            </a:p>
          </p:txBody>
        </p:sp>
        <p:sp>
          <p:nvSpPr>
            <p:cNvPr id="14" name="Forme libre : forme 13" hidden="0"/>
            <p:cNvSpPr/>
            <p:nvPr isPhoto="0" userDrawn="0"/>
          </p:nvSpPr>
          <p:spPr bwMode="auto">
            <a:xfrm>
              <a:off x="5571534" y="2896934"/>
              <a:ext cx="52165" cy="55767"/>
            </a:xfrm>
            <a:custGeom>
              <a:avLst/>
              <a:gdLst>
                <a:gd name="connsiteX0" fmla="*/ -189 w 52165"/>
                <a:gd name="connsiteY0" fmla="*/ 42113 h 55767"/>
                <a:gd name="connsiteX1" fmla="*/ 4275 w 52165"/>
                <a:gd name="connsiteY1" fmla="*/ 37261 h 55767"/>
                <a:gd name="connsiteX2" fmla="*/ 4663 w 52165"/>
                <a:gd name="connsiteY2" fmla="*/ 37261 h 55767"/>
                <a:gd name="connsiteX3" fmla="*/ 33776 w 52165"/>
                <a:gd name="connsiteY3" fmla="*/ 3296 h 55767"/>
                <a:gd name="connsiteX4" fmla="*/ 46546 w 52165"/>
                <a:gd name="connsiteY4" fmla="*/ 1510 h 55767"/>
                <a:gd name="connsiteX5" fmla="*/ 48332 w 52165"/>
                <a:gd name="connsiteY5" fmla="*/ 3296 h 55767"/>
                <a:gd name="connsiteX6" fmla="*/ 48332 w 52165"/>
                <a:gd name="connsiteY6" fmla="*/ 22704 h 55767"/>
                <a:gd name="connsiteX7" fmla="*/ 19219 w 52165"/>
                <a:gd name="connsiteY7" fmla="*/ 51817 h 55767"/>
                <a:gd name="connsiteX8" fmla="*/ 6449 w 52165"/>
                <a:gd name="connsiteY8" fmla="*/ 53602 h 55767"/>
                <a:gd name="connsiteX9" fmla="*/ 4663 w 52165"/>
                <a:gd name="connsiteY9" fmla="*/ 51817 h 55767"/>
                <a:gd name="connsiteX10" fmla="*/ -189 w 52165"/>
                <a:gd name="connsiteY10" fmla="*/ 42113 h 5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55767" fill="norm" stroke="1" extrusionOk="0">
                  <a:moveTo>
                    <a:pt x="-189" y="42113"/>
                  </a:moveTo>
                  <a:cubicBezTo>
                    <a:pt x="-306" y="39550"/>
                    <a:pt x="1693" y="37377"/>
                    <a:pt x="4275" y="37261"/>
                  </a:cubicBezTo>
                  <a:cubicBezTo>
                    <a:pt x="4391" y="37261"/>
                    <a:pt x="4527" y="37261"/>
                    <a:pt x="4663" y="37261"/>
                  </a:cubicBezTo>
                  <a:cubicBezTo>
                    <a:pt x="15551" y="26993"/>
                    <a:pt x="25294" y="15620"/>
                    <a:pt x="33776" y="3296"/>
                  </a:cubicBezTo>
                  <a:cubicBezTo>
                    <a:pt x="36803" y="-722"/>
                    <a:pt x="42529" y="-1518"/>
                    <a:pt x="46546" y="1510"/>
                  </a:cubicBezTo>
                  <a:cubicBezTo>
                    <a:pt x="47226" y="2034"/>
                    <a:pt x="47827" y="2616"/>
                    <a:pt x="48332" y="3296"/>
                  </a:cubicBezTo>
                  <a:cubicBezTo>
                    <a:pt x="53184" y="8148"/>
                    <a:pt x="53184" y="13000"/>
                    <a:pt x="48332" y="22704"/>
                  </a:cubicBezTo>
                  <a:lnTo>
                    <a:pt x="19219" y="51817"/>
                  </a:lnTo>
                  <a:cubicBezTo>
                    <a:pt x="16191" y="55834"/>
                    <a:pt x="10466" y="56630"/>
                    <a:pt x="6449" y="53602"/>
                  </a:cubicBezTo>
                  <a:cubicBezTo>
                    <a:pt x="5769" y="53079"/>
                    <a:pt x="5167" y="52496"/>
                    <a:pt x="4663" y="51817"/>
                  </a:cubicBezTo>
                  <a:cubicBezTo>
                    <a:pt x="-189" y="51817"/>
                    <a:pt x="-189" y="46965"/>
                    <a:pt x="-189" y="42113"/>
                  </a:cubicBezTo>
                  <a:close/>
                </a:path>
              </a:pathLst>
            </a:custGeom>
            <a:solidFill>
              <a:srgbClr val="B866A1"/>
            </a:solidFill>
            <a:ln w="19393" cap="flat">
              <a:noFill/>
              <a:prstDash val="solid"/>
              <a:miter/>
            </a:ln>
          </p:spPr>
          <p:txBody>
            <a:bodyPr rtlCol="0" anchor="ctr"/>
            <a:lstStyle/>
            <a:p>
              <a:pPr>
                <a:defRPr/>
              </a:pPr>
              <a:endParaRPr lang="en-US"/>
            </a:p>
          </p:txBody>
        </p:sp>
        <p:sp>
          <p:nvSpPr>
            <p:cNvPr id="15" name="Forme libre : forme 14" hidden="0"/>
            <p:cNvSpPr/>
            <p:nvPr isPhoto="0" userDrawn="0"/>
          </p:nvSpPr>
          <p:spPr bwMode="auto">
            <a:xfrm>
              <a:off x="5197924" y="3055825"/>
              <a:ext cx="67929" cy="24260"/>
            </a:xfrm>
            <a:custGeom>
              <a:avLst/>
              <a:gdLst>
                <a:gd name="connsiteX0" fmla="*/ 33771 w 67929"/>
                <a:gd name="connsiteY0" fmla="*/ 23933 h 24260"/>
                <a:gd name="connsiteX1" fmla="*/ 9510 w 67929"/>
                <a:gd name="connsiteY1" fmla="*/ 23933 h 24260"/>
                <a:gd name="connsiteX2" fmla="*/ -194 w 67929"/>
                <a:gd name="connsiteY2" fmla="*/ 9377 h 24260"/>
                <a:gd name="connsiteX3" fmla="*/ 9510 w 67929"/>
                <a:gd name="connsiteY3" fmla="*/ -328 h 24260"/>
                <a:gd name="connsiteX4" fmla="*/ 53179 w 67929"/>
                <a:gd name="connsiteY4" fmla="*/ -328 h 24260"/>
                <a:gd name="connsiteX5" fmla="*/ 67736 w 67929"/>
                <a:gd name="connsiteY5" fmla="*/ 9377 h 24260"/>
                <a:gd name="connsiteX6" fmla="*/ 53179 w 67929"/>
                <a:gd name="connsiteY6" fmla="*/ 23933 h 24260"/>
                <a:gd name="connsiteX7" fmla="*/ 33771 w 67929"/>
                <a:gd name="connsiteY7" fmla="*/ 23933 h 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29" h="24260" fill="norm" stroke="1" extrusionOk="0">
                  <a:moveTo>
                    <a:pt x="33771" y="23933"/>
                  </a:moveTo>
                  <a:lnTo>
                    <a:pt x="9510" y="23933"/>
                  </a:lnTo>
                  <a:cubicBezTo>
                    <a:pt x="4658" y="19081"/>
                    <a:pt x="-194" y="19081"/>
                    <a:pt x="-194" y="9377"/>
                  </a:cubicBezTo>
                  <a:cubicBezTo>
                    <a:pt x="175" y="4175"/>
                    <a:pt x="4308" y="41"/>
                    <a:pt x="9510" y="-328"/>
                  </a:cubicBezTo>
                  <a:lnTo>
                    <a:pt x="53179" y="-328"/>
                  </a:lnTo>
                  <a:cubicBezTo>
                    <a:pt x="62883" y="-328"/>
                    <a:pt x="67736" y="4525"/>
                    <a:pt x="67736" y="9377"/>
                  </a:cubicBezTo>
                  <a:cubicBezTo>
                    <a:pt x="67736" y="19081"/>
                    <a:pt x="62883" y="19081"/>
                    <a:pt x="53179" y="23933"/>
                  </a:cubicBezTo>
                  <a:lnTo>
                    <a:pt x="33771" y="23933"/>
                  </a:lnTo>
                  <a:close/>
                </a:path>
              </a:pathLst>
            </a:custGeom>
            <a:solidFill>
              <a:srgbClr val="B866A1"/>
            </a:solidFill>
            <a:ln w="19393" cap="flat">
              <a:noFill/>
              <a:prstDash val="solid"/>
              <a:miter/>
            </a:ln>
          </p:spPr>
          <p:txBody>
            <a:bodyPr rtlCol="0" anchor="ctr"/>
            <a:lstStyle/>
            <a:p>
              <a:pPr>
                <a:defRPr/>
              </a:pPr>
              <a:endParaRPr lang="en-US"/>
            </a:p>
          </p:txBody>
        </p:sp>
        <p:sp>
          <p:nvSpPr>
            <p:cNvPr id="16" name="Forme libre : forme 15" hidden="0"/>
            <p:cNvSpPr/>
            <p:nvPr isPhoto="0" userDrawn="0"/>
          </p:nvSpPr>
          <p:spPr bwMode="auto">
            <a:xfrm>
              <a:off x="5624912" y="3055825"/>
              <a:ext cx="67929" cy="24260"/>
            </a:xfrm>
            <a:custGeom>
              <a:avLst/>
              <a:gdLst>
                <a:gd name="connsiteX0" fmla="*/ 33771 w 67929"/>
                <a:gd name="connsiteY0" fmla="*/ 23933 h 24260"/>
                <a:gd name="connsiteX1" fmla="*/ 14362 w 67929"/>
                <a:gd name="connsiteY1" fmla="*/ 23933 h 24260"/>
                <a:gd name="connsiteX2" fmla="*/ -194 w 67929"/>
                <a:gd name="connsiteY2" fmla="*/ 9377 h 24260"/>
                <a:gd name="connsiteX3" fmla="*/ 14362 w 67929"/>
                <a:gd name="connsiteY3" fmla="*/ -328 h 24260"/>
                <a:gd name="connsiteX4" fmla="*/ 53179 w 67929"/>
                <a:gd name="connsiteY4" fmla="*/ -328 h 24260"/>
                <a:gd name="connsiteX5" fmla="*/ 67736 w 67929"/>
                <a:gd name="connsiteY5" fmla="*/ 9377 h 24260"/>
                <a:gd name="connsiteX6" fmla="*/ 58031 w 67929"/>
                <a:gd name="connsiteY6" fmla="*/ 23933 h 2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29" h="24260" fill="norm" stroke="1" extrusionOk="0">
                  <a:moveTo>
                    <a:pt x="33771" y="23933"/>
                  </a:moveTo>
                  <a:lnTo>
                    <a:pt x="14362" y="23933"/>
                  </a:lnTo>
                  <a:cubicBezTo>
                    <a:pt x="4658" y="19081"/>
                    <a:pt x="-194" y="19081"/>
                    <a:pt x="-194" y="9377"/>
                  </a:cubicBezTo>
                  <a:cubicBezTo>
                    <a:pt x="-194" y="4525"/>
                    <a:pt x="4658" y="-328"/>
                    <a:pt x="14362" y="-328"/>
                  </a:cubicBezTo>
                  <a:lnTo>
                    <a:pt x="53179" y="-328"/>
                  </a:lnTo>
                  <a:cubicBezTo>
                    <a:pt x="62883" y="-328"/>
                    <a:pt x="67736" y="4525"/>
                    <a:pt x="67736" y="9377"/>
                  </a:cubicBezTo>
                  <a:cubicBezTo>
                    <a:pt x="67736" y="19081"/>
                    <a:pt x="62883" y="19081"/>
                    <a:pt x="58031" y="23933"/>
                  </a:cubicBezTo>
                  <a:close/>
                </a:path>
              </a:pathLst>
            </a:custGeom>
            <a:solidFill>
              <a:srgbClr val="B866A1"/>
            </a:solidFill>
            <a:ln w="19393" cap="flat">
              <a:noFill/>
              <a:prstDash val="solid"/>
              <a:miter/>
            </a:ln>
          </p:spPr>
          <p:txBody>
            <a:bodyPr rtlCol="0" anchor="ctr"/>
            <a:lstStyle/>
            <a:p>
              <a:pPr>
                <a:defRPr/>
              </a:pPr>
              <a:endParaRPr lang="en-US"/>
            </a:p>
          </p:txBody>
        </p:sp>
      </p:grpSp>
      <p:sp>
        <p:nvSpPr>
          <p:cNvPr id="17" name="object 2" hidden="0"/>
          <p:cNvSpPr>
            <a:spLocks noGrp="1"/>
          </p:cNvSpPr>
          <p:nvPr isPhoto="0" userDrawn="0">
            <p:ph type="title" hasCustomPrompt="0"/>
          </p:nvPr>
        </p:nvSpPr>
        <p:spPr bwMode="auto">
          <a:xfrm>
            <a:off x="0" y="322607"/>
            <a:ext cx="9144072" cy="195615"/>
          </a:xfrm>
          <a:prstGeom prst="rect">
            <a:avLst/>
          </a:prstGeom>
        </p:spPr>
        <p:txBody>
          <a:bodyPr vert="horz" wrap="square" lIns="0" tIns="12700" rIns="0" bIns="0" rtlCol="0">
            <a:spAutoFit/>
          </a:bodyPr>
          <a:lstStyle/>
          <a:p>
            <a:pPr marL="12700" algn="ctr">
              <a:spcBef>
                <a:spcPts val="100"/>
              </a:spcBef>
              <a:defRPr/>
            </a:pPr>
            <a:r>
              <a:rPr lang="fr-FR" sz="1200">
                <a:solidFill>
                  <a:srgbClr val="B866A1"/>
                </a:solidFill>
              </a:rPr>
              <a:t>Les licences</a:t>
            </a:r>
            <a:endParaRPr/>
          </a:p>
        </p:txBody>
      </p:sp>
      <p:grpSp>
        <p:nvGrpSpPr>
          <p:cNvPr id="18" name="Groupe 18" hidden="0"/>
          <p:cNvGrpSpPr/>
          <p:nvPr isPhoto="0" userDrawn="0"/>
        </p:nvGrpSpPr>
        <p:grpSpPr bwMode="auto">
          <a:xfrm rot="5400000" flipV="1">
            <a:off x="7321857" y="2542386"/>
            <a:ext cx="3384376" cy="130736"/>
            <a:chOff x="1068761" y="1788905"/>
            <a:chExt cx="7001625" cy="237754"/>
          </a:xfrm>
        </p:grpSpPr>
        <p:sp>
          <p:nvSpPr>
            <p:cNvPr id="19" name="Forme libre : forme 19"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20" name="Forme libre : forme 20"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21" name="Forme libre : forme 21"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22" name="Forme libre : forme 22"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23" name="Forme libre : forme 23"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866A1"/>
            </a:solidFill>
            <a:ln w="19393" cap="flat">
              <a:noFill/>
              <a:prstDash val="solid"/>
              <a:miter/>
            </a:ln>
          </p:spPr>
          <p:txBody>
            <a:bodyPr rtlCol="0" anchor="ctr"/>
            <a:lstStyle/>
            <a:p>
              <a:pPr>
                <a:defRPr/>
              </a:pPr>
              <a:endParaRPr lang="en-US"/>
            </a:p>
          </p:txBody>
        </p:sp>
        <p:sp>
          <p:nvSpPr>
            <p:cNvPr id="24" name="Forme libre : forme 24"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25" name="Forme libre : forme 25"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chemeClr val="bg1">
                <a:lumMod val="85000"/>
              </a:schemeClr>
            </a:solidFill>
            <a:ln w="19393" cap="flat">
              <a:noFill/>
              <a:prstDash val="solid"/>
              <a:miter/>
            </a:ln>
          </p:spPr>
          <p:txBody>
            <a:bodyPr rtlCol="0" anchor="ctr"/>
            <a:lstStyle/>
            <a:p>
              <a:pPr>
                <a:defRPr/>
              </a:pPr>
              <a:endParaRPr lang="en-US"/>
            </a:p>
          </p:txBody>
        </p:sp>
        <p:sp>
          <p:nvSpPr>
            <p:cNvPr id="26" name="Forme libre : forme 26"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1060762" y="382743"/>
            <a:ext cx="7022601" cy="289823"/>
          </a:xfrm>
          <a:prstGeom prst="rect">
            <a:avLst/>
          </a:prstGeom>
        </p:spPr>
        <p:txBody>
          <a:bodyPr vert="horz" wrap="square" lIns="0" tIns="12700" rIns="0" bIns="0" rtlCol="0">
            <a:spAutoFit/>
          </a:bodyPr>
          <a:lstStyle/>
          <a:p>
            <a:pPr marL="12700" algn="ctr">
              <a:lnSpc>
                <a:spcPct val="100000"/>
              </a:lnSpc>
              <a:spcBef>
                <a:spcPts val="100"/>
              </a:spcBef>
              <a:defRPr/>
            </a:pPr>
            <a:r>
              <a:rPr lang="fr-FR"/>
              <a:t>Science ouverte</a:t>
            </a:r>
            <a:endParaRPr/>
          </a:p>
        </p:txBody>
      </p:sp>
      <p:sp>
        <p:nvSpPr>
          <p:cNvPr id="5"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algn="ctr">
              <a:lnSpc>
                <a:spcPts val="2315"/>
              </a:lnSpc>
              <a:defRPr/>
            </a:pPr>
            <a:fld id="{81D60167-4931-47E6-BA6A-407CBD079E47}" type="slidenum">
              <a:rPr sz="1600"/>
              <a:t>33</a:t>
            </a:fld>
            <a:endParaRPr sz="1600"/>
          </a:p>
        </p:txBody>
      </p:sp>
      <p:sp>
        <p:nvSpPr>
          <p:cNvPr id="6"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algn="ctr">
              <a:lnSpc>
                <a:spcPct val="100000"/>
              </a:lnSpc>
              <a:defRPr/>
            </a:pPr>
            <a:r>
              <a:rPr lang="fr-FR" spc="-5"/>
              <a:t>Science ouverte : sensibilisation</a:t>
            </a:r>
            <a:endParaRPr/>
          </a:p>
        </p:txBody>
      </p:sp>
      <p:grpSp>
        <p:nvGrpSpPr>
          <p:cNvPr id="7" name="Groupe 7" hidden="0"/>
          <p:cNvGrpSpPr/>
          <p:nvPr isPhoto="0" userDrawn="0"/>
        </p:nvGrpSpPr>
        <p:grpSpPr bwMode="auto">
          <a:xfrm rot="5400000" flipV="1">
            <a:off x="7321857" y="2542386"/>
            <a:ext cx="3384376" cy="130736"/>
            <a:chOff x="1068761" y="1788905"/>
            <a:chExt cx="7001625" cy="237754"/>
          </a:xfrm>
        </p:grpSpPr>
        <p:sp>
          <p:nvSpPr>
            <p:cNvPr id="8" name="Forme libre : forme 8"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a:defRPr/>
              </a:pPr>
              <a:endParaRPr lang="en-US"/>
            </a:p>
          </p:txBody>
        </p:sp>
        <p:sp>
          <p:nvSpPr>
            <p:cNvPr id="9" name="Forme libre : forme 9"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a:defRPr/>
              </a:pPr>
              <a:endParaRPr lang="en-US"/>
            </a:p>
          </p:txBody>
        </p:sp>
        <p:sp>
          <p:nvSpPr>
            <p:cNvPr id="10" name="Forme libre : forme 10"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a:defRPr/>
              </a:pPr>
              <a:endParaRPr lang="en-US"/>
            </a:p>
          </p:txBody>
        </p:sp>
        <p:sp>
          <p:nvSpPr>
            <p:cNvPr id="11" name="Forme libre : forme 11"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2" name="Forme libre : forme 12"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866A1"/>
            </a:solidFill>
            <a:ln w="19393" cap="flat">
              <a:noFill/>
              <a:prstDash val="solid"/>
              <a:miter/>
            </a:ln>
          </p:spPr>
          <p:txBody>
            <a:bodyPr rtlCol="0" anchor="ctr"/>
            <a:lstStyle/>
            <a:p>
              <a:pPr>
                <a:defRPr/>
              </a:pPr>
              <a:endParaRPr lang="en-US"/>
            </a:p>
          </p:txBody>
        </p:sp>
        <p:sp>
          <p:nvSpPr>
            <p:cNvPr id="13" name="Forme libre : forme 13"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sp>
          <p:nvSpPr>
            <p:cNvPr id="14" name="Forme libre : forme 14"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9884BD"/>
            </a:solidFill>
            <a:ln w="19393" cap="flat">
              <a:noFill/>
              <a:prstDash val="solid"/>
              <a:miter/>
            </a:ln>
          </p:spPr>
          <p:txBody>
            <a:bodyPr rtlCol="0" anchor="ctr"/>
            <a:lstStyle/>
            <a:p>
              <a:pPr>
                <a:defRPr/>
              </a:pPr>
              <a:endParaRPr lang="en-US"/>
            </a:p>
          </p:txBody>
        </p:sp>
        <p:sp>
          <p:nvSpPr>
            <p:cNvPr id="15" name="Forme libre : forme 15"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a:defRPr/>
              </a:pPr>
              <a:endParaRPr lang="en-US"/>
            </a:p>
          </p:txBody>
        </p:sp>
      </p:grpSp>
      <p:grpSp>
        <p:nvGrpSpPr>
          <p:cNvPr id="16" name="Groupe 23" hidden="0"/>
          <p:cNvGrpSpPr/>
          <p:nvPr isPhoto="0" userDrawn="0"/>
        </p:nvGrpSpPr>
        <p:grpSpPr bwMode="auto">
          <a:xfrm>
            <a:off x="3698019" y="1923678"/>
            <a:ext cx="1738077" cy="1738089"/>
            <a:chOff x="6706756" y="2604396"/>
            <a:chExt cx="975459" cy="975466"/>
          </a:xfrm>
        </p:grpSpPr>
        <p:sp>
          <p:nvSpPr>
            <p:cNvPr id="17" name="Forme libre : forme 24" hidden="0"/>
            <p:cNvSpPr/>
            <p:nvPr isPhoto="0" userDrawn="0"/>
          </p:nvSpPr>
          <p:spPr bwMode="auto">
            <a:xfrm>
              <a:off x="6706756" y="2604396"/>
              <a:ext cx="975459" cy="975466"/>
            </a:xfrm>
            <a:custGeom>
              <a:avLst/>
              <a:gdLst>
                <a:gd name="connsiteX0" fmla="*/ 490052 w 975459"/>
                <a:gd name="connsiteY0" fmla="*/ 975132 h 975466"/>
                <a:gd name="connsiteX1" fmla="*/ -188 w 975459"/>
                <a:gd name="connsiteY1" fmla="*/ 489919 h 975466"/>
                <a:gd name="connsiteX2" fmla="*/ 485026 w 975459"/>
                <a:gd name="connsiteY2" fmla="*/ -321 h 975466"/>
                <a:gd name="connsiteX3" fmla="*/ 975266 w 975459"/>
                <a:gd name="connsiteY3" fmla="*/ 484892 h 975466"/>
                <a:gd name="connsiteX4" fmla="*/ 975266 w 975459"/>
                <a:gd name="connsiteY4" fmla="*/ 489919 h 975466"/>
                <a:gd name="connsiteX5" fmla="*/ 490052 w 975459"/>
                <a:gd name="connsiteY5" fmla="*/ 975132 h 975466"/>
                <a:gd name="connsiteX6" fmla="*/ 490052 w 975459"/>
                <a:gd name="connsiteY6" fmla="*/ 24115 h 975466"/>
                <a:gd name="connsiteX7" fmla="*/ 24073 w 975459"/>
                <a:gd name="connsiteY7" fmla="*/ 485067 h 975466"/>
                <a:gd name="connsiteX8" fmla="*/ 485026 w 975459"/>
                <a:gd name="connsiteY8" fmla="*/ 951046 h 975466"/>
                <a:gd name="connsiteX9" fmla="*/ 951005 w 975459"/>
                <a:gd name="connsiteY9" fmla="*/ 490094 h 975466"/>
                <a:gd name="connsiteX10" fmla="*/ 951005 w 975459"/>
                <a:gd name="connsiteY10" fmla="*/ 489919 h 975466"/>
                <a:gd name="connsiteX11" fmla="*/ 490052 w 975459"/>
                <a:gd name="connsiteY11" fmla="*/ 24115 h 97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459" h="975466" fill="norm" stroke="1" extrusionOk="0">
                  <a:moveTo>
                    <a:pt x="490052" y="975132"/>
                  </a:moveTo>
                  <a:cubicBezTo>
                    <a:pt x="220682" y="976530"/>
                    <a:pt x="1191" y="759290"/>
                    <a:pt x="-188" y="489919"/>
                  </a:cubicBezTo>
                  <a:cubicBezTo>
                    <a:pt x="-1585" y="220548"/>
                    <a:pt x="215655" y="1057"/>
                    <a:pt x="485026" y="-321"/>
                  </a:cubicBezTo>
                  <a:cubicBezTo>
                    <a:pt x="754378" y="-1718"/>
                    <a:pt x="973868" y="215521"/>
                    <a:pt x="975266" y="484892"/>
                  </a:cubicBezTo>
                  <a:cubicBezTo>
                    <a:pt x="975266" y="486561"/>
                    <a:pt x="975266" y="488250"/>
                    <a:pt x="975266" y="489919"/>
                  </a:cubicBezTo>
                  <a:cubicBezTo>
                    <a:pt x="973888" y="757330"/>
                    <a:pt x="757463" y="973754"/>
                    <a:pt x="490052" y="975132"/>
                  </a:cubicBezTo>
                  <a:close/>
                  <a:moveTo>
                    <a:pt x="490052" y="24115"/>
                  </a:moveTo>
                  <a:cubicBezTo>
                    <a:pt x="234093" y="22717"/>
                    <a:pt x="25451" y="229107"/>
                    <a:pt x="24073" y="485067"/>
                  </a:cubicBezTo>
                  <a:cubicBezTo>
                    <a:pt x="22676" y="741026"/>
                    <a:pt x="229047" y="949668"/>
                    <a:pt x="485026" y="951046"/>
                  </a:cubicBezTo>
                  <a:cubicBezTo>
                    <a:pt x="740986" y="952444"/>
                    <a:pt x="949607" y="746073"/>
                    <a:pt x="951005" y="490094"/>
                  </a:cubicBezTo>
                  <a:cubicBezTo>
                    <a:pt x="951005" y="490035"/>
                    <a:pt x="951005" y="489977"/>
                    <a:pt x="951005" y="489919"/>
                  </a:cubicBezTo>
                  <a:cubicBezTo>
                    <a:pt x="951024" y="234541"/>
                    <a:pt x="745410" y="26773"/>
                    <a:pt x="490052" y="24115"/>
                  </a:cubicBezTo>
                  <a:close/>
                </a:path>
              </a:pathLst>
            </a:custGeom>
            <a:solidFill>
              <a:srgbClr val="9884BD"/>
            </a:solidFill>
            <a:ln w="19393" cap="flat">
              <a:noFill/>
              <a:prstDash val="solid"/>
              <a:miter/>
            </a:ln>
          </p:spPr>
          <p:txBody>
            <a:bodyPr rtlCol="0" anchor="ctr"/>
            <a:lstStyle/>
            <a:p>
              <a:pPr>
                <a:defRPr/>
              </a:pPr>
              <a:endParaRPr lang="en-US"/>
            </a:p>
          </p:txBody>
        </p:sp>
        <p:sp>
          <p:nvSpPr>
            <p:cNvPr id="18" name="Forme libre : forme 25" hidden="0"/>
            <p:cNvSpPr/>
            <p:nvPr isPhoto="0" userDrawn="0"/>
          </p:nvSpPr>
          <p:spPr bwMode="auto">
            <a:xfrm>
              <a:off x="7033132" y="2939342"/>
              <a:ext cx="307987" cy="446427"/>
            </a:xfrm>
            <a:custGeom>
              <a:avLst/>
              <a:gdLst>
                <a:gd name="connsiteX0" fmla="*/ 93907 w 307987"/>
                <a:gd name="connsiteY0" fmla="*/ 184085 h 446427"/>
                <a:gd name="connsiteX1" fmla="*/ 93907 w 307987"/>
                <a:gd name="connsiteY1" fmla="*/ 33669 h 446427"/>
                <a:gd name="connsiteX2" fmla="*/ 123020 w 307987"/>
                <a:gd name="connsiteY2" fmla="*/ -296 h 446427"/>
                <a:gd name="connsiteX3" fmla="*/ 161837 w 307987"/>
                <a:gd name="connsiteY3" fmla="*/ 33669 h 446427"/>
                <a:gd name="connsiteX4" fmla="*/ 161837 w 307987"/>
                <a:gd name="connsiteY4" fmla="*/ 106451 h 446427"/>
                <a:gd name="connsiteX5" fmla="*/ 210359 w 307987"/>
                <a:gd name="connsiteY5" fmla="*/ 125860 h 446427"/>
                <a:gd name="connsiteX6" fmla="*/ 258880 w 307987"/>
                <a:gd name="connsiteY6" fmla="*/ 150120 h 446427"/>
                <a:gd name="connsiteX7" fmla="*/ 283141 w 307987"/>
                <a:gd name="connsiteY7" fmla="*/ 145268 h 446427"/>
                <a:gd name="connsiteX8" fmla="*/ 307401 w 307987"/>
                <a:gd name="connsiteY8" fmla="*/ 174381 h 446427"/>
                <a:gd name="connsiteX9" fmla="*/ 297697 w 307987"/>
                <a:gd name="connsiteY9" fmla="*/ 285980 h 446427"/>
                <a:gd name="connsiteX10" fmla="*/ 283141 w 307987"/>
                <a:gd name="connsiteY10" fmla="*/ 315093 h 446427"/>
                <a:gd name="connsiteX11" fmla="*/ 278288 w 307987"/>
                <a:gd name="connsiteY11" fmla="*/ 358762 h 446427"/>
                <a:gd name="connsiteX12" fmla="*/ 297697 w 307987"/>
                <a:gd name="connsiteY12" fmla="*/ 392727 h 446427"/>
                <a:gd name="connsiteX13" fmla="*/ 297697 w 307987"/>
                <a:gd name="connsiteY13" fmla="*/ 431544 h 446427"/>
                <a:gd name="connsiteX14" fmla="*/ 287993 w 307987"/>
                <a:gd name="connsiteY14" fmla="*/ 446100 h 446427"/>
                <a:gd name="connsiteX15" fmla="*/ 89055 w 307987"/>
                <a:gd name="connsiteY15" fmla="*/ 446100 h 446427"/>
                <a:gd name="connsiteX16" fmla="*/ 79351 w 307987"/>
                <a:gd name="connsiteY16" fmla="*/ 436396 h 446427"/>
                <a:gd name="connsiteX17" fmla="*/ 79351 w 307987"/>
                <a:gd name="connsiteY17" fmla="*/ 387875 h 446427"/>
                <a:gd name="connsiteX18" fmla="*/ 98760 w 307987"/>
                <a:gd name="connsiteY18" fmla="*/ 358762 h 446427"/>
                <a:gd name="connsiteX19" fmla="*/ 98760 w 307987"/>
                <a:gd name="connsiteY19" fmla="*/ 353910 h 446427"/>
                <a:gd name="connsiteX20" fmla="*/ 89055 w 307987"/>
                <a:gd name="connsiteY20" fmla="*/ 324797 h 446427"/>
                <a:gd name="connsiteX21" fmla="*/ 50238 w 307987"/>
                <a:gd name="connsiteY21" fmla="*/ 247163 h 446427"/>
                <a:gd name="connsiteX22" fmla="*/ 30830 w 307987"/>
                <a:gd name="connsiteY22" fmla="*/ 208346 h 446427"/>
                <a:gd name="connsiteX23" fmla="*/ 6569 w 307987"/>
                <a:gd name="connsiteY23" fmla="*/ 179233 h 446427"/>
                <a:gd name="connsiteX24" fmla="*/ 11421 w 307987"/>
                <a:gd name="connsiteY24" fmla="*/ 145268 h 446427"/>
                <a:gd name="connsiteX25" fmla="*/ 74499 w 307987"/>
                <a:gd name="connsiteY25" fmla="*/ 159825 h 446427"/>
                <a:gd name="connsiteX26" fmla="*/ 93907 w 307987"/>
                <a:gd name="connsiteY26" fmla="*/ 184085 h 446427"/>
                <a:gd name="connsiteX27" fmla="*/ 258880 w 307987"/>
                <a:gd name="connsiteY27" fmla="*/ 353910 h 446427"/>
                <a:gd name="connsiteX28" fmla="*/ 258880 w 307987"/>
                <a:gd name="connsiteY28" fmla="*/ 353910 h 446427"/>
                <a:gd name="connsiteX29" fmla="*/ 258880 w 307987"/>
                <a:gd name="connsiteY29" fmla="*/ 349058 h 446427"/>
                <a:gd name="connsiteX30" fmla="*/ 268584 w 307987"/>
                <a:gd name="connsiteY30" fmla="*/ 310241 h 446427"/>
                <a:gd name="connsiteX31" fmla="*/ 278288 w 307987"/>
                <a:gd name="connsiteY31" fmla="*/ 285980 h 446427"/>
                <a:gd name="connsiteX32" fmla="*/ 287993 w 307987"/>
                <a:gd name="connsiteY32" fmla="*/ 232607 h 446427"/>
                <a:gd name="connsiteX33" fmla="*/ 292845 w 307987"/>
                <a:gd name="connsiteY33" fmla="*/ 179233 h 446427"/>
                <a:gd name="connsiteX34" fmla="*/ 273436 w 307987"/>
                <a:gd name="connsiteY34" fmla="*/ 164677 h 446427"/>
                <a:gd name="connsiteX35" fmla="*/ 258880 w 307987"/>
                <a:gd name="connsiteY35" fmla="*/ 175468 h 446427"/>
                <a:gd name="connsiteX36" fmla="*/ 258880 w 307987"/>
                <a:gd name="connsiteY36" fmla="*/ 179233 h 446427"/>
                <a:gd name="connsiteX37" fmla="*/ 258880 w 307987"/>
                <a:gd name="connsiteY37" fmla="*/ 208346 h 446427"/>
                <a:gd name="connsiteX38" fmla="*/ 249176 w 307987"/>
                <a:gd name="connsiteY38" fmla="*/ 218050 h 446427"/>
                <a:gd name="connsiteX39" fmla="*/ 244323 w 307987"/>
                <a:gd name="connsiteY39" fmla="*/ 208346 h 446427"/>
                <a:gd name="connsiteX40" fmla="*/ 244323 w 307987"/>
                <a:gd name="connsiteY40" fmla="*/ 154972 h 446427"/>
                <a:gd name="connsiteX41" fmla="*/ 224915 w 307987"/>
                <a:gd name="connsiteY41" fmla="*/ 135564 h 446427"/>
                <a:gd name="connsiteX42" fmla="*/ 210359 w 307987"/>
                <a:gd name="connsiteY42" fmla="*/ 154972 h 446427"/>
                <a:gd name="connsiteX43" fmla="*/ 210359 w 307987"/>
                <a:gd name="connsiteY43" fmla="*/ 208346 h 446427"/>
                <a:gd name="connsiteX44" fmla="*/ 200654 w 307987"/>
                <a:gd name="connsiteY44" fmla="*/ 218050 h 446427"/>
                <a:gd name="connsiteX45" fmla="*/ 190950 w 307987"/>
                <a:gd name="connsiteY45" fmla="*/ 208346 h 446427"/>
                <a:gd name="connsiteX46" fmla="*/ 190950 w 307987"/>
                <a:gd name="connsiteY46" fmla="*/ 130712 h 446427"/>
                <a:gd name="connsiteX47" fmla="*/ 176394 w 307987"/>
                <a:gd name="connsiteY47" fmla="*/ 121008 h 446427"/>
                <a:gd name="connsiteX48" fmla="*/ 161837 w 307987"/>
                <a:gd name="connsiteY48" fmla="*/ 130712 h 446427"/>
                <a:gd name="connsiteX49" fmla="*/ 161837 w 307987"/>
                <a:gd name="connsiteY49" fmla="*/ 208346 h 446427"/>
                <a:gd name="connsiteX50" fmla="*/ 152133 w 307987"/>
                <a:gd name="connsiteY50" fmla="*/ 218050 h 446427"/>
                <a:gd name="connsiteX51" fmla="*/ 142429 w 307987"/>
                <a:gd name="connsiteY51" fmla="*/ 208346 h 446427"/>
                <a:gd name="connsiteX52" fmla="*/ 142429 w 307987"/>
                <a:gd name="connsiteY52" fmla="*/ 28817 h 446427"/>
                <a:gd name="connsiteX53" fmla="*/ 127872 w 307987"/>
                <a:gd name="connsiteY53" fmla="*/ 19113 h 446427"/>
                <a:gd name="connsiteX54" fmla="*/ 113316 w 307987"/>
                <a:gd name="connsiteY54" fmla="*/ 29904 h 446427"/>
                <a:gd name="connsiteX55" fmla="*/ 113316 w 307987"/>
                <a:gd name="connsiteY55" fmla="*/ 33669 h 446427"/>
                <a:gd name="connsiteX56" fmla="*/ 113316 w 307987"/>
                <a:gd name="connsiteY56" fmla="*/ 203494 h 446427"/>
                <a:gd name="connsiteX57" fmla="*/ 103612 w 307987"/>
                <a:gd name="connsiteY57" fmla="*/ 218050 h 446427"/>
                <a:gd name="connsiteX58" fmla="*/ 93907 w 307987"/>
                <a:gd name="connsiteY58" fmla="*/ 213198 h 446427"/>
                <a:gd name="connsiteX59" fmla="*/ 74499 w 307987"/>
                <a:gd name="connsiteY59" fmla="*/ 184085 h 446427"/>
                <a:gd name="connsiteX60" fmla="*/ 59942 w 307987"/>
                <a:gd name="connsiteY60" fmla="*/ 169529 h 446427"/>
                <a:gd name="connsiteX61" fmla="*/ 16273 w 307987"/>
                <a:gd name="connsiteY61" fmla="*/ 164677 h 446427"/>
                <a:gd name="connsiteX62" fmla="*/ 20737 w 307987"/>
                <a:gd name="connsiteY62" fmla="*/ 169529 h 446427"/>
                <a:gd name="connsiteX63" fmla="*/ 21125 w 307987"/>
                <a:gd name="connsiteY63" fmla="*/ 169529 h 446427"/>
                <a:gd name="connsiteX64" fmla="*/ 45386 w 307987"/>
                <a:gd name="connsiteY64" fmla="*/ 198642 h 446427"/>
                <a:gd name="connsiteX65" fmla="*/ 64795 w 307987"/>
                <a:gd name="connsiteY65" fmla="*/ 247163 h 446427"/>
                <a:gd name="connsiteX66" fmla="*/ 98760 w 307987"/>
                <a:gd name="connsiteY66" fmla="*/ 310241 h 446427"/>
                <a:gd name="connsiteX67" fmla="*/ 118168 w 307987"/>
                <a:gd name="connsiteY67" fmla="*/ 349058 h 446427"/>
                <a:gd name="connsiteX68" fmla="*/ 118168 w 307987"/>
                <a:gd name="connsiteY68" fmla="*/ 353910 h 446427"/>
                <a:gd name="connsiteX69" fmla="*/ 283141 w 307987"/>
                <a:gd name="connsiteY69" fmla="*/ 426692 h 446427"/>
                <a:gd name="connsiteX70" fmla="*/ 283141 w 307987"/>
                <a:gd name="connsiteY70" fmla="*/ 387875 h 446427"/>
                <a:gd name="connsiteX71" fmla="*/ 263732 w 307987"/>
                <a:gd name="connsiteY71" fmla="*/ 373318 h 446427"/>
                <a:gd name="connsiteX72" fmla="*/ 113316 w 307987"/>
                <a:gd name="connsiteY72" fmla="*/ 373318 h 446427"/>
                <a:gd name="connsiteX73" fmla="*/ 98760 w 307987"/>
                <a:gd name="connsiteY73" fmla="*/ 384110 h 446427"/>
                <a:gd name="connsiteX74" fmla="*/ 98760 w 307987"/>
                <a:gd name="connsiteY74" fmla="*/ 387875 h 446427"/>
                <a:gd name="connsiteX75" fmla="*/ 98760 w 307987"/>
                <a:gd name="connsiteY75" fmla="*/ 426692 h 4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07987" h="446427" fill="norm" stroke="1" extrusionOk="0">
                  <a:moveTo>
                    <a:pt x="93907" y="184085"/>
                  </a:moveTo>
                  <a:lnTo>
                    <a:pt x="93907" y="33669"/>
                  </a:lnTo>
                  <a:cubicBezTo>
                    <a:pt x="94373" y="16900"/>
                    <a:pt x="106503" y="2732"/>
                    <a:pt x="123020" y="-296"/>
                  </a:cubicBezTo>
                  <a:cubicBezTo>
                    <a:pt x="142933" y="-1111"/>
                    <a:pt x="159993" y="13814"/>
                    <a:pt x="161837" y="33669"/>
                  </a:cubicBezTo>
                  <a:lnTo>
                    <a:pt x="161837" y="106451"/>
                  </a:lnTo>
                  <a:cubicBezTo>
                    <a:pt x="186098" y="101599"/>
                    <a:pt x="195802" y="101599"/>
                    <a:pt x="210359" y="125860"/>
                  </a:cubicBezTo>
                  <a:cubicBezTo>
                    <a:pt x="229767" y="111303"/>
                    <a:pt x="254028" y="121008"/>
                    <a:pt x="258880" y="150120"/>
                  </a:cubicBezTo>
                  <a:cubicBezTo>
                    <a:pt x="266332" y="146200"/>
                    <a:pt x="274756" y="144511"/>
                    <a:pt x="283141" y="145268"/>
                  </a:cubicBezTo>
                  <a:cubicBezTo>
                    <a:pt x="296979" y="148218"/>
                    <a:pt x="306994" y="160252"/>
                    <a:pt x="307401" y="174381"/>
                  </a:cubicBezTo>
                  <a:cubicBezTo>
                    <a:pt x="308992" y="211839"/>
                    <a:pt x="305732" y="249356"/>
                    <a:pt x="297697" y="285980"/>
                  </a:cubicBezTo>
                  <a:cubicBezTo>
                    <a:pt x="292845" y="295684"/>
                    <a:pt x="292845" y="305389"/>
                    <a:pt x="283141" y="315093"/>
                  </a:cubicBezTo>
                  <a:cubicBezTo>
                    <a:pt x="276774" y="328718"/>
                    <a:pt x="275066" y="344069"/>
                    <a:pt x="278288" y="358762"/>
                  </a:cubicBezTo>
                  <a:cubicBezTo>
                    <a:pt x="291622" y="364468"/>
                    <a:pt x="299560" y="378345"/>
                    <a:pt x="297697" y="392727"/>
                  </a:cubicBezTo>
                  <a:lnTo>
                    <a:pt x="297697" y="431544"/>
                  </a:lnTo>
                  <a:cubicBezTo>
                    <a:pt x="297697" y="441248"/>
                    <a:pt x="297697" y="446100"/>
                    <a:pt x="287993" y="446100"/>
                  </a:cubicBezTo>
                  <a:lnTo>
                    <a:pt x="89055" y="446100"/>
                  </a:lnTo>
                  <a:cubicBezTo>
                    <a:pt x="83854" y="445731"/>
                    <a:pt x="79720" y="441598"/>
                    <a:pt x="79351" y="436396"/>
                  </a:cubicBezTo>
                  <a:lnTo>
                    <a:pt x="79351" y="387875"/>
                  </a:lnTo>
                  <a:cubicBezTo>
                    <a:pt x="77624" y="374677"/>
                    <a:pt x="85911" y="362236"/>
                    <a:pt x="98760" y="358762"/>
                  </a:cubicBezTo>
                  <a:lnTo>
                    <a:pt x="98760" y="353910"/>
                  </a:lnTo>
                  <a:cubicBezTo>
                    <a:pt x="98760" y="344206"/>
                    <a:pt x="98760" y="329649"/>
                    <a:pt x="89055" y="324797"/>
                  </a:cubicBezTo>
                  <a:cubicBezTo>
                    <a:pt x="66871" y="304690"/>
                    <a:pt x="53014" y="276994"/>
                    <a:pt x="50238" y="247163"/>
                  </a:cubicBezTo>
                  <a:cubicBezTo>
                    <a:pt x="45755" y="233324"/>
                    <a:pt x="39214" y="220243"/>
                    <a:pt x="30830" y="208346"/>
                  </a:cubicBezTo>
                  <a:cubicBezTo>
                    <a:pt x="21358" y="199884"/>
                    <a:pt x="13168" y="190082"/>
                    <a:pt x="6569" y="179233"/>
                  </a:cubicBezTo>
                  <a:cubicBezTo>
                    <a:pt x="-3135" y="164677"/>
                    <a:pt x="-3135" y="154972"/>
                    <a:pt x="11421" y="145268"/>
                  </a:cubicBezTo>
                  <a:cubicBezTo>
                    <a:pt x="33353" y="135700"/>
                    <a:pt x="58972" y="141619"/>
                    <a:pt x="74499" y="159825"/>
                  </a:cubicBezTo>
                  <a:cubicBezTo>
                    <a:pt x="79351" y="164677"/>
                    <a:pt x="84203" y="174381"/>
                    <a:pt x="93907" y="184085"/>
                  </a:cubicBezTo>
                  <a:close/>
                  <a:moveTo>
                    <a:pt x="258880" y="353910"/>
                  </a:moveTo>
                  <a:lnTo>
                    <a:pt x="258880" y="353910"/>
                  </a:lnTo>
                  <a:lnTo>
                    <a:pt x="258880" y="349058"/>
                  </a:lnTo>
                  <a:cubicBezTo>
                    <a:pt x="259210" y="335569"/>
                    <a:pt x="262528" y="322312"/>
                    <a:pt x="268584" y="310241"/>
                  </a:cubicBezTo>
                  <a:cubicBezTo>
                    <a:pt x="273436" y="300536"/>
                    <a:pt x="278288" y="295684"/>
                    <a:pt x="278288" y="285980"/>
                  </a:cubicBezTo>
                  <a:cubicBezTo>
                    <a:pt x="283858" y="268687"/>
                    <a:pt x="287120" y="250754"/>
                    <a:pt x="287993" y="232607"/>
                  </a:cubicBezTo>
                  <a:cubicBezTo>
                    <a:pt x="292010" y="215119"/>
                    <a:pt x="293641" y="197166"/>
                    <a:pt x="292845" y="179233"/>
                  </a:cubicBezTo>
                  <a:cubicBezTo>
                    <a:pt x="292845" y="169529"/>
                    <a:pt x="283141" y="159825"/>
                    <a:pt x="273436" y="164677"/>
                  </a:cubicBezTo>
                  <a:cubicBezTo>
                    <a:pt x="266429" y="163628"/>
                    <a:pt x="259928" y="168462"/>
                    <a:pt x="258880" y="175468"/>
                  </a:cubicBezTo>
                  <a:cubicBezTo>
                    <a:pt x="258686" y="176710"/>
                    <a:pt x="258686" y="177991"/>
                    <a:pt x="258880" y="179233"/>
                  </a:cubicBezTo>
                  <a:lnTo>
                    <a:pt x="258880" y="208346"/>
                  </a:lnTo>
                  <a:cubicBezTo>
                    <a:pt x="258511" y="213548"/>
                    <a:pt x="254377" y="217681"/>
                    <a:pt x="249176" y="218050"/>
                  </a:cubicBezTo>
                  <a:cubicBezTo>
                    <a:pt x="244323" y="218050"/>
                    <a:pt x="244323" y="213198"/>
                    <a:pt x="244323" y="208346"/>
                  </a:cubicBezTo>
                  <a:lnTo>
                    <a:pt x="244323" y="154972"/>
                  </a:lnTo>
                  <a:cubicBezTo>
                    <a:pt x="239471" y="145268"/>
                    <a:pt x="234619" y="135564"/>
                    <a:pt x="224915" y="135564"/>
                  </a:cubicBezTo>
                  <a:cubicBezTo>
                    <a:pt x="215211" y="135564"/>
                    <a:pt x="210359" y="145268"/>
                    <a:pt x="210359" y="154972"/>
                  </a:cubicBezTo>
                  <a:lnTo>
                    <a:pt x="210359" y="208346"/>
                  </a:lnTo>
                  <a:cubicBezTo>
                    <a:pt x="209990" y="213548"/>
                    <a:pt x="205856" y="217681"/>
                    <a:pt x="200654" y="218050"/>
                  </a:cubicBezTo>
                  <a:cubicBezTo>
                    <a:pt x="195802" y="218050"/>
                    <a:pt x="195802" y="213198"/>
                    <a:pt x="190950" y="208346"/>
                  </a:cubicBezTo>
                  <a:lnTo>
                    <a:pt x="190950" y="130712"/>
                  </a:lnTo>
                  <a:cubicBezTo>
                    <a:pt x="190950" y="125860"/>
                    <a:pt x="186098" y="121008"/>
                    <a:pt x="176394" y="121008"/>
                  </a:cubicBezTo>
                  <a:cubicBezTo>
                    <a:pt x="171542" y="121008"/>
                    <a:pt x="161837" y="125860"/>
                    <a:pt x="161837" y="130712"/>
                  </a:cubicBezTo>
                  <a:lnTo>
                    <a:pt x="161837" y="208346"/>
                  </a:lnTo>
                  <a:cubicBezTo>
                    <a:pt x="161837" y="213703"/>
                    <a:pt x="157490" y="218050"/>
                    <a:pt x="152133" y="218050"/>
                  </a:cubicBezTo>
                  <a:cubicBezTo>
                    <a:pt x="146776" y="218050"/>
                    <a:pt x="142429" y="213703"/>
                    <a:pt x="142429" y="208346"/>
                  </a:cubicBezTo>
                  <a:lnTo>
                    <a:pt x="142429" y="28817"/>
                  </a:lnTo>
                  <a:cubicBezTo>
                    <a:pt x="142429" y="23965"/>
                    <a:pt x="132724" y="19113"/>
                    <a:pt x="127872" y="19113"/>
                  </a:cubicBezTo>
                  <a:cubicBezTo>
                    <a:pt x="120866" y="18064"/>
                    <a:pt x="114364" y="22898"/>
                    <a:pt x="113316" y="29904"/>
                  </a:cubicBezTo>
                  <a:cubicBezTo>
                    <a:pt x="113122" y="31146"/>
                    <a:pt x="113122" y="32427"/>
                    <a:pt x="113316" y="33669"/>
                  </a:cubicBezTo>
                  <a:lnTo>
                    <a:pt x="113316" y="203494"/>
                  </a:lnTo>
                  <a:cubicBezTo>
                    <a:pt x="113316" y="208346"/>
                    <a:pt x="108464" y="213198"/>
                    <a:pt x="103612" y="218050"/>
                  </a:cubicBezTo>
                  <a:cubicBezTo>
                    <a:pt x="98760" y="218050"/>
                    <a:pt x="98760" y="213198"/>
                    <a:pt x="93907" y="213198"/>
                  </a:cubicBezTo>
                  <a:cubicBezTo>
                    <a:pt x="89055" y="203494"/>
                    <a:pt x="79351" y="193790"/>
                    <a:pt x="74499" y="184085"/>
                  </a:cubicBezTo>
                  <a:lnTo>
                    <a:pt x="59942" y="169529"/>
                  </a:lnTo>
                  <a:cubicBezTo>
                    <a:pt x="49112" y="156331"/>
                    <a:pt x="29723" y="154176"/>
                    <a:pt x="16273" y="164677"/>
                  </a:cubicBezTo>
                  <a:cubicBezTo>
                    <a:pt x="16157" y="167238"/>
                    <a:pt x="18156" y="169412"/>
                    <a:pt x="20737" y="169529"/>
                  </a:cubicBezTo>
                  <a:cubicBezTo>
                    <a:pt x="20854" y="169529"/>
                    <a:pt x="20990" y="169529"/>
                    <a:pt x="21125" y="169529"/>
                  </a:cubicBezTo>
                  <a:cubicBezTo>
                    <a:pt x="27724" y="180378"/>
                    <a:pt x="35915" y="190179"/>
                    <a:pt x="45386" y="198642"/>
                  </a:cubicBezTo>
                  <a:cubicBezTo>
                    <a:pt x="56721" y="212422"/>
                    <a:pt x="63495" y="229366"/>
                    <a:pt x="64795" y="247163"/>
                  </a:cubicBezTo>
                  <a:cubicBezTo>
                    <a:pt x="68075" y="271617"/>
                    <a:pt x="80146" y="294034"/>
                    <a:pt x="98760" y="310241"/>
                  </a:cubicBezTo>
                  <a:cubicBezTo>
                    <a:pt x="111589" y="318878"/>
                    <a:pt x="118964" y="333608"/>
                    <a:pt x="118168" y="349058"/>
                  </a:cubicBezTo>
                  <a:lnTo>
                    <a:pt x="118168" y="353910"/>
                  </a:lnTo>
                  <a:close/>
                  <a:moveTo>
                    <a:pt x="283141" y="426692"/>
                  </a:moveTo>
                  <a:lnTo>
                    <a:pt x="283141" y="387875"/>
                  </a:lnTo>
                  <a:cubicBezTo>
                    <a:pt x="283141" y="378171"/>
                    <a:pt x="273436" y="373318"/>
                    <a:pt x="263732" y="373318"/>
                  </a:cubicBezTo>
                  <a:lnTo>
                    <a:pt x="113316" y="373318"/>
                  </a:lnTo>
                  <a:cubicBezTo>
                    <a:pt x="106310" y="372270"/>
                    <a:pt x="99807" y="377103"/>
                    <a:pt x="98760" y="384110"/>
                  </a:cubicBezTo>
                  <a:cubicBezTo>
                    <a:pt x="98565" y="385352"/>
                    <a:pt x="98565" y="386633"/>
                    <a:pt x="98760" y="387875"/>
                  </a:cubicBezTo>
                  <a:lnTo>
                    <a:pt x="98760" y="426692"/>
                  </a:lnTo>
                  <a:close/>
                </a:path>
              </a:pathLst>
            </a:custGeom>
            <a:solidFill>
              <a:srgbClr val="9884BD"/>
            </a:solidFill>
            <a:ln w="19393" cap="flat">
              <a:noFill/>
              <a:prstDash val="solid"/>
              <a:miter/>
            </a:ln>
          </p:spPr>
          <p:txBody>
            <a:bodyPr rtlCol="0" anchor="ctr"/>
            <a:lstStyle/>
            <a:p>
              <a:pPr>
                <a:defRPr/>
              </a:pPr>
              <a:endParaRPr lang="en-US"/>
            </a:p>
          </p:txBody>
        </p:sp>
        <p:sp>
          <p:nvSpPr>
            <p:cNvPr id="19" name="Forme libre : forme 26" hidden="0"/>
            <p:cNvSpPr/>
            <p:nvPr isPhoto="0" userDrawn="0"/>
          </p:nvSpPr>
          <p:spPr bwMode="auto">
            <a:xfrm>
              <a:off x="6908821" y="2837405"/>
              <a:ext cx="189297" cy="189307"/>
            </a:xfrm>
            <a:custGeom>
              <a:avLst/>
              <a:gdLst>
                <a:gd name="connsiteX0" fmla="*/ 92061 w 189297"/>
                <a:gd name="connsiteY0" fmla="*/ 188980 h 189307"/>
                <a:gd name="connsiteX1" fmla="*/ -188 w 189297"/>
                <a:gd name="connsiteY1" fmla="*/ 94538 h 189307"/>
                <a:gd name="connsiteX2" fmla="*/ -130 w 189297"/>
                <a:gd name="connsiteY2" fmla="*/ 91937 h 189307"/>
                <a:gd name="connsiteX3" fmla="*/ 86141 w 189297"/>
                <a:gd name="connsiteY3" fmla="*/ -253 h 189307"/>
                <a:gd name="connsiteX4" fmla="*/ 92061 w 189297"/>
                <a:gd name="connsiteY4" fmla="*/ -253 h 189307"/>
                <a:gd name="connsiteX5" fmla="*/ 189045 w 189297"/>
                <a:gd name="connsiteY5" fmla="*/ 89337 h 189307"/>
                <a:gd name="connsiteX6" fmla="*/ 189103 w 189297"/>
                <a:gd name="connsiteY6" fmla="*/ 91937 h 189307"/>
                <a:gd name="connsiteX7" fmla="*/ 92061 w 189297"/>
                <a:gd name="connsiteY7" fmla="*/ 188980 h 189307"/>
                <a:gd name="connsiteX8" fmla="*/ 14427 w 189297"/>
                <a:gd name="connsiteY8" fmla="*/ 91937 h 189307"/>
                <a:gd name="connsiteX9" fmla="*/ 92061 w 189297"/>
                <a:gd name="connsiteY9" fmla="*/ 169571 h 189307"/>
                <a:gd name="connsiteX10" fmla="*/ 169695 w 189297"/>
                <a:gd name="connsiteY10" fmla="*/ 96789 h 189307"/>
                <a:gd name="connsiteX11" fmla="*/ 104793 w 189297"/>
                <a:gd name="connsiteY11" fmla="*/ 14788 h 189307"/>
                <a:gd name="connsiteX12" fmla="*/ 96913 w 189297"/>
                <a:gd name="connsiteY12" fmla="*/ 14303 h 189307"/>
                <a:gd name="connsiteX13" fmla="*/ 14427 w 189297"/>
                <a:gd name="connsiteY13" fmla="*/ 91937 h 18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97" h="189307" fill="norm" stroke="1" extrusionOk="0">
                  <a:moveTo>
                    <a:pt x="92061" y="188980"/>
                  </a:moveTo>
                  <a:cubicBezTo>
                    <a:pt x="40512" y="188378"/>
                    <a:pt x="-790" y="146087"/>
                    <a:pt x="-188" y="94538"/>
                  </a:cubicBezTo>
                  <a:cubicBezTo>
                    <a:pt x="-188" y="93664"/>
                    <a:pt x="-169" y="92810"/>
                    <a:pt x="-130" y="91937"/>
                  </a:cubicBezTo>
                  <a:cubicBezTo>
                    <a:pt x="-1760" y="42659"/>
                    <a:pt x="36863" y="1377"/>
                    <a:pt x="86141" y="-253"/>
                  </a:cubicBezTo>
                  <a:cubicBezTo>
                    <a:pt x="88121" y="-312"/>
                    <a:pt x="90081" y="-312"/>
                    <a:pt x="92061" y="-253"/>
                  </a:cubicBezTo>
                  <a:cubicBezTo>
                    <a:pt x="143571" y="-2291"/>
                    <a:pt x="186988" y="37807"/>
                    <a:pt x="189045" y="89337"/>
                  </a:cubicBezTo>
                  <a:cubicBezTo>
                    <a:pt x="189064" y="90210"/>
                    <a:pt x="189084" y="91064"/>
                    <a:pt x="189103" y="91937"/>
                  </a:cubicBezTo>
                  <a:cubicBezTo>
                    <a:pt x="189103" y="145524"/>
                    <a:pt x="145647" y="188980"/>
                    <a:pt x="92061" y="188980"/>
                  </a:cubicBezTo>
                  <a:close/>
                  <a:moveTo>
                    <a:pt x="14427" y="91937"/>
                  </a:moveTo>
                  <a:cubicBezTo>
                    <a:pt x="15553" y="134345"/>
                    <a:pt x="49653" y="168445"/>
                    <a:pt x="92061" y="169571"/>
                  </a:cubicBezTo>
                  <a:cubicBezTo>
                    <a:pt x="133537" y="170774"/>
                    <a:pt x="168220" y="138265"/>
                    <a:pt x="169695" y="96789"/>
                  </a:cubicBezTo>
                  <a:cubicBezTo>
                    <a:pt x="174411" y="56226"/>
                    <a:pt x="145357" y="19505"/>
                    <a:pt x="104793" y="14788"/>
                  </a:cubicBezTo>
                  <a:cubicBezTo>
                    <a:pt x="102173" y="14497"/>
                    <a:pt x="99552" y="14323"/>
                    <a:pt x="96913" y="14303"/>
                  </a:cubicBezTo>
                  <a:cubicBezTo>
                    <a:pt x="53516" y="15079"/>
                    <a:pt x="17823" y="48676"/>
                    <a:pt x="14427" y="91937"/>
                  </a:cubicBezTo>
                  <a:close/>
                </a:path>
              </a:pathLst>
            </a:custGeom>
            <a:solidFill>
              <a:srgbClr val="9884BD"/>
            </a:solidFill>
            <a:ln w="19393" cap="flat">
              <a:noFill/>
              <a:prstDash val="solid"/>
              <a:miter/>
            </a:ln>
          </p:spPr>
          <p:txBody>
            <a:bodyPr rtlCol="0" anchor="ctr"/>
            <a:lstStyle/>
            <a:p>
              <a:pPr>
                <a:defRPr/>
              </a:pPr>
              <a:endParaRPr lang="en-US"/>
            </a:p>
          </p:txBody>
        </p:sp>
        <p:sp>
          <p:nvSpPr>
            <p:cNvPr id="20" name="Forme libre : forme 27" hidden="0"/>
            <p:cNvSpPr/>
            <p:nvPr isPhoto="0" userDrawn="0"/>
          </p:nvSpPr>
          <p:spPr bwMode="auto">
            <a:xfrm>
              <a:off x="6973195" y="2900422"/>
              <a:ext cx="59152" cy="60370"/>
            </a:xfrm>
            <a:custGeom>
              <a:avLst/>
              <a:gdLst>
                <a:gd name="connsiteX0" fmla="*/ 42246 w 59152"/>
                <a:gd name="connsiteY0" fmla="*/ 28920 h 60370"/>
                <a:gd name="connsiteX1" fmla="*/ 56802 w 59152"/>
                <a:gd name="connsiteY1" fmla="*/ 43476 h 60370"/>
                <a:gd name="connsiteX2" fmla="*/ 56802 w 59152"/>
                <a:gd name="connsiteY2" fmla="*/ 58033 h 60370"/>
                <a:gd name="connsiteX3" fmla="*/ 42246 w 59152"/>
                <a:gd name="connsiteY3" fmla="*/ 53181 h 60370"/>
                <a:gd name="connsiteX4" fmla="*/ 27689 w 59152"/>
                <a:gd name="connsiteY4" fmla="*/ 38624 h 60370"/>
                <a:gd name="connsiteX5" fmla="*/ 17985 w 59152"/>
                <a:gd name="connsiteY5" fmla="*/ 53181 h 60370"/>
                <a:gd name="connsiteX6" fmla="*/ 3429 w 59152"/>
                <a:gd name="connsiteY6" fmla="*/ 58033 h 60370"/>
                <a:gd name="connsiteX7" fmla="*/ 8281 w 59152"/>
                <a:gd name="connsiteY7" fmla="*/ 38624 h 60370"/>
                <a:gd name="connsiteX8" fmla="*/ 17985 w 59152"/>
                <a:gd name="connsiteY8" fmla="*/ 28920 h 60370"/>
                <a:gd name="connsiteX9" fmla="*/ 3429 w 59152"/>
                <a:gd name="connsiteY9" fmla="*/ 14364 h 60370"/>
                <a:gd name="connsiteX10" fmla="*/ 1643 w 59152"/>
                <a:gd name="connsiteY10" fmla="*/ 1592 h 60370"/>
                <a:gd name="connsiteX11" fmla="*/ 3429 w 59152"/>
                <a:gd name="connsiteY11" fmla="*/ -193 h 60370"/>
                <a:gd name="connsiteX12" fmla="*/ 13133 w 59152"/>
                <a:gd name="connsiteY12" fmla="*/ 4659 h 60370"/>
                <a:gd name="connsiteX13" fmla="*/ 27689 w 59152"/>
                <a:gd name="connsiteY13" fmla="*/ 19216 h 60370"/>
                <a:gd name="connsiteX14" fmla="*/ 42246 w 59152"/>
                <a:gd name="connsiteY14" fmla="*/ 4659 h 60370"/>
                <a:gd name="connsiteX15" fmla="*/ 56802 w 59152"/>
                <a:gd name="connsiteY15" fmla="*/ -193 h 60370"/>
                <a:gd name="connsiteX16" fmla="*/ 56802 w 59152"/>
                <a:gd name="connsiteY16" fmla="*/ 14364 h 60370"/>
                <a:gd name="connsiteX17" fmla="*/ 42246 w 59152"/>
                <a:gd name="connsiteY17" fmla="*/ 28920 h 6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152" h="60370" fill="norm" stroke="1" extrusionOk="0">
                  <a:moveTo>
                    <a:pt x="42246" y="28920"/>
                  </a:moveTo>
                  <a:lnTo>
                    <a:pt x="56802" y="43476"/>
                  </a:lnTo>
                  <a:cubicBezTo>
                    <a:pt x="56802" y="48329"/>
                    <a:pt x="61654" y="53181"/>
                    <a:pt x="56802" y="58033"/>
                  </a:cubicBezTo>
                  <a:cubicBezTo>
                    <a:pt x="51465" y="58693"/>
                    <a:pt x="46128" y="56907"/>
                    <a:pt x="42246" y="53181"/>
                  </a:cubicBezTo>
                  <a:cubicBezTo>
                    <a:pt x="37452" y="53181"/>
                    <a:pt x="32600" y="48329"/>
                    <a:pt x="27689" y="38624"/>
                  </a:cubicBezTo>
                  <a:cubicBezTo>
                    <a:pt x="22837" y="43476"/>
                    <a:pt x="22837" y="48329"/>
                    <a:pt x="17985" y="53181"/>
                  </a:cubicBezTo>
                  <a:cubicBezTo>
                    <a:pt x="8281" y="58033"/>
                    <a:pt x="3429" y="62885"/>
                    <a:pt x="3429" y="58033"/>
                  </a:cubicBezTo>
                  <a:cubicBezTo>
                    <a:pt x="-1423" y="53181"/>
                    <a:pt x="-1423" y="48329"/>
                    <a:pt x="8281" y="38624"/>
                  </a:cubicBezTo>
                  <a:cubicBezTo>
                    <a:pt x="8281" y="33772"/>
                    <a:pt x="13133" y="33772"/>
                    <a:pt x="17985" y="28920"/>
                  </a:cubicBezTo>
                  <a:lnTo>
                    <a:pt x="3429" y="14364"/>
                  </a:lnTo>
                  <a:cubicBezTo>
                    <a:pt x="-589" y="11336"/>
                    <a:pt x="-1384" y="5610"/>
                    <a:pt x="1643" y="1592"/>
                  </a:cubicBezTo>
                  <a:cubicBezTo>
                    <a:pt x="2167" y="914"/>
                    <a:pt x="2749" y="312"/>
                    <a:pt x="3429" y="-193"/>
                  </a:cubicBezTo>
                  <a:cubicBezTo>
                    <a:pt x="7155" y="157"/>
                    <a:pt x="10629" y="1884"/>
                    <a:pt x="13133" y="4659"/>
                  </a:cubicBezTo>
                  <a:lnTo>
                    <a:pt x="27689" y="19216"/>
                  </a:lnTo>
                  <a:lnTo>
                    <a:pt x="42246" y="4659"/>
                  </a:lnTo>
                  <a:cubicBezTo>
                    <a:pt x="46128" y="933"/>
                    <a:pt x="51465" y="-853"/>
                    <a:pt x="56802" y="-193"/>
                  </a:cubicBezTo>
                  <a:cubicBezTo>
                    <a:pt x="61654" y="4659"/>
                    <a:pt x="56802" y="9512"/>
                    <a:pt x="56802" y="14364"/>
                  </a:cubicBezTo>
                  <a:lnTo>
                    <a:pt x="42246" y="28920"/>
                  </a:lnTo>
                  <a:close/>
                </a:path>
              </a:pathLst>
            </a:custGeom>
            <a:solidFill>
              <a:srgbClr val="9884BD"/>
            </a:solidFill>
            <a:ln w="19393" cap="flat">
              <a:noFill/>
              <a:prstDash val="solid"/>
              <a:miter/>
            </a:ln>
          </p:spPr>
          <p:txBody>
            <a:bodyPr rtlCol="0" anchor="ctr"/>
            <a:lstStyle/>
            <a:p>
              <a:pPr>
                <a:defRPr/>
              </a:pPr>
              <a:endParaRPr lang="en-US"/>
            </a:p>
          </p:txBody>
        </p:sp>
        <p:sp>
          <p:nvSpPr>
            <p:cNvPr id="21" name="Forme libre : forme 28" hidden="0"/>
            <p:cNvSpPr/>
            <p:nvPr isPhoto="0" userDrawn="0"/>
          </p:nvSpPr>
          <p:spPr bwMode="auto">
            <a:xfrm>
              <a:off x="7229129" y="2837414"/>
              <a:ext cx="189233" cy="189298"/>
            </a:xfrm>
            <a:custGeom>
              <a:avLst/>
              <a:gdLst>
                <a:gd name="connsiteX0" fmla="*/ 96848 w 189233"/>
                <a:gd name="connsiteY0" fmla="*/ 188971 h 189298"/>
                <a:gd name="connsiteX1" fmla="*/ -194 w 189233"/>
                <a:gd name="connsiteY1" fmla="*/ 91928 h 189298"/>
                <a:gd name="connsiteX2" fmla="*/ 94248 w 189233"/>
                <a:gd name="connsiteY2" fmla="*/ -321 h 189298"/>
                <a:gd name="connsiteX3" fmla="*/ 96848 w 189233"/>
                <a:gd name="connsiteY3" fmla="*/ -262 h 189298"/>
                <a:gd name="connsiteX4" fmla="*/ 189039 w 189233"/>
                <a:gd name="connsiteY4" fmla="*/ 91928 h 189298"/>
                <a:gd name="connsiteX5" fmla="*/ 96848 w 189233"/>
                <a:gd name="connsiteY5" fmla="*/ 188971 h 189298"/>
                <a:gd name="connsiteX6" fmla="*/ 174482 w 189233"/>
                <a:gd name="connsiteY6" fmla="*/ 96780 h 189298"/>
                <a:gd name="connsiteX7" fmla="*/ 96848 w 189233"/>
                <a:gd name="connsiteY7" fmla="*/ 14294 h 189298"/>
                <a:gd name="connsiteX8" fmla="*/ 19214 w 189233"/>
                <a:gd name="connsiteY8" fmla="*/ 91928 h 189298"/>
                <a:gd name="connsiteX9" fmla="*/ 86581 w 189233"/>
                <a:gd name="connsiteY9" fmla="*/ 169387 h 189298"/>
                <a:gd name="connsiteX10" fmla="*/ 91996 w 189233"/>
                <a:gd name="connsiteY10" fmla="*/ 169562 h 189298"/>
                <a:gd name="connsiteX11" fmla="*/ 174482 w 189233"/>
                <a:gd name="connsiteY11" fmla="*/ 96780 h 1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233" h="189298" fill="norm" stroke="1" extrusionOk="0">
                  <a:moveTo>
                    <a:pt x="96848" y="188971"/>
                  </a:moveTo>
                  <a:cubicBezTo>
                    <a:pt x="43262" y="188971"/>
                    <a:pt x="-194" y="145515"/>
                    <a:pt x="-194" y="91928"/>
                  </a:cubicBezTo>
                  <a:cubicBezTo>
                    <a:pt x="408" y="40379"/>
                    <a:pt x="42699" y="-922"/>
                    <a:pt x="94248" y="-321"/>
                  </a:cubicBezTo>
                  <a:cubicBezTo>
                    <a:pt x="95121" y="-321"/>
                    <a:pt x="95975" y="-302"/>
                    <a:pt x="96848" y="-262"/>
                  </a:cubicBezTo>
                  <a:cubicBezTo>
                    <a:pt x="147757" y="-262"/>
                    <a:pt x="189039" y="41019"/>
                    <a:pt x="189039" y="91928"/>
                  </a:cubicBezTo>
                  <a:cubicBezTo>
                    <a:pt x="189097" y="143690"/>
                    <a:pt x="148534" y="186389"/>
                    <a:pt x="96848" y="188971"/>
                  </a:cubicBezTo>
                  <a:close/>
                  <a:moveTo>
                    <a:pt x="174482" y="96780"/>
                  </a:moveTo>
                  <a:cubicBezTo>
                    <a:pt x="173707" y="53383"/>
                    <a:pt x="140110" y="17690"/>
                    <a:pt x="96848" y="14294"/>
                  </a:cubicBezTo>
                  <a:cubicBezTo>
                    <a:pt x="54441" y="15419"/>
                    <a:pt x="20340" y="49520"/>
                    <a:pt x="19214" y="91928"/>
                  </a:cubicBezTo>
                  <a:cubicBezTo>
                    <a:pt x="16420" y="131929"/>
                    <a:pt x="46580" y="166592"/>
                    <a:pt x="86581" y="169387"/>
                  </a:cubicBezTo>
                  <a:cubicBezTo>
                    <a:pt x="88387" y="169504"/>
                    <a:pt x="90191" y="169562"/>
                    <a:pt x="91996" y="169562"/>
                  </a:cubicBezTo>
                  <a:cubicBezTo>
                    <a:pt x="134462" y="171076"/>
                    <a:pt x="170698" y="139110"/>
                    <a:pt x="174482" y="96780"/>
                  </a:cubicBezTo>
                  <a:close/>
                </a:path>
              </a:pathLst>
            </a:custGeom>
            <a:solidFill>
              <a:srgbClr val="9884BD"/>
            </a:solidFill>
            <a:ln w="19393" cap="flat">
              <a:noFill/>
              <a:prstDash val="solid"/>
              <a:miter/>
            </a:ln>
          </p:spPr>
          <p:txBody>
            <a:bodyPr rtlCol="0" anchor="ctr"/>
            <a:lstStyle/>
            <a:p>
              <a:pPr>
                <a:defRPr/>
              </a:pPr>
              <a:endParaRPr lang="en-US"/>
            </a:p>
          </p:txBody>
        </p:sp>
        <p:sp>
          <p:nvSpPr>
            <p:cNvPr id="22" name="Forme libre : forme 29" hidden="0"/>
            <p:cNvSpPr/>
            <p:nvPr isPhoto="0" userDrawn="0"/>
          </p:nvSpPr>
          <p:spPr bwMode="auto">
            <a:xfrm>
              <a:off x="7284342" y="2900557"/>
              <a:ext cx="79433" cy="56996"/>
            </a:xfrm>
            <a:custGeom>
              <a:avLst/>
              <a:gdLst>
                <a:gd name="connsiteX0" fmla="*/ 27079 w 79433"/>
                <a:gd name="connsiteY0" fmla="*/ 38489 h 56996"/>
                <a:gd name="connsiteX1" fmla="*/ 65896 w 79433"/>
                <a:gd name="connsiteY1" fmla="*/ 4525 h 56996"/>
                <a:gd name="connsiteX2" fmla="*/ 75600 w 79433"/>
                <a:gd name="connsiteY2" fmla="*/ -328 h 56996"/>
                <a:gd name="connsiteX3" fmla="*/ 75600 w 79433"/>
                <a:gd name="connsiteY3" fmla="*/ 14229 h 56996"/>
                <a:gd name="connsiteX4" fmla="*/ 61044 w 79433"/>
                <a:gd name="connsiteY4" fmla="*/ 33637 h 56996"/>
                <a:gd name="connsiteX5" fmla="*/ 36783 w 79433"/>
                <a:gd name="connsiteY5" fmla="*/ 53046 h 56996"/>
                <a:gd name="connsiteX6" fmla="*/ 24012 w 79433"/>
                <a:gd name="connsiteY6" fmla="*/ 54831 h 56996"/>
                <a:gd name="connsiteX7" fmla="*/ 22227 w 79433"/>
                <a:gd name="connsiteY7" fmla="*/ 53046 h 56996"/>
                <a:gd name="connsiteX8" fmla="*/ 2818 w 79433"/>
                <a:gd name="connsiteY8" fmla="*/ 38489 h 56996"/>
                <a:gd name="connsiteX9" fmla="*/ 2818 w 79433"/>
                <a:gd name="connsiteY9" fmla="*/ 23933 h 56996"/>
                <a:gd name="connsiteX10" fmla="*/ 17375 w 79433"/>
                <a:gd name="connsiteY10" fmla="*/ 23933 h 56996"/>
                <a:gd name="connsiteX11" fmla="*/ 27079 w 79433"/>
                <a:gd name="connsiteY11" fmla="*/ 38489 h 5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433" h="56996" fill="norm" stroke="1" extrusionOk="0">
                  <a:moveTo>
                    <a:pt x="27079" y="38489"/>
                  </a:moveTo>
                  <a:cubicBezTo>
                    <a:pt x="38783" y="25815"/>
                    <a:pt x="51786" y="14442"/>
                    <a:pt x="65896" y="4525"/>
                  </a:cubicBezTo>
                  <a:cubicBezTo>
                    <a:pt x="65896" y="-328"/>
                    <a:pt x="70748" y="-328"/>
                    <a:pt x="75600" y="-328"/>
                  </a:cubicBezTo>
                  <a:cubicBezTo>
                    <a:pt x="80453" y="-328"/>
                    <a:pt x="80453" y="9377"/>
                    <a:pt x="75600" y="14229"/>
                  </a:cubicBezTo>
                  <a:cubicBezTo>
                    <a:pt x="69603" y="19760"/>
                    <a:pt x="64674" y="26340"/>
                    <a:pt x="61044" y="33637"/>
                  </a:cubicBezTo>
                  <a:cubicBezTo>
                    <a:pt x="51340" y="38489"/>
                    <a:pt x="46488" y="48194"/>
                    <a:pt x="36783" y="53046"/>
                  </a:cubicBezTo>
                  <a:cubicBezTo>
                    <a:pt x="33756" y="57063"/>
                    <a:pt x="28030" y="57859"/>
                    <a:pt x="24012" y="54831"/>
                  </a:cubicBezTo>
                  <a:cubicBezTo>
                    <a:pt x="23333" y="54307"/>
                    <a:pt x="22732" y="53725"/>
                    <a:pt x="22227" y="53046"/>
                  </a:cubicBezTo>
                  <a:cubicBezTo>
                    <a:pt x="17375" y="48194"/>
                    <a:pt x="7671" y="43342"/>
                    <a:pt x="2818" y="38489"/>
                  </a:cubicBezTo>
                  <a:cubicBezTo>
                    <a:pt x="-1198" y="34472"/>
                    <a:pt x="-1198" y="27951"/>
                    <a:pt x="2818" y="23933"/>
                  </a:cubicBezTo>
                  <a:cubicBezTo>
                    <a:pt x="6835" y="19916"/>
                    <a:pt x="13358" y="19916"/>
                    <a:pt x="17375" y="23933"/>
                  </a:cubicBezTo>
                  <a:cubicBezTo>
                    <a:pt x="22227" y="28785"/>
                    <a:pt x="22227" y="33637"/>
                    <a:pt x="27079" y="38489"/>
                  </a:cubicBezTo>
                  <a:close/>
                </a:path>
              </a:pathLst>
            </a:custGeom>
            <a:solidFill>
              <a:srgbClr val="9884BD"/>
            </a:solidFill>
            <a:ln w="19393" cap="flat">
              <a:noFill/>
              <a:prstDash val="solid"/>
              <a:miter/>
            </a:ln>
          </p:spPr>
          <p:txBody>
            <a:bodyPr rtlCol="0" anchor="ctr"/>
            <a:lstStyle/>
            <a:p>
              <a:pPr>
                <a:defRPr/>
              </a:pPr>
              <a:endParaRPr lang="en-US"/>
            </a:p>
          </p:txBody>
        </p:sp>
      </p:grpSp>
      <p:sp>
        <p:nvSpPr>
          <p:cNvPr id="23" name="ZoneTexte 37" hidden="0"/>
          <p:cNvSpPr/>
          <p:nvPr isPhoto="0" userDrawn="0"/>
        </p:nvSpPr>
        <p:spPr bwMode="auto">
          <a:xfrm>
            <a:off x="0" y="1300806"/>
            <a:ext cx="9143999" cy="369332"/>
          </a:xfrm>
          <a:prstGeom prst="rect">
            <a:avLst/>
          </a:prstGeom>
          <a:noFill/>
        </p:spPr>
        <p:txBody>
          <a:bodyPr wrap="square">
            <a:spAutoFit/>
          </a:bodyPr>
          <a:lstStyle/>
          <a:p>
            <a:pPr algn="ctr">
              <a:defRPr/>
            </a:pPr>
            <a:r>
              <a:rPr lang="fr-FR" b="1">
                <a:solidFill>
                  <a:srgbClr val="9884BD"/>
                </a:solidFill>
              </a:rPr>
              <a:t>Évaluation des chercheurs et Science ouverte</a:t>
            </a:r>
            <a:endParaRPr lang="en-US" b="1"/>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xfrm>
            <a:off x="8588629" y="4841574"/>
            <a:ext cx="360045" cy="267894"/>
          </a:xfrm>
          <a:prstGeom prst="rect">
            <a:avLst/>
          </a:prstGeom>
        </p:spPr>
        <p:txBody>
          <a:bodyPr vert="horz" wrap="square" lIns="0" tIns="0" rIns="0" bIns="0" rtlCol="0">
            <a:spAutoFit/>
          </a:bodyPr>
          <a:lstStyle/>
          <a:p>
            <a:pPr marL="38100" marR="0" lvl="0" indent="0" algn="ctr" defTabSz="914400">
              <a:lnSpc>
                <a:spcPts val="2315"/>
              </a:lnSpc>
              <a:spcBef>
                <a:spcPts val="0"/>
              </a:spcBef>
              <a:spcAft>
                <a:spcPts val="0"/>
              </a:spcAft>
              <a:buClrTx/>
              <a:buSzTx/>
              <a:buFontTx/>
              <a:buNone/>
              <a:defRPr/>
            </a:pPr>
            <a:fld id="{81D60167-4931-47E6-BA6A-407CBD079E47}" type="slidenum">
              <a:rPr sz="1600" b="1" i="0" u="none" strike="noStrike" cap="none" spc="0">
                <a:ln>
                  <a:noFill/>
                </a:ln>
                <a:solidFill>
                  <a:srgbClr val="C00000"/>
                </a:solidFill>
                <a:latin typeface="Arial"/>
                <a:cs typeface="Arial"/>
              </a:rPr>
              <a:t>34</a:t>
            </a:fld>
            <a:endParaRPr sz="1600" b="1" i="0" u="none" strike="noStrike" cap="none" spc="0">
              <a:ln>
                <a:noFill/>
              </a:ln>
              <a:solidFill>
                <a:srgbClr val="C00000"/>
              </a:solidFill>
              <a:latin typeface="Arial"/>
              <a:cs typeface="Arial"/>
            </a:endParaRPr>
          </a:p>
        </p:txBody>
      </p:sp>
      <p:sp>
        <p:nvSpPr>
          <p:cNvPr id="5" name="object 9" hidden="0"/>
          <p:cNvSpPr>
            <a:spLocks noGrp="1"/>
          </p:cNvSpPr>
          <p:nvPr isPhoto="0" userDrawn="0">
            <p:ph type="ftr" sz="quarter" idx="5" hasCustomPrompt="0"/>
          </p:nvPr>
        </p:nvSpPr>
        <p:spPr bwMode="auto">
          <a:xfrm>
            <a:off x="2271776" y="4910219"/>
            <a:ext cx="4600575" cy="153888"/>
          </a:xfrm>
          <a:prstGeom prst="rect">
            <a:avLst/>
          </a:prstGeom>
        </p:spPr>
        <p:txBody>
          <a:bodyPr vert="horz" wrap="square" lIns="0" tIns="0" rIns="0" bIns="0" rtlCol="0">
            <a:spAutoFit/>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sz="1000" b="1" i="0" u="none" strike="noStrike" cap="none" spc="0">
              <a:ln>
                <a:noFill/>
              </a:ln>
              <a:solidFill>
                <a:srgbClr val="005F71"/>
              </a:solidFill>
              <a:latin typeface="Arial"/>
              <a:cs typeface="Arial"/>
            </a:endParaRPr>
          </a:p>
        </p:txBody>
      </p:sp>
      <p:sp>
        <p:nvSpPr>
          <p:cNvPr id="6" name="ZoneTexte 1" hidden="0"/>
          <p:cNvSpPr/>
          <p:nvPr isPhoto="0" userDrawn="0"/>
        </p:nvSpPr>
        <p:spPr bwMode="auto">
          <a:xfrm>
            <a:off x="2600020" y="910645"/>
            <a:ext cx="6840795" cy="338554"/>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endParaRPr lang="fr-FR" sz="1600" b="1" i="0" u="none" strike="noStrike" cap="none" spc="0">
              <a:ln>
                <a:noFill/>
              </a:ln>
              <a:solidFill>
                <a:prstClr val="black"/>
              </a:solidFill>
              <a:latin typeface="Arial"/>
              <a:cs typeface="Arial"/>
            </a:endParaRPr>
          </a:p>
        </p:txBody>
      </p:sp>
      <p:sp>
        <p:nvSpPr>
          <p:cNvPr id="7" name="Rectangle 7" hidden="0"/>
          <p:cNvSpPr/>
          <p:nvPr isPhoto="0" userDrawn="0"/>
        </p:nvSpPr>
        <p:spPr bwMode="auto">
          <a:xfrm>
            <a:off x="2300351" y="1683196"/>
            <a:ext cx="4572000" cy="276999"/>
          </a:xfrm>
          <a:prstGeom prst="rect">
            <a:avLst/>
          </a:prstGeom>
        </p:spPr>
        <p:txBody>
          <a:bodyPr>
            <a:spAutoFit/>
          </a:bodyPr>
          <a:lstStyle/>
          <a:p>
            <a:pPr marL="0" marR="0" lvl="0" indent="0" algn="l" defTabSz="914400">
              <a:lnSpc>
                <a:spcPct val="100000"/>
              </a:lnSpc>
              <a:spcBef>
                <a:spcPts val="0"/>
              </a:spcBef>
              <a:spcAft>
                <a:spcPts val="0"/>
              </a:spcAft>
              <a:buClrTx/>
              <a:buSzTx/>
              <a:buFontTx/>
              <a:buNone/>
              <a:defRPr/>
            </a:pPr>
            <a:endParaRPr lang="fr-FR" sz="1200" b="0" i="0" u="none" strike="noStrike" cap="none" spc="0">
              <a:ln>
                <a:noFill/>
              </a:ln>
              <a:solidFill>
                <a:prstClr val="black"/>
              </a:solidFill>
              <a:latin typeface="Arial"/>
              <a:cs typeface="Arial"/>
            </a:endParaRPr>
          </a:p>
        </p:txBody>
      </p:sp>
      <p:grpSp>
        <p:nvGrpSpPr>
          <p:cNvPr id="8" name="Groupe 9" hidden="0"/>
          <p:cNvGrpSpPr/>
          <p:nvPr isPhoto="0" userDrawn="0"/>
        </p:nvGrpSpPr>
        <p:grpSpPr bwMode="auto">
          <a:xfrm rot="5400000" flipV="1">
            <a:off x="7321857" y="2542386"/>
            <a:ext cx="3384376" cy="130736"/>
            <a:chOff x="1068761" y="1788905"/>
            <a:chExt cx="7001625" cy="237754"/>
          </a:xfrm>
        </p:grpSpPr>
        <p:sp>
          <p:nvSpPr>
            <p:cNvPr id="9" name="Forme libre : forme 10" hidden="0"/>
            <p:cNvSpPr/>
            <p:nvPr isPhoto="0" userDrawn="0"/>
          </p:nvSpPr>
          <p:spPr bwMode="auto">
            <a:xfrm>
              <a:off x="1068761"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EC6182"/>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0" name="Forme libre : forme 11" hidden="0"/>
            <p:cNvSpPr/>
            <p:nvPr isPhoto="0" userDrawn="0"/>
          </p:nvSpPr>
          <p:spPr bwMode="auto">
            <a:xfrm>
              <a:off x="1883875" y="1851897"/>
              <a:ext cx="111733" cy="111726"/>
            </a:xfrm>
            <a:custGeom>
              <a:avLst/>
              <a:gdLst>
                <a:gd name="connsiteX0" fmla="*/ -150 w 111733"/>
                <a:gd name="connsiteY0" fmla="*/ 53130 h 111726"/>
                <a:gd name="connsiteX1" fmla="*/ 56600 w 111733"/>
                <a:gd name="connsiteY1" fmla="*/ -302 h 111726"/>
                <a:gd name="connsiteX2" fmla="*/ 58075 w 111733"/>
                <a:gd name="connsiteY2" fmla="*/ -244 h 111726"/>
                <a:gd name="connsiteX3" fmla="*/ 111449 w 111733"/>
                <a:gd name="connsiteY3" fmla="*/ 53130 h 111726"/>
                <a:gd name="connsiteX4" fmla="*/ 59550 w 111733"/>
                <a:gd name="connsiteY4" fmla="*/ 111297 h 111726"/>
                <a:gd name="connsiteX5" fmla="*/ 58075 w 111733"/>
                <a:gd name="connsiteY5" fmla="*/ 111355 h 111726"/>
                <a:gd name="connsiteX6" fmla="*/ -150 w 111733"/>
                <a:gd name="connsiteY6" fmla="*/ 57477 h 111726"/>
                <a:gd name="connsiteX7" fmla="*/ -150 w 111733"/>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3" h="111726" fill="norm" stroke="1" extrusionOk="0">
                  <a:moveTo>
                    <a:pt x="-150" y="53130"/>
                  </a:moveTo>
                  <a:cubicBezTo>
                    <a:pt x="762" y="22697"/>
                    <a:pt x="26168" y="-1214"/>
                    <a:pt x="56600" y="-302"/>
                  </a:cubicBezTo>
                  <a:cubicBezTo>
                    <a:pt x="57085" y="-302"/>
                    <a:pt x="57590" y="-263"/>
                    <a:pt x="58075" y="-244"/>
                  </a:cubicBezTo>
                  <a:cubicBezTo>
                    <a:pt x="87460" y="-30"/>
                    <a:pt x="111235" y="23745"/>
                    <a:pt x="111449" y="53130"/>
                  </a:cubicBezTo>
                  <a:cubicBezTo>
                    <a:pt x="113176" y="83523"/>
                    <a:pt x="89944" y="109570"/>
                    <a:pt x="59550" y="111297"/>
                  </a:cubicBezTo>
                  <a:cubicBezTo>
                    <a:pt x="59065" y="111316"/>
                    <a:pt x="58560" y="111336"/>
                    <a:pt x="58075" y="111355"/>
                  </a:cubicBezTo>
                  <a:cubicBezTo>
                    <a:pt x="27118" y="112558"/>
                    <a:pt x="1053" y="88434"/>
                    <a:pt x="-150" y="57477"/>
                  </a:cubicBezTo>
                  <a:cubicBezTo>
                    <a:pt x="-209" y="56041"/>
                    <a:pt x="-209" y="54585"/>
                    <a:pt x="-150"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1" name="Forme libre : forme 13" hidden="0"/>
            <p:cNvSpPr/>
            <p:nvPr isPhoto="0" userDrawn="0"/>
          </p:nvSpPr>
          <p:spPr bwMode="auto">
            <a:xfrm>
              <a:off x="2815528"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0B2DA"/>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2" name="Forme libre : forme 14" hidden="0"/>
            <p:cNvSpPr/>
            <p:nvPr isPhoto="0" userDrawn="0"/>
          </p:nvSpPr>
          <p:spPr bwMode="auto">
            <a:xfrm>
              <a:off x="3630642"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3" name="Forme libre : forme 15" hidden="0"/>
            <p:cNvSpPr/>
            <p:nvPr isPhoto="0" userDrawn="0"/>
          </p:nvSpPr>
          <p:spPr bwMode="auto">
            <a:xfrm>
              <a:off x="4572000"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B866A1"/>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4" name="Forme libre : forme 16" hidden="0"/>
            <p:cNvSpPr/>
            <p:nvPr isPhoto="0" userDrawn="0"/>
          </p:nvSpPr>
          <p:spPr bwMode="auto">
            <a:xfrm>
              <a:off x="5387114" y="1851897"/>
              <a:ext cx="116494" cy="111726"/>
            </a:xfrm>
            <a:custGeom>
              <a:avLst/>
              <a:gdLst>
                <a:gd name="connsiteX0" fmla="*/ -151 w 116494"/>
                <a:gd name="connsiteY0" fmla="*/ 53130 h 111726"/>
                <a:gd name="connsiteX1" fmla="*/ 56600 w 116494"/>
                <a:gd name="connsiteY1" fmla="*/ -302 h 111726"/>
                <a:gd name="connsiteX2" fmla="*/ 58075 w 116494"/>
                <a:gd name="connsiteY2" fmla="*/ -244 h 111726"/>
                <a:gd name="connsiteX3" fmla="*/ 116300 w 116494"/>
                <a:gd name="connsiteY3" fmla="*/ 53130 h 111726"/>
                <a:gd name="connsiteX4" fmla="*/ 58075 w 116494"/>
                <a:gd name="connsiteY4" fmla="*/ 111355 h 111726"/>
                <a:gd name="connsiteX5" fmla="*/ -151 w 116494"/>
                <a:gd name="connsiteY5" fmla="*/ 57477 h 111726"/>
                <a:gd name="connsiteX6" fmla="*/ -151 w 116494"/>
                <a:gd name="connsiteY6"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94" h="111726" fill="norm" stroke="1" extrusionOk="0">
                  <a:moveTo>
                    <a:pt x="-151" y="53130"/>
                  </a:moveTo>
                  <a:cubicBezTo>
                    <a:pt x="761" y="22697"/>
                    <a:pt x="26167" y="-1214"/>
                    <a:pt x="56600" y="-302"/>
                  </a:cubicBezTo>
                  <a:cubicBezTo>
                    <a:pt x="57085" y="-302"/>
                    <a:pt x="57590" y="-263"/>
                    <a:pt x="58075" y="-244"/>
                  </a:cubicBezTo>
                  <a:cubicBezTo>
                    <a:pt x="88430" y="-341"/>
                    <a:pt x="113777" y="22891"/>
                    <a:pt x="116300" y="53130"/>
                  </a:cubicBezTo>
                  <a:cubicBezTo>
                    <a:pt x="116300" y="85289"/>
                    <a:pt x="90235" y="111355"/>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5" name="Forme libre : forme 17" hidden="0"/>
            <p:cNvSpPr/>
            <p:nvPr isPhoto="0" userDrawn="0"/>
          </p:nvSpPr>
          <p:spPr bwMode="auto">
            <a:xfrm>
              <a:off x="6323619" y="1788905"/>
              <a:ext cx="1746767" cy="237754"/>
            </a:xfrm>
            <a:custGeom>
              <a:avLst/>
              <a:gdLst>
                <a:gd name="connsiteX0" fmla="*/ 1669133 w 1746767"/>
                <a:gd name="connsiteY0" fmla="*/ 237754 h 237754"/>
                <a:gd name="connsiteX1" fmla="*/ 834567 w 1746767"/>
                <a:gd name="connsiteY1" fmla="*/ 237754 h 237754"/>
                <a:gd name="connsiteX2" fmla="*/ 0 w 1746767"/>
                <a:gd name="connsiteY2" fmla="*/ 237754 h 237754"/>
                <a:gd name="connsiteX3" fmla="*/ 72782 w 1746767"/>
                <a:gd name="connsiteY3" fmla="*/ 116451 h 237754"/>
                <a:gd name="connsiteX4" fmla="*/ 0 w 1746767"/>
                <a:gd name="connsiteY4" fmla="*/ 0 h 237754"/>
                <a:gd name="connsiteX5" fmla="*/ 834567 w 1746767"/>
                <a:gd name="connsiteY5" fmla="*/ 0 h 237754"/>
                <a:gd name="connsiteX6" fmla="*/ 1669133 w 1746767"/>
                <a:gd name="connsiteY6" fmla="*/ 0 h 237754"/>
                <a:gd name="connsiteX7" fmla="*/ 1746767 w 1746767"/>
                <a:gd name="connsiteY7" fmla="*/ 116451 h 237754"/>
                <a:gd name="connsiteX8" fmla="*/ 1669133 w 1746767"/>
                <a:gd name="connsiteY8" fmla="*/ 237754 h 237754"/>
                <a:gd name="connsiteX9" fmla="*/ 1669133 w 1746767"/>
                <a:gd name="connsiteY9" fmla="*/ 237754 h 23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767" h="237754" fill="norm" stroke="1" extrusionOk="0">
                  <a:moveTo>
                    <a:pt x="1669133" y="237754"/>
                  </a:moveTo>
                  <a:lnTo>
                    <a:pt x="834567" y="237754"/>
                  </a:lnTo>
                  <a:lnTo>
                    <a:pt x="0" y="237754"/>
                  </a:lnTo>
                  <a:lnTo>
                    <a:pt x="72782" y="116451"/>
                  </a:lnTo>
                  <a:lnTo>
                    <a:pt x="0" y="0"/>
                  </a:lnTo>
                  <a:lnTo>
                    <a:pt x="834567" y="0"/>
                  </a:lnTo>
                  <a:lnTo>
                    <a:pt x="1669133" y="0"/>
                  </a:lnTo>
                  <a:lnTo>
                    <a:pt x="1746767" y="116451"/>
                  </a:lnTo>
                  <a:lnTo>
                    <a:pt x="1669133" y="237754"/>
                  </a:lnTo>
                  <a:lnTo>
                    <a:pt x="1669133" y="237754"/>
                  </a:lnTo>
                  <a:close/>
                </a:path>
              </a:pathLst>
            </a:custGeom>
            <a:solidFill>
              <a:srgbClr val="9884BD"/>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6" name="Forme libre : forme 18" hidden="0"/>
            <p:cNvSpPr/>
            <p:nvPr isPhoto="0" userDrawn="0"/>
          </p:nvSpPr>
          <p:spPr bwMode="auto">
            <a:xfrm>
              <a:off x="7138734" y="1851897"/>
              <a:ext cx="111732" cy="111726"/>
            </a:xfrm>
            <a:custGeom>
              <a:avLst/>
              <a:gdLst>
                <a:gd name="connsiteX0" fmla="*/ -151 w 111732"/>
                <a:gd name="connsiteY0" fmla="*/ 53130 h 111726"/>
                <a:gd name="connsiteX1" fmla="*/ 56600 w 111732"/>
                <a:gd name="connsiteY1" fmla="*/ -302 h 111726"/>
                <a:gd name="connsiteX2" fmla="*/ 58075 w 111732"/>
                <a:gd name="connsiteY2" fmla="*/ -244 h 111726"/>
                <a:gd name="connsiteX3" fmla="*/ 111448 w 111732"/>
                <a:gd name="connsiteY3" fmla="*/ 53130 h 111726"/>
                <a:gd name="connsiteX4" fmla="*/ 59550 w 111732"/>
                <a:gd name="connsiteY4" fmla="*/ 111297 h 111726"/>
                <a:gd name="connsiteX5" fmla="*/ 58075 w 111732"/>
                <a:gd name="connsiteY5" fmla="*/ 111355 h 111726"/>
                <a:gd name="connsiteX6" fmla="*/ -151 w 111732"/>
                <a:gd name="connsiteY6" fmla="*/ 57477 h 111726"/>
                <a:gd name="connsiteX7" fmla="*/ -151 w 111732"/>
                <a:gd name="connsiteY7" fmla="*/ 53130 h 1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2" h="111726" fill="norm" stroke="1" extrusionOk="0">
                  <a:moveTo>
                    <a:pt x="-151" y="53130"/>
                  </a:moveTo>
                  <a:cubicBezTo>
                    <a:pt x="761" y="22697"/>
                    <a:pt x="26167" y="-1214"/>
                    <a:pt x="56600" y="-302"/>
                  </a:cubicBezTo>
                  <a:cubicBezTo>
                    <a:pt x="57085" y="-302"/>
                    <a:pt x="57590" y="-263"/>
                    <a:pt x="58075" y="-244"/>
                  </a:cubicBezTo>
                  <a:cubicBezTo>
                    <a:pt x="87460" y="-30"/>
                    <a:pt x="111235" y="23745"/>
                    <a:pt x="111448" y="53130"/>
                  </a:cubicBezTo>
                  <a:cubicBezTo>
                    <a:pt x="113175" y="83523"/>
                    <a:pt x="89944" y="109570"/>
                    <a:pt x="59550" y="111297"/>
                  </a:cubicBezTo>
                  <a:cubicBezTo>
                    <a:pt x="59065" y="111316"/>
                    <a:pt x="58560" y="111336"/>
                    <a:pt x="58075" y="111355"/>
                  </a:cubicBezTo>
                  <a:cubicBezTo>
                    <a:pt x="27118" y="112558"/>
                    <a:pt x="1053" y="88434"/>
                    <a:pt x="-151" y="57477"/>
                  </a:cubicBezTo>
                  <a:cubicBezTo>
                    <a:pt x="-209" y="56041"/>
                    <a:pt x="-209" y="54585"/>
                    <a:pt x="-151" y="53130"/>
                  </a:cubicBezTo>
                  <a:close/>
                </a:path>
              </a:pathLst>
            </a:custGeom>
            <a:solidFill>
              <a:srgbClr val="FFFFFF"/>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grpSp>
      <p:grpSp>
        <p:nvGrpSpPr>
          <p:cNvPr id="17" name="Groupe 20" hidden="0"/>
          <p:cNvGrpSpPr/>
          <p:nvPr isPhoto="0" userDrawn="0"/>
        </p:nvGrpSpPr>
        <p:grpSpPr bwMode="auto">
          <a:xfrm>
            <a:off x="8323784" y="-275923"/>
            <a:ext cx="975459" cy="975466"/>
            <a:chOff x="6706756" y="2604396"/>
            <a:chExt cx="975459" cy="975466"/>
          </a:xfrm>
        </p:grpSpPr>
        <p:sp>
          <p:nvSpPr>
            <p:cNvPr id="18" name="Forme libre : forme 21" hidden="0"/>
            <p:cNvSpPr/>
            <p:nvPr isPhoto="0" userDrawn="0"/>
          </p:nvSpPr>
          <p:spPr bwMode="auto">
            <a:xfrm>
              <a:off x="6706756" y="2604396"/>
              <a:ext cx="975459" cy="975466"/>
            </a:xfrm>
            <a:custGeom>
              <a:avLst/>
              <a:gdLst>
                <a:gd name="connsiteX0" fmla="*/ 490052 w 975459"/>
                <a:gd name="connsiteY0" fmla="*/ 975132 h 975466"/>
                <a:gd name="connsiteX1" fmla="*/ -188 w 975459"/>
                <a:gd name="connsiteY1" fmla="*/ 489919 h 975466"/>
                <a:gd name="connsiteX2" fmla="*/ 485026 w 975459"/>
                <a:gd name="connsiteY2" fmla="*/ -321 h 975466"/>
                <a:gd name="connsiteX3" fmla="*/ 975266 w 975459"/>
                <a:gd name="connsiteY3" fmla="*/ 484892 h 975466"/>
                <a:gd name="connsiteX4" fmla="*/ 975266 w 975459"/>
                <a:gd name="connsiteY4" fmla="*/ 489919 h 975466"/>
                <a:gd name="connsiteX5" fmla="*/ 490052 w 975459"/>
                <a:gd name="connsiteY5" fmla="*/ 975132 h 975466"/>
                <a:gd name="connsiteX6" fmla="*/ 490052 w 975459"/>
                <a:gd name="connsiteY6" fmla="*/ 24115 h 975466"/>
                <a:gd name="connsiteX7" fmla="*/ 24073 w 975459"/>
                <a:gd name="connsiteY7" fmla="*/ 485067 h 975466"/>
                <a:gd name="connsiteX8" fmla="*/ 485026 w 975459"/>
                <a:gd name="connsiteY8" fmla="*/ 951046 h 975466"/>
                <a:gd name="connsiteX9" fmla="*/ 951005 w 975459"/>
                <a:gd name="connsiteY9" fmla="*/ 490094 h 975466"/>
                <a:gd name="connsiteX10" fmla="*/ 951005 w 975459"/>
                <a:gd name="connsiteY10" fmla="*/ 489919 h 975466"/>
                <a:gd name="connsiteX11" fmla="*/ 490052 w 975459"/>
                <a:gd name="connsiteY11" fmla="*/ 24115 h 97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459" h="975466" fill="norm" stroke="1" extrusionOk="0">
                  <a:moveTo>
                    <a:pt x="490052" y="975132"/>
                  </a:moveTo>
                  <a:cubicBezTo>
                    <a:pt x="220682" y="976530"/>
                    <a:pt x="1191" y="759290"/>
                    <a:pt x="-188" y="489919"/>
                  </a:cubicBezTo>
                  <a:cubicBezTo>
                    <a:pt x="-1585" y="220548"/>
                    <a:pt x="215655" y="1057"/>
                    <a:pt x="485026" y="-321"/>
                  </a:cubicBezTo>
                  <a:cubicBezTo>
                    <a:pt x="754378" y="-1718"/>
                    <a:pt x="973868" y="215521"/>
                    <a:pt x="975266" y="484892"/>
                  </a:cubicBezTo>
                  <a:cubicBezTo>
                    <a:pt x="975266" y="486561"/>
                    <a:pt x="975266" y="488250"/>
                    <a:pt x="975266" y="489919"/>
                  </a:cubicBezTo>
                  <a:cubicBezTo>
                    <a:pt x="973888" y="757330"/>
                    <a:pt x="757463" y="973754"/>
                    <a:pt x="490052" y="975132"/>
                  </a:cubicBezTo>
                  <a:close/>
                  <a:moveTo>
                    <a:pt x="490052" y="24115"/>
                  </a:moveTo>
                  <a:cubicBezTo>
                    <a:pt x="234093" y="22717"/>
                    <a:pt x="25451" y="229107"/>
                    <a:pt x="24073" y="485067"/>
                  </a:cubicBezTo>
                  <a:cubicBezTo>
                    <a:pt x="22676" y="741026"/>
                    <a:pt x="229047" y="949668"/>
                    <a:pt x="485026" y="951046"/>
                  </a:cubicBezTo>
                  <a:cubicBezTo>
                    <a:pt x="740986" y="952444"/>
                    <a:pt x="949607" y="746073"/>
                    <a:pt x="951005" y="490094"/>
                  </a:cubicBezTo>
                  <a:cubicBezTo>
                    <a:pt x="951005" y="490035"/>
                    <a:pt x="951005" y="489977"/>
                    <a:pt x="951005" y="489919"/>
                  </a:cubicBezTo>
                  <a:cubicBezTo>
                    <a:pt x="951024" y="234541"/>
                    <a:pt x="745410" y="26773"/>
                    <a:pt x="490052" y="24115"/>
                  </a:cubicBezTo>
                  <a:close/>
                </a:path>
              </a:pathLst>
            </a:custGeom>
            <a:solidFill>
              <a:srgbClr val="9884BD"/>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19" name="Forme libre : forme 22" hidden="0"/>
            <p:cNvSpPr/>
            <p:nvPr isPhoto="0" userDrawn="0"/>
          </p:nvSpPr>
          <p:spPr bwMode="auto">
            <a:xfrm>
              <a:off x="7044675" y="2939342"/>
              <a:ext cx="307987" cy="446427"/>
            </a:xfrm>
            <a:custGeom>
              <a:avLst/>
              <a:gdLst>
                <a:gd name="connsiteX0" fmla="*/ 93907 w 307987"/>
                <a:gd name="connsiteY0" fmla="*/ 184085 h 446427"/>
                <a:gd name="connsiteX1" fmla="*/ 93907 w 307987"/>
                <a:gd name="connsiteY1" fmla="*/ 33669 h 446427"/>
                <a:gd name="connsiteX2" fmla="*/ 123020 w 307987"/>
                <a:gd name="connsiteY2" fmla="*/ -296 h 446427"/>
                <a:gd name="connsiteX3" fmla="*/ 161837 w 307987"/>
                <a:gd name="connsiteY3" fmla="*/ 33669 h 446427"/>
                <a:gd name="connsiteX4" fmla="*/ 161837 w 307987"/>
                <a:gd name="connsiteY4" fmla="*/ 106451 h 446427"/>
                <a:gd name="connsiteX5" fmla="*/ 210359 w 307987"/>
                <a:gd name="connsiteY5" fmla="*/ 125860 h 446427"/>
                <a:gd name="connsiteX6" fmla="*/ 258880 w 307987"/>
                <a:gd name="connsiteY6" fmla="*/ 150120 h 446427"/>
                <a:gd name="connsiteX7" fmla="*/ 283141 w 307987"/>
                <a:gd name="connsiteY7" fmla="*/ 145268 h 446427"/>
                <a:gd name="connsiteX8" fmla="*/ 307401 w 307987"/>
                <a:gd name="connsiteY8" fmla="*/ 174381 h 446427"/>
                <a:gd name="connsiteX9" fmla="*/ 297697 w 307987"/>
                <a:gd name="connsiteY9" fmla="*/ 285980 h 446427"/>
                <a:gd name="connsiteX10" fmla="*/ 283141 w 307987"/>
                <a:gd name="connsiteY10" fmla="*/ 315093 h 446427"/>
                <a:gd name="connsiteX11" fmla="*/ 278288 w 307987"/>
                <a:gd name="connsiteY11" fmla="*/ 358762 h 446427"/>
                <a:gd name="connsiteX12" fmla="*/ 297697 w 307987"/>
                <a:gd name="connsiteY12" fmla="*/ 392727 h 446427"/>
                <a:gd name="connsiteX13" fmla="*/ 297697 w 307987"/>
                <a:gd name="connsiteY13" fmla="*/ 431544 h 446427"/>
                <a:gd name="connsiteX14" fmla="*/ 287993 w 307987"/>
                <a:gd name="connsiteY14" fmla="*/ 446100 h 446427"/>
                <a:gd name="connsiteX15" fmla="*/ 89055 w 307987"/>
                <a:gd name="connsiteY15" fmla="*/ 446100 h 446427"/>
                <a:gd name="connsiteX16" fmla="*/ 79351 w 307987"/>
                <a:gd name="connsiteY16" fmla="*/ 436396 h 446427"/>
                <a:gd name="connsiteX17" fmla="*/ 79351 w 307987"/>
                <a:gd name="connsiteY17" fmla="*/ 387875 h 446427"/>
                <a:gd name="connsiteX18" fmla="*/ 98760 w 307987"/>
                <a:gd name="connsiteY18" fmla="*/ 358762 h 446427"/>
                <a:gd name="connsiteX19" fmla="*/ 98760 w 307987"/>
                <a:gd name="connsiteY19" fmla="*/ 353910 h 446427"/>
                <a:gd name="connsiteX20" fmla="*/ 89055 w 307987"/>
                <a:gd name="connsiteY20" fmla="*/ 324797 h 446427"/>
                <a:gd name="connsiteX21" fmla="*/ 50238 w 307987"/>
                <a:gd name="connsiteY21" fmla="*/ 247163 h 446427"/>
                <a:gd name="connsiteX22" fmla="*/ 30830 w 307987"/>
                <a:gd name="connsiteY22" fmla="*/ 208346 h 446427"/>
                <a:gd name="connsiteX23" fmla="*/ 6569 w 307987"/>
                <a:gd name="connsiteY23" fmla="*/ 179233 h 446427"/>
                <a:gd name="connsiteX24" fmla="*/ 11421 w 307987"/>
                <a:gd name="connsiteY24" fmla="*/ 145268 h 446427"/>
                <a:gd name="connsiteX25" fmla="*/ 74499 w 307987"/>
                <a:gd name="connsiteY25" fmla="*/ 159825 h 446427"/>
                <a:gd name="connsiteX26" fmla="*/ 93907 w 307987"/>
                <a:gd name="connsiteY26" fmla="*/ 184085 h 446427"/>
                <a:gd name="connsiteX27" fmla="*/ 258880 w 307987"/>
                <a:gd name="connsiteY27" fmla="*/ 353910 h 446427"/>
                <a:gd name="connsiteX28" fmla="*/ 258880 w 307987"/>
                <a:gd name="connsiteY28" fmla="*/ 353910 h 446427"/>
                <a:gd name="connsiteX29" fmla="*/ 258880 w 307987"/>
                <a:gd name="connsiteY29" fmla="*/ 349058 h 446427"/>
                <a:gd name="connsiteX30" fmla="*/ 268584 w 307987"/>
                <a:gd name="connsiteY30" fmla="*/ 310241 h 446427"/>
                <a:gd name="connsiteX31" fmla="*/ 278288 w 307987"/>
                <a:gd name="connsiteY31" fmla="*/ 285980 h 446427"/>
                <a:gd name="connsiteX32" fmla="*/ 287993 w 307987"/>
                <a:gd name="connsiteY32" fmla="*/ 232607 h 446427"/>
                <a:gd name="connsiteX33" fmla="*/ 292845 w 307987"/>
                <a:gd name="connsiteY33" fmla="*/ 179233 h 446427"/>
                <a:gd name="connsiteX34" fmla="*/ 273436 w 307987"/>
                <a:gd name="connsiteY34" fmla="*/ 164677 h 446427"/>
                <a:gd name="connsiteX35" fmla="*/ 258880 w 307987"/>
                <a:gd name="connsiteY35" fmla="*/ 175468 h 446427"/>
                <a:gd name="connsiteX36" fmla="*/ 258880 w 307987"/>
                <a:gd name="connsiteY36" fmla="*/ 179233 h 446427"/>
                <a:gd name="connsiteX37" fmla="*/ 258880 w 307987"/>
                <a:gd name="connsiteY37" fmla="*/ 208346 h 446427"/>
                <a:gd name="connsiteX38" fmla="*/ 249176 w 307987"/>
                <a:gd name="connsiteY38" fmla="*/ 218050 h 446427"/>
                <a:gd name="connsiteX39" fmla="*/ 244323 w 307987"/>
                <a:gd name="connsiteY39" fmla="*/ 208346 h 446427"/>
                <a:gd name="connsiteX40" fmla="*/ 244323 w 307987"/>
                <a:gd name="connsiteY40" fmla="*/ 154972 h 446427"/>
                <a:gd name="connsiteX41" fmla="*/ 224915 w 307987"/>
                <a:gd name="connsiteY41" fmla="*/ 135564 h 446427"/>
                <a:gd name="connsiteX42" fmla="*/ 210359 w 307987"/>
                <a:gd name="connsiteY42" fmla="*/ 154972 h 446427"/>
                <a:gd name="connsiteX43" fmla="*/ 210359 w 307987"/>
                <a:gd name="connsiteY43" fmla="*/ 208346 h 446427"/>
                <a:gd name="connsiteX44" fmla="*/ 200654 w 307987"/>
                <a:gd name="connsiteY44" fmla="*/ 218050 h 446427"/>
                <a:gd name="connsiteX45" fmla="*/ 190950 w 307987"/>
                <a:gd name="connsiteY45" fmla="*/ 208346 h 446427"/>
                <a:gd name="connsiteX46" fmla="*/ 190950 w 307987"/>
                <a:gd name="connsiteY46" fmla="*/ 130712 h 446427"/>
                <a:gd name="connsiteX47" fmla="*/ 176394 w 307987"/>
                <a:gd name="connsiteY47" fmla="*/ 121008 h 446427"/>
                <a:gd name="connsiteX48" fmla="*/ 161837 w 307987"/>
                <a:gd name="connsiteY48" fmla="*/ 130712 h 446427"/>
                <a:gd name="connsiteX49" fmla="*/ 161837 w 307987"/>
                <a:gd name="connsiteY49" fmla="*/ 208346 h 446427"/>
                <a:gd name="connsiteX50" fmla="*/ 152133 w 307987"/>
                <a:gd name="connsiteY50" fmla="*/ 218050 h 446427"/>
                <a:gd name="connsiteX51" fmla="*/ 142429 w 307987"/>
                <a:gd name="connsiteY51" fmla="*/ 208346 h 446427"/>
                <a:gd name="connsiteX52" fmla="*/ 142429 w 307987"/>
                <a:gd name="connsiteY52" fmla="*/ 28817 h 446427"/>
                <a:gd name="connsiteX53" fmla="*/ 127872 w 307987"/>
                <a:gd name="connsiteY53" fmla="*/ 19113 h 446427"/>
                <a:gd name="connsiteX54" fmla="*/ 113316 w 307987"/>
                <a:gd name="connsiteY54" fmla="*/ 29904 h 446427"/>
                <a:gd name="connsiteX55" fmla="*/ 113316 w 307987"/>
                <a:gd name="connsiteY55" fmla="*/ 33669 h 446427"/>
                <a:gd name="connsiteX56" fmla="*/ 113316 w 307987"/>
                <a:gd name="connsiteY56" fmla="*/ 203494 h 446427"/>
                <a:gd name="connsiteX57" fmla="*/ 103612 w 307987"/>
                <a:gd name="connsiteY57" fmla="*/ 218050 h 446427"/>
                <a:gd name="connsiteX58" fmla="*/ 93907 w 307987"/>
                <a:gd name="connsiteY58" fmla="*/ 213198 h 446427"/>
                <a:gd name="connsiteX59" fmla="*/ 74499 w 307987"/>
                <a:gd name="connsiteY59" fmla="*/ 184085 h 446427"/>
                <a:gd name="connsiteX60" fmla="*/ 59942 w 307987"/>
                <a:gd name="connsiteY60" fmla="*/ 169529 h 446427"/>
                <a:gd name="connsiteX61" fmla="*/ 16273 w 307987"/>
                <a:gd name="connsiteY61" fmla="*/ 164677 h 446427"/>
                <a:gd name="connsiteX62" fmla="*/ 20737 w 307987"/>
                <a:gd name="connsiteY62" fmla="*/ 169529 h 446427"/>
                <a:gd name="connsiteX63" fmla="*/ 21125 w 307987"/>
                <a:gd name="connsiteY63" fmla="*/ 169529 h 446427"/>
                <a:gd name="connsiteX64" fmla="*/ 45386 w 307987"/>
                <a:gd name="connsiteY64" fmla="*/ 198642 h 446427"/>
                <a:gd name="connsiteX65" fmla="*/ 64795 w 307987"/>
                <a:gd name="connsiteY65" fmla="*/ 247163 h 446427"/>
                <a:gd name="connsiteX66" fmla="*/ 98760 w 307987"/>
                <a:gd name="connsiteY66" fmla="*/ 310241 h 446427"/>
                <a:gd name="connsiteX67" fmla="*/ 118168 w 307987"/>
                <a:gd name="connsiteY67" fmla="*/ 349058 h 446427"/>
                <a:gd name="connsiteX68" fmla="*/ 118168 w 307987"/>
                <a:gd name="connsiteY68" fmla="*/ 353910 h 446427"/>
                <a:gd name="connsiteX69" fmla="*/ 283141 w 307987"/>
                <a:gd name="connsiteY69" fmla="*/ 426692 h 446427"/>
                <a:gd name="connsiteX70" fmla="*/ 283141 w 307987"/>
                <a:gd name="connsiteY70" fmla="*/ 387875 h 446427"/>
                <a:gd name="connsiteX71" fmla="*/ 263732 w 307987"/>
                <a:gd name="connsiteY71" fmla="*/ 373318 h 446427"/>
                <a:gd name="connsiteX72" fmla="*/ 113316 w 307987"/>
                <a:gd name="connsiteY72" fmla="*/ 373318 h 446427"/>
                <a:gd name="connsiteX73" fmla="*/ 98760 w 307987"/>
                <a:gd name="connsiteY73" fmla="*/ 384110 h 446427"/>
                <a:gd name="connsiteX74" fmla="*/ 98760 w 307987"/>
                <a:gd name="connsiteY74" fmla="*/ 387875 h 446427"/>
                <a:gd name="connsiteX75" fmla="*/ 98760 w 307987"/>
                <a:gd name="connsiteY75" fmla="*/ 426692 h 4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07987" h="446427" fill="norm" stroke="1" extrusionOk="0">
                  <a:moveTo>
                    <a:pt x="93907" y="184085"/>
                  </a:moveTo>
                  <a:lnTo>
                    <a:pt x="93907" y="33669"/>
                  </a:lnTo>
                  <a:cubicBezTo>
                    <a:pt x="94373" y="16900"/>
                    <a:pt x="106503" y="2732"/>
                    <a:pt x="123020" y="-296"/>
                  </a:cubicBezTo>
                  <a:cubicBezTo>
                    <a:pt x="142933" y="-1111"/>
                    <a:pt x="159993" y="13814"/>
                    <a:pt x="161837" y="33669"/>
                  </a:cubicBezTo>
                  <a:lnTo>
                    <a:pt x="161837" y="106451"/>
                  </a:lnTo>
                  <a:cubicBezTo>
                    <a:pt x="186098" y="101599"/>
                    <a:pt x="195802" y="101599"/>
                    <a:pt x="210359" y="125860"/>
                  </a:cubicBezTo>
                  <a:cubicBezTo>
                    <a:pt x="229767" y="111303"/>
                    <a:pt x="254028" y="121008"/>
                    <a:pt x="258880" y="150120"/>
                  </a:cubicBezTo>
                  <a:cubicBezTo>
                    <a:pt x="266332" y="146200"/>
                    <a:pt x="274756" y="144511"/>
                    <a:pt x="283141" y="145268"/>
                  </a:cubicBezTo>
                  <a:cubicBezTo>
                    <a:pt x="296979" y="148218"/>
                    <a:pt x="306994" y="160252"/>
                    <a:pt x="307401" y="174381"/>
                  </a:cubicBezTo>
                  <a:cubicBezTo>
                    <a:pt x="308992" y="211839"/>
                    <a:pt x="305732" y="249356"/>
                    <a:pt x="297697" y="285980"/>
                  </a:cubicBezTo>
                  <a:cubicBezTo>
                    <a:pt x="292845" y="295684"/>
                    <a:pt x="292845" y="305389"/>
                    <a:pt x="283141" y="315093"/>
                  </a:cubicBezTo>
                  <a:cubicBezTo>
                    <a:pt x="276774" y="328718"/>
                    <a:pt x="275066" y="344069"/>
                    <a:pt x="278288" y="358762"/>
                  </a:cubicBezTo>
                  <a:cubicBezTo>
                    <a:pt x="291622" y="364468"/>
                    <a:pt x="299560" y="378345"/>
                    <a:pt x="297697" y="392727"/>
                  </a:cubicBezTo>
                  <a:lnTo>
                    <a:pt x="297697" y="431544"/>
                  </a:lnTo>
                  <a:cubicBezTo>
                    <a:pt x="297697" y="441248"/>
                    <a:pt x="297697" y="446100"/>
                    <a:pt x="287993" y="446100"/>
                  </a:cubicBezTo>
                  <a:lnTo>
                    <a:pt x="89055" y="446100"/>
                  </a:lnTo>
                  <a:cubicBezTo>
                    <a:pt x="83854" y="445731"/>
                    <a:pt x="79720" y="441598"/>
                    <a:pt x="79351" y="436396"/>
                  </a:cubicBezTo>
                  <a:lnTo>
                    <a:pt x="79351" y="387875"/>
                  </a:lnTo>
                  <a:cubicBezTo>
                    <a:pt x="77624" y="374677"/>
                    <a:pt x="85911" y="362236"/>
                    <a:pt x="98760" y="358762"/>
                  </a:cubicBezTo>
                  <a:lnTo>
                    <a:pt x="98760" y="353910"/>
                  </a:lnTo>
                  <a:cubicBezTo>
                    <a:pt x="98760" y="344206"/>
                    <a:pt x="98760" y="329649"/>
                    <a:pt x="89055" y="324797"/>
                  </a:cubicBezTo>
                  <a:cubicBezTo>
                    <a:pt x="66871" y="304690"/>
                    <a:pt x="53014" y="276994"/>
                    <a:pt x="50238" y="247163"/>
                  </a:cubicBezTo>
                  <a:cubicBezTo>
                    <a:pt x="45755" y="233324"/>
                    <a:pt x="39214" y="220243"/>
                    <a:pt x="30830" y="208346"/>
                  </a:cubicBezTo>
                  <a:cubicBezTo>
                    <a:pt x="21358" y="199884"/>
                    <a:pt x="13168" y="190082"/>
                    <a:pt x="6569" y="179233"/>
                  </a:cubicBezTo>
                  <a:cubicBezTo>
                    <a:pt x="-3135" y="164677"/>
                    <a:pt x="-3135" y="154972"/>
                    <a:pt x="11421" y="145268"/>
                  </a:cubicBezTo>
                  <a:cubicBezTo>
                    <a:pt x="33353" y="135700"/>
                    <a:pt x="58972" y="141619"/>
                    <a:pt x="74499" y="159825"/>
                  </a:cubicBezTo>
                  <a:cubicBezTo>
                    <a:pt x="79351" y="164677"/>
                    <a:pt x="84203" y="174381"/>
                    <a:pt x="93907" y="184085"/>
                  </a:cubicBezTo>
                  <a:close/>
                  <a:moveTo>
                    <a:pt x="258880" y="353910"/>
                  </a:moveTo>
                  <a:lnTo>
                    <a:pt x="258880" y="353910"/>
                  </a:lnTo>
                  <a:lnTo>
                    <a:pt x="258880" y="349058"/>
                  </a:lnTo>
                  <a:cubicBezTo>
                    <a:pt x="259210" y="335569"/>
                    <a:pt x="262528" y="322312"/>
                    <a:pt x="268584" y="310241"/>
                  </a:cubicBezTo>
                  <a:cubicBezTo>
                    <a:pt x="273436" y="300536"/>
                    <a:pt x="278288" y="295684"/>
                    <a:pt x="278288" y="285980"/>
                  </a:cubicBezTo>
                  <a:cubicBezTo>
                    <a:pt x="283858" y="268687"/>
                    <a:pt x="287120" y="250754"/>
                    <a:pt x="287993" y="232607"/>
                  </a:cubicBezTo>
                  <a:cubicBezTo>
                    <a:pt x="292010" y="215119"/>
                    <a:pt x="293641" y="197166"/>
                    <a:pt x="292845" y="179233"/>
                  </a:cubicBezTo>
                  <a:cubicBezTo>
                    <a:pt x="292845" y="169529"/>
                    <a:pt x="283141" y="159825"/>
                    <a:pt x="273436" y="164677"/>
                  </a:cubicBezTo>
                  <a:cubicBezTo>
                    <a:pt x="266429" y="163628"/>
                    <a:pt x="259928" y="168462"/>
                    <a:pt x="258880" y="175468"/>
                  </a:cubicBezTo>
                  <a:cubicBezTo>
                    <a:pt x="258686" y="176710"/>
                    <a:pt x="258686" y="177991"/>
                    <a:pt x="258880" y="179233"/>
                  </a:cubicBezTo>
                  <a:lnTo>
                    <a:pt x="258880" y="208346"/>
                  </a:lnTo>
                  <a:cubicBezTo>
                    <a:pt x="258511" y="213548"/>
                    <a:pt x="254377" y="217681"/>
                    <a:pt x="249176" y="218050"/>
                  </a:cubicBezTo>
                  <a:cubicBezTo>
                    <a:pt x="244323" y="218050"/>
                    <a:pt x="244323" y="213198"/>
                    <a:pt x="244323" y="208346"/>
                  </a:cubicBezTo>
                  <a:lnTo>
                    <a:pt x="244323" y="154972"/>
                  </a:lnTo>
                  <a:cubicBezTo>
                    <a:pt x="239471" y="145268"/>
                    <a:pt x="234619" y="135564"/>
                    <a:pt x="224915" y="135564"/>
                  </a:cubicBezTo>
                  <a:cubicBezTo>
                    <a:pt x="215211" y="135564"/>
                    <a:pt x="210359" y="145268"/>
                    <a:pt x="210359" y="154972"/>
                  </a:cubicBezTo>
                  <a:lnTo>
                    <a:pt x="210359" y="208346"/>
                  </a:lnTo>
                  <a:cubicBezTo>
                    <a:pt x="209990" y="213548"/>
                    <a:pt x="205856" y="217681"/>
                    <a:pt x="200654" y="218050"/>
                  </a:cubicBezTo>
                  <a:cubicBezTo>
                    <a:pt x="195802" y="218050"/>
                    <a:pt x="195802" y="213198"/>
                    <a:pt x="190950" y="208346"/>
                  </a:cubicBezTo>
                  <a:lnTo>
                    <a:pt x="190950" y="130712"/>
                  </a:lnTo>
                  <a:cubicBezTo>
                    <a:pt x="190950" y="125860"/>
                    <a:pt x="186098" y="121008"/>
                    <a:pt x="176394" y="121008"/>
                  </a:cubicBezTo>
                  <a:cubicBezTo>
                    <a:pt x="171542" y="121008"/>
                    <a:pt x="161837" y="125860"/>
                    <a:pt x="161837" y="130712"/>
                  </a:cubicBezTo>
                  <a:lnTo>
                    <a:pt x="161837" y="208346"/>
                  </a:lnTo>
                  <a:cubicBezTo>
                    <a:pt x="161837" y="213703"/>
                    <a:pt x="157490" y="218050"/>
                    <a:pt x="152133" y="218050"/>
                  </a:cubicBezTo>
                  <a:cubicBezTo>
                    <a:pt x="146776" y="218050"/>
                    <a:pt x="142429" y="213703"/>
                    <a:pt x="142429" y="208346"/>
                  </a:cubicBezTo>
                  <a:lnTo>
                    <a:pt x="142429" y="28817"/>
                  </a:lnTo>
                  <a:cubicBezTo>
                    <a:pt x="142429" y="23965"/>
                    <a:pt x="132724" y="19113"/>
                    <a:pt x="127872" y="19113"/>
                  </a:cubicBezTo>
                  <a:cubicBezTo>
                    <a:pt x="120866" y="18064"/>
                    <a:pt x="114364" y="22898"/>
                    <a:pt x="113316" y="29904"/>
                  </a:cubicBezTo>
                  <a:cubicBezTo>
                    <a:pt x="113122" y="31146"/>
                    <a:pt x="113122" y="32427"/>
                    <a:pt x="113316" y="33669"/>
                  </a:cubicBezTo>
                  <a:lnTo>
                    <a:pt x="113316" y="203494"/>
                  </a:lnTo>
                  <a:cubicBezTo>
                    <a:pt x="113316" y="208346"/>
                    <a:pt x="108464" y="213198"/>
                    <a:pt x="103612" y="218050"/>
                  </a:cubicBezTo>
                  <a:cubicBezTo>
                    <a:pt x="98760" y="218050"/>
                    <a:pt x="98760" y="213198"/>
                    <a:pt x="93907" y="213198"/>
                  </a:cubicBezTo>
                  <a:cubicBezTo>
                    <a:pt x="89055" y="203494"/>
                    <a:pt x="79351" y="193790"/>
                    <a:pt x="74499" y="184085"/>
                  </a:cubicBezTo>
                  <a:lnTo>
                    <a:pt x="59942" y="169529"/>
                  </a:lnTo>
                  <a:cubicBezTo>
                    <a:pt x="49112" y="156331"/>
                    <a:pt x="29723" y="154176"/>
                    <a:pt x="16273" y="164677"/>
                  </a:cubicBezTo>
                  <a:cubicBezTo>
                    <a:pt x="16157" y="167238"/>
                    <a:pt x="18156" y="169412"/>
                    <a:pt x="20737" y="169529"/>
                  </a:cubicBezTo>
                  <a:cubicBezTo>
                    <a:pt x="20854" y="169529"/>
                    <a:pt x="20990" y="169529"/>
                    <a:pt x="21125" y="169529"/>
                  </a:cubicBezTo>
                  <a:cubicBezTo>
                    <a:pt x="27724" y="180378"/>
                    <a:pt x="35915" y="190179"/>
                    <a:pt x="45386" y="198642"/>
                  </a:cubicBezTo>
                  <a:cubicBezTo>
                    <a:pt x="56721" y="212422"/>
                    <a:pt x="63495" y="229366"/>
                    <a:pt x="64795" y="247163"/>
                  </a:cubicBezTo>
                  <a:cubicBezTo>
                    <a:pt x="68075" y="271617"/>
                    <a:pt x="80146" y="294034"/>
                    <a:pt x="98760" y="310241"/>
                  </a:cubicBezTo>
                  <a:cubicBezTo>
                    <a:pt x="111589" y="318878"/>
                    <a:pt x="118964" y="333608"/>
                    <a:pt x="118168" y="349058"/>
                  </a:cubicBezTo>
                  <a:lnTo>
                    <a:pt x="118168" y="353910"/>
                  </a:lnTo>
                  <a:close/>
                  <a:moveTo>
                    <a:pt x="283141" y="426692"/>
                  </a:moveTo>
                  <a:lnTo>
                    <a:pt x="283141" y="387875"/>
                  </a:lnTo>
                  <a:cubicBezTo>
                    <a:pt x="283141" y="378171"/>
                    <a:pt x="273436" y="373318"/>
                    <a:pt x="263732" y="373318"/>
                  </a:cubicBezTo>
                  <a:lnTo>
                    <a:pt x="113316" y="373318"/>
                  </a:lnTo>
                  <a:cubicBezTo>
                    <a:pt x="106310" y="372270"/>
                    <a:pt x="99807" y="377103"/>
                    <a:pt x="98760" y="384110"/>
                  </a:cubicBezTo>
                  <a:cubicBezTo>
                    <a:pt x="98565" y="385352"/>
                    <a:pt x="98565" y="386633"/>
                    <a:pt x="98760" y="387875"/>
                  </a:cubicBezTo>
                  <a:lnTo>
                    <a:pt x="98760" y="426692"/>
                  </a:lnTo>
                  <a:close/>
                </a:path>
              </a:pathLst>
            </a:custGeom>
            <a:solidFill>
              <a:srgbClr val="9884BD"/>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20" name="Forme libre : forme 23" hidden="0"/>
            <p:cNvSpPr/>
            <p:nvPr isPhoto="0" userDrawn="0"/>
          </p:nvSpPr>
          <p:spPr bwMode="auto">
            <a:xfrm>
              <a:off x="6920367" y="2837405"/>
              <a:ext cx="189297" cy="189307"/>
            </a:xfrm>
            <a:custGeom>
              <a:avLst/>
              <a:gdLst>
                <a:gd name="connsiteX0" fmla="*/ 92061 w 189297"/>
                <a:gd name="connsiteY0" fmla="*/ 188980 h 189307"/>
                <a:gd name="connsiteX1" fmla="*/ -188 w 189297"/>
                <a:gd name="connsiteY1" fmla="*/ 94538 h 189307"/>
                <a:gd name="connsiteX2" fmla="*/ -130 w 189297"/>
                <a:gd name="connsiteY2" fmla="*/ 91937 h 189307"/>
                <a:gd name="connsiteX3" fmla="*/ 86141 w 189297"/>
                <a:gd name="connsiteY3" fmla="*/ -253 h 189307"/>
                <a:gd name="connsiteX4" fmla="*/ 92061 w 189297"/>
                <a:gd name="connsiteY4" fmla="*/ -253 h 189307"/>
                <a:gd name="connsiteX5" fmla="*/ 189045 w 189297"/>
                <a:gd name="connsiteY5" fmla="*/ 89337 h 189307"/>
                <a:gd name="connsiteX6" fmla="*/ 189103 w 189297"/>
                <a:gd name="connsiteY6" fmla="*/ 91937 h 189307"/>
                <a:gd name="connsiteX7" fmla="*/ 92061 w 189297"/>
                <a:gd name="connsiteY7" fmla="*/ 188980 h 189307"/>
                <a:gd name="connsiteX8" fmla="*/ 14427 w 189297"/>
                <a:gd name="connsiteY8" fmla="*/ 91937 h 189307"/>
                <a:gd name="connsiteX9" fmla="*/ 92061 w 189297"/>
                <a:gd name="connsiteY9" fmla="*/ 169571 h 189307"/>
                <a:gd name="connsiteX10" fmla="*/ 169695 w 189297"/>
                <a:gd name="connsiteY10" fmla="*/ 96789 h 189307"/>
                <a:gd name="connsiteX11" fmla="*/ 104793 w 189297"/>
                <a:gd name="connsiteY11" fmla="*/ 14788 h 189307"/>
                <a:gd name="connsiteX12" fmla="*/ 96913 w 189297"/>
                <a:gd name="connsiteY12" fmla="*/ 14303 h 189307"/>
                <a:gd name="connsiteX13" fmla="*/ 14427 w 189297"/>
                <a:gd name="connsiteY13" fmla="*/ 91937 h 18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297" h="189307" fill="norm" stroke="1" extrusionOk="0">
                  <a:moveTo>
                    <a:pt x="92061" y="188980"/>
                  </a:moveTo>
                  <a:cubicBezTo>
                    <a:pt x="40512" y="188378"/>
                    <a:pt x="-790" y="146087"/>
                    <a:pt x="-188" y="94538"/>
                  </a:cubicBezTo>
                  <a:cubicBezTo>
                    <a:pt x="-188" y="93664"/>
                    <a:pt x="-169" y="92810"/>
                    <a:pt x="-130" y="91937"/>
                  </a:cubicBezTo>
                  <a:cubicBezTo>
                    <a:pt x="-1760" y="42659"/>
                    <a:pt x="36863" y="1377"/>
                    <a:pt x="86141" y="-253"/>
                  </a:cubicBezTo>
                  <a:cubicBezTo>
                    <a:pt x="88121" y="-312"/>
                    <a:pt x="90081" y="-312"/>
                    <a:pt x="92061" y="-253"/>
                  </a:cubicBezTo>
                  <a:cubicBezTo>
                    <a:pt x="143571" y="-2291"/>
                    <a:pt x="186988" y="37807"/>
                    <a:pt x="189045" y="89337"/>
                  </a:cubicBezTo>
                  <a:cubicBezTo>
                    <a:pt x="189064" y="90210"/>
                    <a:pt x="189084" y="91064"/>
                    <a:pt x="189103" y="91937"/>
                  </a:cubicBezTo>
                  <a:cubicBezTo>
                    <a:pt x="189103" y="145524"/>
                    <a:pt x="145647" y="188980"/>
                    <a:pt x="92061" y="188980"/>
                  </a:cubicBezTo>
                  <a:close/>
                  <a:moveTo>
                    <a:pt x="14427" y="91937"/>
                  </a:moveTo>
                  <a:cubicBezTo>
                    <a:pt x="15553" y="134345"/>
                    <a:pt x="49653" y="168445"/>
                    <a:pt x="92061" y="169571"/>
                  </a:cubicBezTo>
                  <a:cubicBezTo>
                    <a:pt x="133537" y="170774"/>
                    <a:pt x="168220" y="138265"/>
                    <a:pt x="169695" y="96789"/>
                  </a:cubicBezTo>
                  <a:cubicBezTo>
                    <a:pt x="174411" y="56226"/>
                    <a:pt x="145357" y="19505"/>
                    <a:pt x="104793" y="14788"/>
                  </a:cubicBezTo>
                  <a:cubicBezTo>
                    <a:pt x="102173" y="14497"/>
                    <a:pt x="99552" y="14323"/>
                    <a:pt x="96913" y="14303"/>
                  </a:cubicBezTo>
                  <a:cubicBezTo>
                    <a:pt x="53516" y="15079"/>
                    <a:pt x="17823" y="48676"/>
                    <a:pt x="14427" y="91937"/>
                  </a:cubicBezTo>
                  <a:close/>
                </a:path>
              </a:pathLst>
            </a:custGeom>
            <a:solidFill>
              <a:srgbClr val="9884BD"/>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21" name="Forme libre : forme 24" hidden="0"/>
            <p:cNvSpPr/>
            <p:nvPr isPhoto="0" userDrawn="0"/>
          </p:nvSpPr>
          <p:spPr bwMode="auto">
            <a:xfrm>
              <a:off x="6984738" y="2900422"/>
              <a:ext cx="59152" cy="60370"/>
            </a:xfrm>
            <a:custGeom>
              <a:avLst/>
              <a:gdLst>
                <a:gd name="connsiteX0" fmla="*/ 42246 w 59152"/>
                <a:gd name="connsiteY0" fmla="*/ 28920 h 60370"/>
                <a:gd name="connsiteX1" fmla="*/ 56802 w 59152"/>
                <a:gd name="connsiteY1" fmla="*/ 43476 h 60370"/>
                <a:gd name="connsiteX2" fmla="*/ 56802 w 59152"/>
                <a:gd name="connsiteY2" fmla="*/ 58033 h 60370"/>
                <a:gd name="connsiteX3" fmla="*/ 42246 w 59152"/>
                <a:gd name="connsiteY3" fmla="*/ 53181 h 60370"/>
                <a:gd name="connsiteX4" fmla="*/ 27689 w 59152"/>
                <a:gd name="connsiteY4" fmla="*/ 38624 h 60370"/>
                <a:gd name="connsiteX5" fmla="*/ 17985 w 59152"/>
                <a:gd name="connsiteY5" fmla="*/ 53181 h 60370"/>
                <a:gd name="connsiteX6" fmla="*/ 3429 w 59152"/>
                <a:gd name="connsiteY6" fmla="*/ 58033 h 60370"/>
                <a:gd name="connsiteX7" fmla="*/ 8281 w 59152"/>
                <a:gd name="connsiteY7" fmla="*/ 38624 h 60370"/>
                <a:gd name="connsiteX8" fmla="*/ 17985 w 59152"/>
                <a:gd name="connsiteY8" fmla="*/ 28920 h 60370"/>
                <a:gd name="connsiteX9" fmla="*/ 3429 w 59152"/>
                <a:gd name="connsiteY9" fmla="*/ 14364 h 60370"/>
                <a:gd name="connsiteX10" fmla="*/ 1643 w 59152"/>
                <a:gd name="connsiteY10" fmla="*/ 1592 h 60370"/>
                <a:gd name="connsiteX11" fmla="*/ 3429 w 59152"/>
                <a:gd name="connsiteY11" fmla="*/ -193 h 60370"/>
                <a:gd name="connsiteX12" fmla="*/ 13133 w 59152"/>
                <a:gd name="connsiteY12" fmla="*/ 4659 h 60370"/>
                <a:gd name="connsiteX13" fmla="*/ 27689 w 59152"/>
                <a:gd name="connsiteY13" fmla="*/ 19216 h 60370"/>
                <a:gd name="connsiteX14" fmla="*/ 42246 w 59152"/>
                <a:gd name="connsiteY14" fmla="*/ 4659 h 60370"/>
                <a:gd name="connsiteX15" fmla="*/ 56802 w 59152"/>
                <a:gd name="connsiteY15" fmla="*/ -193 h 60370"/>
                <a:gd name="connsiteX16" fmla="*/ 56802 w 59152"/>
                <a:gd name="connsiteY16" fmla="*/ 14364 h 60370"/>
                <a:gd name="connsiteX17" fmla="*/ 42246 w 59152"/>
                <a:gd name="connsiteY17" fmla="*/ 28920 h 6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152" h="60370" fill="norm" stroke="1" extrusionOk="0">
                  <a:moveTo>
                    <a:pt x="42246" y="28920"/>
                  </a:moveTo>
                  <a:lnTo>
                    <a:pt x="56802" y="43476"/>
                  </a:lnTo>
                  <a:cubicBezTo>
                    <a:pt x="56802" y="48329"/>
                    <a:pt x="61654" y="53181"/>
                    <a:pt x="56802" y="58033"/>
                  </a:cubicBezTo>
                  <a:cubicBezTo>
                    <a:pt x="51465" y="58693"/>
                    <a:pt x="46128" y="56907"/>
                    <a:pt x="42246" y="53181"/>
                  </a:cubicBezTo>
                  <a:cubicBezTo>
                    <a:pt x="37452" y="53181"/>
                    <a:pt x="32600" y="48329"/>
                    <a:pt x="27689" y="38624"/>
                  </a:cubicBezTo>
                  <a:cubicBezTo>
                    <a:pt x="22837" y="43476"/>
                    <a:pt x="22837" y="48329"/>
                    <a:pt x="17985" y="53181"/>
                  </a:cubicBezTo>
                  <a:cubicBezTo>
                    <a:pt x="8281" y="58033"/>
                    <a:pt x="3429" y="62885"/>
                    <a:pt x="3429" y="58033"/>
                  </a:cubicBezTo>
                  <a:cubicBezTo>
                    <a:pt x="-1423" y="53181"/>
                    <a:pt x="-1423" y="48329"/>
                    <a:pt x="8281" y="38624"/>
                  </a:cubicBezTo>
                  <a:cubicBezTo>
                    <a:pt x="8281" y="33772"/>
                    <a:pt x="13133" y="33772"/>
                    <a:pt x="17985" y="28920"/>
                  </a:cubicBezTo>
                  <a:lnTo>
                    <a:pt x="3429" y="14364"/>
                  </a:lnTo>
                  <a:cubicBezTo>
                    <a:pt x="-589" y="11336"/>
                    <a:pt x="-1384" y="5610"/>
                    <a:pt x="1643" y="1592"/>
                  </a:cubicBezTo>
                  <a:cubicBezTo>
                    <a:pt x="2167" y="914"/>
                    <a:pt x="2749" y="312"/>
                    <a:pt x="3429" y="-193"/>
                  </a:cubicBezTo>
                  <a:cubicBezTo>
                    <a:pt x="7155" y="157"/>
                    <a:pt x="10629" y="1884"/>
                    <a:pt x="13133" y="4659"/>
                  </a:cubicBezTo>
                  <a:lnTo>
                    <a:pt x="27689" y="19216"/>
                  </a:lnTo>
                  <a:lnTo>
                    <a:pt x="42246" y="4659"/>
                  </a:lnTo>
                  <a:cubicBezTo>
                    <a:pt x="46128" y="933"/>
                    <a:pt x="51465" y="-853"/>
                    <a:pt x="56802" y="-193"/>
                  </a:cubicBezTo>
                  <a:cubicBezTo>
                    <a:pt x="61654" y="4659"/>
                    <a:pt x="56802" y="9512"/>
                    <a:pt x="56802" y="14364"/>
                  </a:cubicBezTo>
                  <a:lnTo>
                    <a:pt x="42246" y="28920"/>
                  </a:lnTo>
                  <a:close/>
                </a:path>
              </a:pathLst>
            </a:custGeom>
            <a:solidFill>
              <a:srgbClr val="9884BD"/>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22" name="Forme libre : forme 25" hidden="0"/>
            <p:cNvSpPr/>
            <p:nvPr isPhoto="0" userDrawn="0"/>
          </p:nvSpPr>
          <p:spPr bwMode="auto">
            <a:xfrm>
              <a:off x="7240672" y="2837414"/>
              <a:ext cx="189233" cy="189298"/>
            </a:xfrm>
            <a:custGeom>
              <a:avLst/>
              <a:gdLst>
                <a:gd name="connsiteX0" fmla="*/ 96848 w 189233"/>
                <a:gd name="connsiteY0" fmla="*/ 188971 h 189298"/>
                <a:gd name="connsiteX1" fmla="*/ -194 w 189233"/>
                <a:gd name="connsiteY1" fmla="*/ 91928 h 189298"/>
                <a:gd name="connsiteX2" fmla="*/ 94248 w 189233"/>
                <a:gd name="connsiteY2" fmla="*/ -321 h 189298"/>
                <a:gd name="connsiteX3" fmla="*/ 96848 w 189233"/>
                <a:gd name="connsiteY3" fmla="*/ -262 h 189298"/>
                <a:gd name="connsiteX4" fmla="*/ 189039 w 189233"/>
                <a:gd name="connsiteY4" fmla="*/ 91928 h 189298"/>
                <a:gd name="connsiteX5" fmla="*/ 96848 w 189233"/>
                <a:gd name="connsiteY5" fmla="*/ 188971 h 189298"/>
                <a:gd name="connsiteX6" fmla="*/ 174482 w 189233"/>
                <a:gd name="connsiteY6" fmla="*/ 96780 h 189298"/>
                <a:gd name="connsiteX7" fmla="*/ 96848 w 189233"/>
                <a:gd name="connsiteY7" fmla="*/ 14294 h 189298"/>
                <a:gd name="connsiteX8" fmla="*/ 19214 w 189233"/>
                <a:gd name="connsiteY8" fmla="*/ 91928 h 189298"/>
                <a:gd name="connsiteX9" fmla="*/ 86581 w 189233"/>
                <a:gd name="connsiteY9" fmla="*/ 169387 h 189298"/>
                <a:gd name="connsiteX10" fmla="*/ 91996 w 189233"/>
                <a:gd name="connsiteY10" fmla="*/ 169562 h 189298"/>
                <a:gd name="connsiteX11" fmla="*/ 174482 w 189233"/>
                <a:gd name="connsiteY11" fmla="*/ 96780 h 1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233" h="189298" fill="norm" stroke="1" extrusionOk="0">
                  <a:moveTo>
                    <a:pt x="96848" y="188971"/>
                  </a:moveTo>
                  <a:cubicBezTo>
                    <a:pt x="43262" y="188971"/>
                    <a:pt x="-194" y="145515"/>
                    <a:pt x="-194" y="91928"/>
                  </a:cubicBezTo>
                  <a:cubicBezTo>
                    <a:pt x="408" y="40379"/>
                    <a:pt x="42699" y="-922"/>
                    <a:pt x="94248" y="-321"/>
                  </a:cubicBezTo>
                  <a:cubicBezTo>
                    <a:pt x="95121" y="-321"/>
                    <a:pt x="95975" y="-302"/>
                    <a:pt x="96848" y="-262"/>
                  </a:cubicBezTo>
                  <a:cubicBezTo>
                    <a:pt x="147757" y="-262"/>
                    <a:pt x="189039" y="41019"/>
                    <a:pt x="189039" y="91928"/>
                  </a:cubicBezTo>
                  <a:cubicBezTo>
                    <a:pt x="189097" y="143690"/>
                    <a:pt x="148534" y="186389"/>
                    <a:pt x="96848" y="188971"/>
                  </a:cubicBezTo>
                  <a:close/>
                  <a:moveTo>
                    <a:pt x="174482" y="96780"/>
                  </a:moveTo>
                  <a:cubicBezTo>
                    <a:pt x="173707" y="53383"/>
                    <a:pt x="140110" y="17690"/>
                    <a:pt x="96848" y="14294"/>
                  </a:cubicBezTo>
                  <a:cubicBezTo>
                    <a:pt x="54441" y="15419"/>
                    <a:pt x="20340" y="49520"/>
                    <a:pt x="19214" y="91928"/>
                  </a:cubicBezTo>
                  <a:cubicBezTo>
                    <a:pt x="16420" y="131929"/>
                    <a:pt x="46580" y="166592"/>
                    <a:pt x="86581" y="169387"/>
                  </a:cubicBezTo>
                  <a:cubicBezTo>
                    <a:pt x="88387" y="169504"/>
                    <a:pt x="90191" y="169562"/>
                    <a:pt x="91996" y="169562"/>
                  </a:cubicBezTo>
                  <a:cubicBezTo>
                    <a:pt x="134462" y="171076"/>
                    <a:pt x="170698" y="139110"/>
                    <a:pt x="174482" y="96780"/>
                  </a:cubicBezTo>
                  <a:close/>
                </a:path>
              </a:pathLst>
            </a:custGeom>
            <a:solidFill>
              <a:srgbClr val="9884BD"/>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sp>
          <p:nvSpPr>
            <p:cNvPr id="23" name="Forme libre : forme 26" hidden="0"/>
            <p:cNvSpPr/>
            <p:nvPr isPhoto="0" userDrawn="0"/>
          </p:nvSpPr>
          <p:spPr bwMode="auto">
            <a:xfrm>
              <a:off x="7295885" y="2900557"/>
              <a:ext cx="79433" cy="56996"/>
            </a:xfrm>
            <a:custGeom>
              <a:avLst/>
              <a:gdLst>
                <a:gd name="connsiteX0" fmla="*/ 27079 w 79433"/>
                <a:gd name="connsiteY0" fmla="*/ 38489 h 56996"/>
                <a:gd name="connsiteX1" fmla="*/ 65896 w 79433"/>
                <a:gd name="connsiteY1" fmla="*/ 4525 h 56996"/>
                <a:gd name="connsiteX2" fmla="*/ 75600 w 79433"/>
                <a:gd name="connsiteY2" fmla="*/ -328 h 56996"/>
                <a:gd name="connsiteX3" fmla="*/ 75600 w 79433"/>
                <a:gd name="connsiteY3" fmla="*/ 14229 h 56996"/>
                <a:gd name="connsiteX4" fmla="*/ 61044 w 79433"/>
                <a:gd name="connsiteY4" fmla="*/ 33637 h 56996"/>
                <a:gd name="connsiteX5" fmla="*/ 36783 w 79433"/>
                <a:gd name="connsiteY5" fmla="*/ 53046 h 56996"/>
                <a:gd name="connsiteX6" fmla="*/ 24012 w 79433"/>
                <a:gd name="connsiteY6" fmla="*/ 54831 h 56996"/>
                <a:gd name="connsiteX7" fmla="*/ 22227 w 79433"/>
                <a:gd name="connsiteY7" fmla="*/ 53046 h 56996"/>
                <a:gd name="connsiteX8" fmla="*/ 2818 w 79433"/>
                <a:gd name="connsiteY8" fmla="*/ 38489 h 56996"/>
                <a:gd name="connsiteX9" fmla="*/ 2818 w 79433"/>
                <a:gd name="connsiteY9" fmla="*/ 23933 h 56996"/>
                <a:gd name="connsiteX10" fmla="*/ 17375 w 79433"/>
                <a:gd name="connsiteY10" fmla="*/ 23933 h 56996"/>
                <a:gd name="connsiteX11" fmla="*/ 27079 w 79433"/>
                <a:gd name="connsiteY11" fmla="*/ 38489 h 5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433" h="56996" fill="norm" stroke="1" extrusionOk="0">
                  <a:moveTo>
                    <a:pt x="27079" y="38489"/>
                  </a:moveTo>
                  <a:cubicBezTo>
                    <a:pt x="38783" y="25815"/>
                    <a:pt x="51786" y="14442"/>
                    <a:pt x="65896" y="4525"/>
                  </a:cubicBezTo>
                  <a:cubicBezTo>
                    <a:pt x="65896" y="-328"/>
                    <a:pt x="70748" y="-328"/>
                    <a:pt x="75600" y="-328"/>
                  </a:cubicBezTo>
                  <a:cubicBezTo>
                    <a:pt x="80453" y="-328"/>
                    <a:pt x="80453" y="9377"/>
                    <a:pt x="75600" y="14229"/>
                  </a:cubicBezTo>
                  <a:cubicBezTo>
                    <a:pt x="69603" y="19760"/>
                    <a:pt x="64674" y="26340"/>
                    <a:pt x="61044" y="33637"/>
                  </a:cubicBezTo>
                  <a:cubicBezTo>
                    <a:pt x="51340" y="38489"/>
                    <a:pt x="46488" y="48194"/>
                    <a:pt x="36783" y="53046"/>
                  </a:cubicBezTo>
                  <a:cubicBezTo>
                    <a:pt x="33756" y="57063"/>
                    <a:pt x="28030" y="57859"/>
                    <a:pt x="24012" y="54831"/>
                  </a:cubicBezTo>
                  <a:cubicBezTo>
                    <a:pt x="23333" y="54307"/>
                    <a:pt x="22732" y="53725"/>
                    <a:pt x="22227" y="53046"/>
                  </a:cubicBezTo>
                  <a:cubicBezTo>
                    <a:pt x="17375" y="48194"/>
                    <a:pt x="7671" y="43342"/>
                    <a:pt x="2818" y="38489"/>
                  </a:cubicBezTo>
                  <a:cubicBezTo>
                    <a:pt x="-1198" y="34472"/>
                    <a:pt x="-1198" y="27951"/>
                    <a:pt x="2818" y="23933"/>
                  </a:cubicBezTo>
                  <a:cubicBezTo>
                    <a:pt x="6835" y="19916"/>
                    <a:pt x="13358" y="19916"/>
                    <a:pt x="17375" y="23933"/>
                  </a:cubicBezTo>
                  <a:cubicBezTo>
                    <a:pt x="22227" y="28785"/>
                    <a:pt x="22227" y="33637"/>
                    <a:pt x="27079" y="38489"/>
                  </a:cubicBezTo>
                  <a:close/>
                </a:path>
              </a:pathLst>
            </a:custGeom>
            <a:solidFill>
              <a:srgbClr val="9884BD"/>
            </a:solidFill>
            <a:ln w="19393" cap="flat">
              <a:noFill/>
              <a:prstDash val="solid"/>
              <a:miter/>
            </a:ln>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prstClr val="black"/>
                </a:solidFill>
                <a:latin typeface="Calibri"/>
                <a:cs typeface="Arial"/>
              </a:endParaRPr>
            </a:p>
          </p:txBody>
        </p:sp>
      </p:grpSp>
      <p:sp>
        <p:nvSpPr>
          <p:cNvPr id="24" name="object 2" hidden="0"/>
          <p:cNvSpPr>
            <a:spLocks noGrp="1"/>
          </p:cNvSpPr>
          <p:nvPr isPhoto="0" userDrawn="0">
            <p:ph type="title" hasCustomPrompt="0"/>
          </p:nvPr>
        </p:nvSpPr>
        <p:spPr bwMode="auto">
          <a:xfrm>
            <a:off x="107504" y="411510"/>
            <a:ext cx="9144144" cy="289823"/>
          </a:xfrm>
          <a:prstGeom prst="rect">
            <a:avLst/>
          </a:prstGeom>
        </p:spPr>
        <p:txBody>
          <a:bodyPr vert="horz" wrap="square" lIns="0" tIns="12700" rIns="0" bIns="0" rtlCol="0">
            <a:spAutoFit/>
          </a:bodyPr>
          <a:lstStyle/>
          <a:p>
            <a:pPr marL="12700" algn="ctr">
              <a:spcBef>
                <a:spcPts val="100"/>
              </a:spcBef>
              <a:defRPr/>
            </a:pPr>
            <a:r>
              <a:rPr lang="fr-FR">
                <a:solidFill>
                  <a:srgbClr val="9884BD"/>
                </a:solidFill>
              </a:rPr>
              <a:t>Ėvaluation des chercheurs et Science ouverte</a:t>
            </a:r>
            <a:endParaRPr/>
          </a:p>
        </p:txBody>
      </p:sp>
      <p:sp>
        <p:nvSpPr>
          <p:cNvPr id="25" name=" 26" hidden="0"/>
          <p:cNvSpPr/>
          <p:nvPr isPhoto="0" userDrawn="0"/>
        </p:nvSpPr>
        <p:spPr bwMode="auto">
          <a:xfrm>
            <a:off x="611560" y="4227934"/>
            <a:ext cx="5442945" cy="503939"/>
          </a:xfrm>
        </p:spPr>
        <p:txBody>
          <a:bodyPr rot="0" spcFirstLastPara="0" vertOverflow="overflow" horzOverflow="clip" vert="horz" wrap="square" lIns="91440" tIns="45720" rIns="91440" bIns="45720" numCol="1" spcCol="0" rtlCol="0" fromWordArt="0" anchor="t" anchorCtr="0" forceAA="0" compatLnSpc="1">
            <a:prstTxWarp prst="textNoShape"/>
            <a:noAutofit/>
          </a:bodyPr>
          <a:lstStyle/>
          <a:p>
            <a:pPr marL="0" marR="0" lvl="0" indent="0" algn="l" defTabSz="914400">
              <a:lnSpc>
                <a:spcPct val="100000"/>
              </a:lnSpc>
              <a:spcBef>
                <a:spcPts val="0"/>
              </a:spcBef>
              <a:spcAft>
                <a:spcPts val="0"/>
              </a:spcAft>
              <a:buClrTx/>
              <a:buSzTx/>
              <a:buFontTx/>
              <a:buNone/>
              <a:defRPr/>
            </a:pPr>
            <a:r>
              <a:rPr sz="1200" i="0" u="sng" strike="noStrike" cap="none" spc="0">
                <a:ln>
                  <a:noFill/>
                </a:ln>
                <a:solidFill>
                  <a:srgbClr val="000000"/>
                </a:solidFill>
                <a:latin typeface="Arial"/>
                <a:ea typeface="Arial"/>
                <a:cs typeface="Arial"/>
                <a:hlinkClick r:id="rId2" tooltip="https://sfdora.org/wp-content/uploads/2020/12/DORA_French_V2.pdf"/>
              </a:rPr>
              <a:t>Déclaration de San Francisco sur l’évaluation de la recherche (DORA)</a:t>
            </a:r>
            <a:endParaRPr sz="1200" i="0" u="none" strike="noStrike" cap="none" spc="0">
              <a:ln>
                <a:noFill/>
              </a:ln>
              <a:solidFill>
                <a:srgbClr val="000000"/>
              </a:solidFill>
              <a:latin typeface="Times New Roman"/>
              <a:ea typeface="Times New Roman"/>
              <a:cs typeface="Times New Roman"/>
            </a:endParaRPr>
          </a:p>
        </p:txBody>
      </p:sp>
      <p:pic>
        <p:nvPicPr>
          <p:cNvPr id="26" name="Image 2" hidden="0"/>
          <p:cNvPicPr>
            <a:picLocks noChangeAspect="1"/>
          </p:cNvPicPr>
          <p:nvPr isPhoto="0" userDrawn="0"/>
        </p:nvPicPr>
        <p:blipFill>
          <a:blip r:embed="rId3"/>
          <a:stretch/>
        </p:blipFill>
        <p:spPr bwMode="auto">
          <a:xfrm>
            <a:off x="562656" y="1463349"/>
            <a:ext cx="2260529" cy="2260529"/>
          </a:xfrm>
          <a:prstGeom prst="rect">
            <a:avLst/>
          </a:prstGeom>
        </p:spPr>
      </p:pic>
      <p:sp>
        <p:nvSpPr>
          <p:cNvPr id="27" name="ZoneTexte 28" hidden="0"/>
          <p:cNvSpPr/>
          <p:nvPr isPhoto="0" userDrawn="0"/>
        </p:nvSpPr>
        <p:spPr bwMode="auto">
          <a:xfrm rot="16199998">
            <a:off x="-7208" y="3253606"/>
            <a:ext cx="920426" cy="184666"/>
          </a:xfrm>
          <a:prstGeom prst="rect">
            <a:avLst/>
          </a:prstGeom>
          <a:noFill/>
        </p:spPr>
        <p:txBody>
          <a:bodyPr wrap="square">
            <a:spAutoFit/>
          </a:bodyPr>
          <a:lstStyle/>
          <a:p>
            <a:pPr>
              <a:defRPr/>
            </a:pPr>
            <a:r>
              <a:rPr lang="fr-FR" sz="600" b="0" i="0">
                <a:solidFill>
                  <a:schemeClr val="accent1">
                    <a:lumMod val="60000"/>
                    <a:lumOff val="40000"/>
                  </a:schemeClr>
                </a:solidFill>
                <a:latin typeface="Arial"/>
                <a:cs typeface="Arial"/>
              </a:rPr>
              <a:t>Image: Freepik.com</a:t>
            </a:r>
            <a:endParaRPr lang="fr-FR" sz="600">
              <a:solidFill>
                <a:schemeClr val="accent1">
                  <a:lumMod val="60000"/>
                  <a:lumOff val="40000"/>
                </a:schemeClr>
              </a:solidFill>
              <a:latin typeface="Arial"/>
              <a:cs typeface="Arial"/>
            </a:endParaRPr>
          </a:p>
        </p:txBody>
      </p:sp>
      <p:sp>
        <p:nvSpPr>
          <p:cNvPr id="28" name="Rectangle 8" hidden="0"/>
          <p:cNvSpPr/>
          <p:nvPr isPhoto="0" userDrawn="0"/>
        </p:nvSpPr>
        <p:spPr bwMode="auto">
          <a:xfrm>
            <a:off x="3347863" y="1707653"/>
            <a:ext cx="5162248" cy="2215991"/>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r-FR" sz="1400" b="0" i="0" u="none" strike="noStrike" cap="none" spc="0">
                <a:ln>
                  <a:noFill/>
                </a:ln>
                <a:solidFill>
                  <a:prstClr val="black"/>
                </a:solidFill>
                <a:latin typeface="Arial"/>
                <a:cs typeface="Arial"/>
              </a:rPr>
              <a:t>Deux points essentiels :</a:t>
            </a:r>
            <a:endParaRPr sz="1400">
              <a:latin typeface="Arial"/>
              <a:cs typeface="Arial"/>
            </a:endParaRPr>
          </a:p>
          <a:p>
            <a:pPr marL="0" marR="0" lvl="0" indent="0" algn="l" defTabSz="914400">
              <a:lnSpc>
                <a:spcPct val="100000"/>
              </a:lnSpc>
              <a:spcBef>
                <a:spcPts val="0"/>
              </a:spcBef>
              <a:spcAft>
                <a:spcPts val="0"/>
              </a:spcAft>
              <a:buClrTx/>
              <a:buSzTx/>
              <a:buFontTx/>
              <a:buNone/>
              <a:defRPr/>
            </a:pPr>
            <a:endParaRPr lang="fr-FR" sz="1400" b="0" i="0" u="none" strike="noStrike" cap="none" spc="0">
              <a:ln>
                <a:noFill/>
              </a:ln>
              <a:solidFill>
                <a:prstClr val="black"/>
              </a:solidFill>
              <a:latin typeface="Arial"/>
              <a:cs typeface="Arial"/>
            </a:endParaRPr>
          </a:p>
          <a:p>
            <a:pPr algn="just">
              <a:defRPr/>
            </a:pPr>
            <a:r>
              <a:rPr lang="fr-FR" sz="1400" b="0" i="0" u="none" strike="noStrike" cap="none" spc="0">
                <a:ln>
                  <a:noFill/>
                </a:ln>
                <a:solidFill>
                  <a:prstClr val="black"/>
                </a:solidFill>
                <a:latin typeface="Arial"/>
                <a:cs typeface="Arial"/>
              </a:rPr>
              <a:t>- </a:t>
            </a:r>
            <a:r>
              <a:rPr lang="fr-FR" sz="1400">
                <a:latin typeface="Arial"/>
                <a:cs typeface="Arial"/>
              </a:rPr>
              <a:t>éviter le recours à la bibliométrie et préférer une </a:t>
            </a:r>
            <a:r>
              <a:rPr lang="fr-FR" sz="1400" b="1">
                <a:latin typeface="Arial"/>
                <a:cs typeface="Arial"/>
              </a:rPr>
              <a:t>évaluation plus qualitative </a:t>
            </a:r>
            <a:r>
              <a:rPr lang="fr-FR" sz="1400">
                <a:latin typeface="Arial"/>
                <a:cs typeface="Arial"/>
              </a:rPr>
              <a:t>: plus d’évaluation déléguée aux « referees » ou basée sur des indicateurs, ce sont les résultats eux-mêmes qui doivent être évalués </a:t>
            </a:r>
            <a:endParaRPr sz="1400">
              <a:latin typeface="Arial"/>
              <a:cs typeface="Arial"/>
            </a:endParaRPr>
          </a:p>
          <a:p>
            <a:pPr marR="0" lvl="0" algn="l" defTabSz="914400">
              <a:lnSpc>
                <a:spcPct val="100000"/>
              </a:lnSpc>
              <a:spcBef>
                <a:spcPts val="0"/>
              </a:spcBef>
              <a:spcAft>
                <a:spcPts val="0"/>
              </a:spcAft>
              <a:buClrTx/>
              <a:buSzTx/>
              <a:defRPr/>
            </a:pPr>
            <a:endParaRPr lang="fr-FR" sz="1400" b="0" i="0" u="none" strike="noStrike" cap="none" spc="0">
              <a:ln>
                <a:noFill/>
              </a:ln>
              <a:solidFill>
                <a:prstClr val="black"/>
              </a:solidFill>
              <a:latin typeface="Arial"/>
              <a:cs typeface="Arial"/>
            </a:endParaRPr>
          </a:p>
          <a:p>
            <a:pPr algn="just">
              <a:defRPr/>
            </a:pPr>
            <a:r>
              <a:rPr lang="fr-FR" sz="1400" b="0" i="0" u="none" strike="noStrike" cap="none" spc="0">
                <a:ln>
                  <a:noFill/>
                </a:ln>
                <a:solidFill>
                  <a:prstClr val="black"/>
                </a:solidFill>
                <a:latin typeface="Arial"/>
                <a:cs typeface="Arial"/>
              </a:rPr>
              <a:t>- </a:t>
            </a:r>
            <a:r>
              <a:rPr lang="fr-FR" sz="1400">
                <a:latin typeface="Arial"/>
                <a:cs typeface="Arial"/>
              </a:rPr>
              <a:t>prendre en compte toute la </a:t>
            </a:r>
            <a:r>
              <a:rPr lang="fr-FR" sz="1400" b="1">
                <a:latin typeface="Arial"/>
                <a:cs typeface="Arial"/>
              </a:rPr>
              <a:t>variété des types de productions</a:t>
            </a:r>
            <a:r>
              <a:rPr lang="fr-FR" sz="1400">
                <a:latin typeface="Arial"/>
                <a:cs typeface="Arial"/>
              </a:rPr>
              <a:t> de l’activité de recherche</a:t>
            </a:r>
            <a:endParaRPr sz="1400">
              <a:latin typeface="Arial"/>
              <a:cs typeface="Arial"/>
            </a:endParaRPr>
          </a:p>
          <a:p>
            <a:pPr marR="0" lvl="0" algn="l" defTabSz="914400">
              <a:lnSpc>
                <a:spcPct val="100000"/>
              </a:lnSpc>
              <a:spcBef>
                <a:spcPts val="0"/>
              </a:spcBef>
              <a:spcAft>
                <a:spcPts val="0"/>
              </a:spcAft>
              <a:buClrTx/>
              <a:buSzTx/>
              <a:defRPr/>
            </a:pPr>
            <a:endParaRPr sz="1200" b="0" i="0" u="none" strike="noStrike" cap="none" spc="0">
              <a:ln>
                <a:noFill/>
              </a:ln>
              <a:solidFill>
                <a:prstClr val="black"/>
              </a:solidFill>
              <a:latin typeface="Arial"/>
              <a:cs typeface="Arial"/>
            </a:endParaRPr>
          </a:p>
        </p:txBody>
      </p:sp>
      <p:sp>
        <p:nvSpPr>
          <p:cNvPr id="29" name="Rectangle 1" hidden="0"/>
          <p:cNvSpPr/>
          <p:nvPr isPhoto="0" userDrawn="0"/>
        </p:nvSpPr>
        <p:spPr bwMode="auto">
          <a:xfrm>
            <a:off x="611560" y="4515966"/>
            <a:ext cx="3389069" cy="276999"/>
          </a:xfrm>
          <a:prstGeom prst="rect">
            <a:avLst/>
          </a:prstGeom>
        </p:spPr>
        <p:txBody>
          <a:bodyPr wrap="none">
            <a:spAutoFit/>
          </a:bodyPr>
          <a:lstStyle/>
          <a:p>
            <a:pPr>
              <a:defRPr/>
            </a:pPr>
            <a:r>
              <a:rPr lang="fr-FR" sz="1200" u="sng">
                <a:latin typeface="Arial"/>
                <a:cs typeface="Arial"/>
                <a:hlinkClick r:id="rId4" tooltip="https://osec2022.eu/fr/appel-de-paris/"/>
              </a:rPr>
              <a:t>Appel de Paris sur l’évaluation de la recherche </a:t>
            </a:r>
            <a:endParaRPr lang="fr-FR" sz="12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Image 32" hidden="0"/>
          <p:cNvPicPr>
            <a:picLocks noChangeAspect="1"/>
          </p:cNvPicPr>
          <p:nvPr isPhoto="0" userDrawn="0"/>
        </p:nvPicPr>
        <p:blipFill>
          <a:blip r:embed="rId2"/>
          <a:stretch/>
        </p:blipFill>
        <p:spPr bwMode="auto">
          <a:xfrm>
            <a:off x="467544" y="2067694"/>
            <a:ext cx="2002930" cy="1440160"/>
          </a:xfrm>
          <a:prstGeom prst="rect">
            <a:avLst/>
          </a:prstGeom>
        </p:spPr>
      </p:pic>
      <p:sp>
        <p:nvSpPr>
          <p:cNvPr id="5" name="Espace réservé du numéro de diapositive 2" hidden="0"/>
          <p:cNvSpPr>
            <a:spLocks noGrp="1"/>
          </p:cNvSpPr>
          <p:nvPr isPhoto="0" userDrawn="0">
            <p:ph type="sldNum" idx="4" hasCustomPrompt="0"/>
          </p:nvPr>
        </p:nvSpPr>
        <p:spPr bwMode="auto"/>
        <p:txBody>
          <a:bodyPr/>
          <a:lstStyle/>
          <a:p>
            <a:pPr marL="0" marR="0" lvl="0" indent="0" algn="ctr" defTabSz="685800">
              <a:lnSpc>
                <a:spcPct val="100000"/>
              </a:lnSpc>
              <a:spcBef>
                <a:spcPts val="0"/>
              </a:spcBef>
              <a:spcAft>
                <a:spcPts val="0"/>
              </a:spcAft>
              <a:buClrTx/>
              <a:buSzTx/>
              <a:buFontTx/>
              <a:buNone/>
              <a:defRPr/>
            </a:pPr>
            <a:fld id="{D038279B-FC19-497E-A7D1-5ADD9CAF016F}" type="slidenum">
              <a:rPr lang="en-US" sz="1600" b="1" i="0" u="none" strike="noStrike" cap="none" spc="0">
                <a:ln>
                  <a:noFill/>
                </a:ln>
                <a:solidFill>
                  <a:srgbClr val="C00000"/>
                </a:solidFill>
                <a:latin typeface="Arial"/>
                <a:ea typeface="Arial"/>
                <a:cs typeface="Arial"/>
              </a:rPr>
              <a:t>35</a:t>
            </a:fld>
            <a:endParaRPr lang="en-US" sz="1600" b="0" i="0" u="none" strike="noStrike" cap="none" spc="0">
              <a:ln>
                <a:noFill/>
              </a:ln>
              <a:solidFill>
                <a:prstClr val="black">
                  <a:tint val="75000"/>
                </a:prstClr>
              </a:solidFill>
              <a:latin typeface="Arial"/>
              <a:cs typeface="Arial"/>
            </a:endParaRPr>
          </a:p>
        </p:txBody>
      </p:sp>
      <p:sp>
        <p:nvSpPr>
          <p:cNvPr id="6"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7" name="ZoneTexte 7" hidden="0"/>
          <p:cNvSpPr/>
          <p:nvPr isPhoto="0" userDrawn="0"/>
        </p:nvSpPr>
        <p:spPr bwMode="auto">
          <a:xfrm>
            <a:off x="-2844824" y="3435846"/>
            <a:ext cx="7758266" cy="1011186"/>
          </a:xfrm>
          <a:prstGeom prst="rect">
            <a:avLst/>
          </a:prstGeom>
          <a:noFill/>
        </p:spPr>
        <p:txBody>
          <a:bodyPr wrap="square" rtlCol="0">
            <a:noAutofit/>
          </a:bodyPr>
          <a:lstStyle/>
          <a:p>
            <a:pPr marL="0" marR="0" lvl="0" indent="0" algn="l" defTabSz="685800">
              <a:lnSpc>
                <a:spcPct val="100000"/>
              </a:lnSpc>
              <a:spcBef>
                <a:spcPts val="0"/>
              </a:spcBef>
              <a:spcAft>
                <a:spcPts val="0"/>
              </a:spcAft>
              <a:buClrTx/>
              <a:buSzTx/>
              <a:buFontTx/>
              <a:buNone/>
              <a:defRPr/>
            </a:pPr>
            <a:endParaRPr lang="fr-FR" sz="1400" b="0" i="0" u="none" strike="noStrike" cap="none" spc="0">
              <a:ln>
                <a:noFill/>
              </a:ln>
              <a:solidFill>
                <a:prstClr val="black"/>
              </a:solidFill>
              <a:latin typeface="Arial"/>
              <a:cs typeface="Arial"/>
            </a:endParaRPr>
          </a:p>
          <a:p>
            <a:pPr marL="0" marR="0" lvl="0" indent="0" algn="ctr" defTabSz="685800">
              <a:lnSpc>
                <a:spcPct val="100000"/>
              </a:lnSpc>
              <a:spcBef>
                <a:spcPts val="0"/>
              </a:spcBef>
              <a:spcAft>
                <a:spcPts val="0"/>
              </a:spcAft>
              <a:buClrTx/>
              <a:buSzTx/>
              <a:buFontTx/>
              <a:buNone/>
              <a:defRPr/>
            </a:pPr>
            <a:r>
              <a:rPr lang="fr-FR" sz="1400" b="0" i="1" u="none" strike="noStrike" cap="none" spc="0">
                <a:ln>
                  <a:noFill/>
                </a:ln>
                <a:solidFill>
                  <a:prstClr val="black"/>
                </a:solidFill>
                <a:latin typeface="Arial"/>
                <a:cs typeface="Arial"/>
              </a:rPr>
              <a:t>Durée : 20 min</a:t>
            </a:r>
            <a:endParaRPr sz="1800" b="0" i="1" u="none" strike="noStrike" cap="none" spc="0">
              <a:ln>
                <a:noFill/>
              </a:ln>
              <a:solidFill>
                <a:prstClr val="black"/>
              </a:solidFill>
              <a:latin typeface="Calibri"/>
              <a:cs typeface="Arial"/>
            </a:endParaRPr>
          </a:p>
          <a:p>
            <a:pPr marL="0" marR="0" lvl="0" indent="0" algn="l" defTabSz="685800">
              <a:lnSpc>
                <a:spcPct val="100000"/>
              </a:lnSpc>
              <a:spcBef>
                <a:spcPts val="0"/>
              </a:spcBef>
              <a:spcAft>
                <a:spcPts val="0"/>
              </a:spcAft>
              <a:buClrTx/>
              <a:buSzTx/>
              <a:buFontTx/>
              <a:buNone/>
              <a:defRPr/>
            </a:pPr>
            <a:endParaRPr lang="fr-FR" sz="1400" b="0"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400" b="0"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600" b="1" i="0" u="none" strike="noStrike" cap="none" spc="0">
              <a:ln>
                <a:noFill/>
              </a:ln>
              <a:solidFill>
                <a:srgbClr val="C00000"/>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50" b="0"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50" b="0"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50" b="0"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50" b="1"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050" b="1" i="0" u="none" strike="noStrike" cap="none" spc="0">
              <a:ln>
                <a:noFill/>
              </a:ln>
              <a:solidFill>
                <a:prstClr val="black"/>
              </a:solidFill>
              <a:latin typeface="Arial"/>
              <a:cs typeface="Arial"/>
            </a:endParaRPr>
          </a:p>
          <a:p>
            <a:pPr marL="0" marR="0" lvl="0" indent="0" algn="l" defTabSz="685800">
              <a:lnSpc>
                <a:spcPct val="100000"/>
              </a:lnSpc>
              <a:spcBef>
                <a:spcPts val="0"/>
              </a:spcBef>
              <a:spcAft>
                <a:spcPts val="0"/>
              </a:spcAft>
              <a:buClrTx/>
              <a:buSzTx/>
              <a:buFontTx/>
              <a:buNone/>
              <a:defRPr/>
            </a:pPr>
            <a:endParaRPr lang="fr-FR" sz="1350" b="0" i="0" u="none" strike="noStrike" cap="none" spc="0">
              <a:ln>
                <a:noFill/>
              </a:ln>
              <a:solidFill>
                <a:prstClr val="black"/>
              </a:solidFill>
              <a:latin typeface="Calibri"/>
              <a:cs typeface="Arial"/>
            </a:endParaRPr>
          </a:p>
        </p:txBody>
      </p:sp>
      <p:grpSp>
        <p:nvGrpSpPr>
          <p:cNvPr id="8" name="Groupe 23" hidden="0"/>
          <p:cNvGrpSpPr/>
          <p:nvPr isPhoto="0" userDrawn="0"/>
        </p:nvGrpSpPr>
        <p:grpSpPr bwMode="auto">
          <a:xfrm rot="5400000">
            <a:off x="7232176" y="2632694"/>
            <a:ext cx="3581997" cy="125948"/>
            <a:chOff x="1259632" y="1851670"/>
            <a:chExt cx="6567926" cy="230936"/>
          </a:xfrm>
        </p:grpSpPr>
        <p:grpSp>
          <p:nvGrpSpPr>
            <p:cNvPr id="9" name="Groupe 24" hidden="0"/>
            <p:cNvGrpSpPr/>
            <p:nvPr isPhoto="0" userDrawn="0"/>
          </p:nvGrpSpPr>
          <p:grpSpPr bwMode="auto">
            <a:xfrm>
              <a:off x="3900867" y="1851670"/>
              <a:ext cx="1300128" cy="230936"/>
              <a:chOff x="3900867" y="1851670"/>
              <a:chExt cx="1300128" cy="230936"/>
            </a:xfrm>
          </p:grpSpPr>
          <p:sp>
            <p:nvSpPr>
              <p:cNvPr id="10"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1"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2" name="Groupe 25" hidden="0"/>
            <p:cNvGrpSpPr/>
            <p:nvPr isPhoto="0" userDrawn="0"/>
          </p:nvGrpSpPr>
          <p:grpSpPr bwMode="auto">
            <a:xfrm>
              <a:off x="5209721" y="1851670"/>
              <a:ext cx="1302442" cy="230936"/>
              <a:chOff x="5223696" y="1851670"/>
              <a:chExt cx="1302442" cy="230936"/>
            </a:xfrm>
          </p:grpSpPr>
          <p:sp>
            <p:nvSpPr>
              <p:cNvPr id="13"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4"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5" name="Groupe 26" hidden="0"/>
            <p:cNvGrpSpPr/>
            <p:nvPr isPhoto="0" userDrawn="0"/>
          </p:nvGrpSpPr>
          <p:grpSpPr bwMode="auto">
            <a:xfrm>
              <a:off x="2579616" y="1851670"/>
              <a:ext cx="1302442" cy="230936"/>
              <a:chOff x="2579616" y="1851670"/>
              <a:chExt cx="1302442" cy="230936"/>
            </a:xfrm>
          </p:grpSpPr>
          <p:sp>
            <p:nvSpPr>
              <p:cNvPr id="16"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7"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8" name="Groupe 27" hidden="0"/>
            <p:cNvGrpSpPr/>
            <p:nvPr isPhoto="0" userDrawn="0"/>
          </p:nvGrpSpPr>
          <p:grpSpPr bwMode="auto">
            <a:xfrm>
              <a:off x="1259632" y="1851670"/>
              <a:ext cx="1302443" cy="230936"/>
              <a:chOff x="1259632" y="1851670"/>
              <a:chExt cx="1302443" cy="230936"/>
            </a:xfrm>
          </p:grpSpPr>
          <p:sp>
            <p:nvSpPr>
              <p:cNvPr id="19"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20"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21" name="Groupe 28" hidden="0"/>
            <p:cNvGrpSpPr/>
            <p:nvPr isPhoto="0" userDrawn="0"/>
          </p:nvGrpSpPr>
          <p:grpSpPr bwMode="auto">
            <a:xfrm>
              <a:off x="6525116" y="1851670"/>
              <a:ext cx="1302442" cy="230936"/>
              <a:chOff x="6539091" y="1851670"/>
              <a:chExt cx="1302442" cy="230936"/>
            </a:xfrm>
          </p:grpSpPr>
          <p:sp>
            <p:nvSpPr>
              <p:cNvPr id="22"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F1C43A"/>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23"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sp>
        <p:nvSpPr>
          <p:cNvPr id="24" name="ZoneTexte 1" hidden="0"/>
          <p:cNvSpPr/>
          <p:nvPr isPhoto="0" userDrawn="0"/>
        </p:nvSpPr>
        <p:spPr bwMode="auto">
          <a:xfrm>
            <a:off x="0" y="411510"/>
            <a:ext cx="9144000" cy="369332"/>
          </a:xfrm>
          <a:prstGeom prst="rect">
            <a:avLst/>
          </a:prstGeom>
          <a:noFill/>
        </p:spPr>
        <p:txBody>
          <a:bodyPr wrap="square" rtlCol="0">
            <a:spAutoFit/>
          </a:bodyPr>
          <a:lstStyle/>
          <a:p>
            <a:pPr lvl="0" algn="ctr" defTabSz="685800">
              <a:defRPr/>
            </a:pPr>
            <a:r>
              <a:rPr lang="fr-FR" b="1">
                <a:solidFill>
                  <a:srgbClr val="C00000"/>
                </a:solidFill>
                <a:latin typeface="Arial"/>
              </a:rPr>
              <a:t>Activité n° 2</a:t>
            </a:r>
            <a:endParaRPr b="0" i="0" u="none" strike="noStrike" cap="none" spc="0">
              <a:ln>
                <a:noFill/>
              </a:ln>
              <a:solidFill>
                <a:prstClr val="black"/>
              </a:solidFill>
              <a:latin typeface="Calibri"/>
              <a:cs typeface="Arial"/>
            </a:endParaRPr>
          </a:p>
        </p:txBody>
      </p:sp>
      <p:sp>
        <p:nvSpPr>
          <p:cNvPr id="25" name="ZoneTexte 29" hidden="0"/>
          <p:cNvSpPr/>
          <p:nvPr isPhoto="0" userDrawn="0"/>
        </p:nvSpPr>
        <p:spPr bwMode="auto">
          <a:xfrm rot="16199998">
            <a:off x="8033769" y="4144898"/>
            <a:ext cx="712345" cy="153888"/>
          </a:xfrm>
          <a:prstGeom prst="rect">
            <a:avLst/>
          </a:prstGeom>
          <a:noFill/>
        </p:spPr>
        <p:txBody>
          <a:bodyPr wrap="square">
            <a:spAutoFit/>
          </a:bodyPr>
          <a:lstStyle/>
          <a:p>
            <a:pPr marL="0" marR="0" lvl="0" indent="0" algn="ctr" defTabSz="914400">
              <a:lnSpc>
                <a:spcPct val="100000"/>
              </a:lnSpc>
              <a:spcBef>
                <a:spcPts val="0"/>
              </a:spcBef>
              <a:spcAft>
                <a:spcPts val="0"/>
              </a:spcAft>
              <a:buClrTx/>
              <a:buSzTx/>
              <a:buFontTx/>
              <a:buNone/>
              <a:defRPr/>
            </a:pPr>
            <a:r>
              <a:rPr lang="fr-FR" sz="400" b="0" i="0" u="none" strike="noStrike" cap="none" spc="0">
                <a:ln>
                  <a:noFill/>
                </a:ln>
                <a:solidFill>
                  <a:srgbClr val="E7E6E6">
                    <a:lumMod val="90000"/>
                  </a:srgbClr>
                </a:solidFill>
                <a:latin typeface="Arial"/>
                <a:cs typeface="Arial"/>
              </a:rPr>
              <a:t>Image: Freepik.com </a:t>
            </a:r>
            <a:endParaRPr/>
          </a:p>
        </p:txBody>
      </p:sp>
      <p:pic>
        <p:nvPicPr>
          <p:cNvPr id="26" name="Image 32" hidden="0"/>
          <p:cNvPicPr>
            <a:picLocks noChangeAspect="1"/>
          </p:cNvPicPr>
          <p:nvPr isPhoto="0" userDrawn="0"/>
        </p:nvPicPr>
        <p:blipFill>
          <a:blip r:embed="rId3"/>
          <a:stretch/>
        </p:blipFill>
        <p:spPr bwMode="auto">
          <a:xfrm>
            <a:off x="3061468" y="1411554"/>
            <a:ext cx="3021064" cy="2893670"/>
          </a:xfrm>
          <a:prstGeom prst="rect">
            <a:avLst/>
          </a:prstGeom>
        </p:spPr>
      </p:pic>
      <p:sp>
        <p:nvSpPr>
          <p:cNvPr id="27" name="Rectangle 33" hidden="0"/>
          <p:cNvSpPr/>
          <p:nvPr isPhoto="0" userDrawn="0"/>
        </p:nvSpPr>
        <p:spPr bwMode="auto">
          <a:xfrm>
            <a:off x="0" y="987574"/>
            <a:ext cx="9144000" cy="323165"/>
          </a:xfrm>
          <a:prstGeom prst="rect">
            <a:avLst/>
          </a:prstGeom>
        </p:spPr>
        <p:txBody>
          <a:bodyPr wrap="square">
            <a:spAutoFit/>
          </a:bodyPr>
          <a:lstStyle/>
          <a:p>
            <a:pPr algn="ctr">
              <a:defRPr/>
            </a:pPr>
            <a:r>
              <a:rPr lang="fr-FR" sz="1500">
                <a:latin typeface="Arial"/>
                <a:cs typeface="Arial"/>
              </a:rPr>
              <a:t> - Des questions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marL="0" marR="0" lvl="0" indent="0" algn="ctr" defTabSz="685800">
              <a:lnSpc>
                <a:spcPct val="100000"/>
              </a:lnSpc>
              <a:spcBef>
                <a:spcPts val="0"/>
              </a:spcBef>
              <a:spcAft>
                <a:spcPts val="0"/>
              </a:spcAft>
              <a:buClrTx/>
              <a:buSzTx/>
              <a:buFontTx/>
              <a:buNone/>
              <a:defRPr/>
            </a:pPr>
            <a:fld id="{D038279B-FC19-497E-A7D1-5ADD9CAF016F}" type="slidenum">
              <a:rPr lang="en-US" sz="1600" b="1" i="0" u="none" strike="noStrike" cap="none" spc="0">
                <a:ln>
                  <a:noFill/>
                </a:ln>
                <a:solidFill>
                  <a:srgbClr val="C00000"/>
                </a:solidFill>
                <a:latin typeface="Arial"/>
                <a:ea typeface="Arial"/>
                <a:cs typeface="Arial"/>
              </a:rPr>
              <a:t>36</a:t>
            </a:fld>
            <a:endParaRPr lang="en-US" sz="1600" b="0" i="0" u="none" strike="noStrike" cap="none" spc="0">
              <a:ln>
                <a:noFill/>
              </a:ln>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grpSp>
        <p:nvGrpSpPr>
          <p:cNvPr id="6" name="Groupe 23" hidden="0"/>
          <p:cNvGrpSpPr/>
          <p:nvPr isPhoto="0" userDrawn="0"/>
        </p:nvGrpSpPr>
        <p:grpSpPr bwMode="auto">
          <a:xfrm rot="5400000">
            <a:off x="7232176" y="2632694"/>
            <a:ext cx="3581997" cy="125948"/>
            <a:chOff x="1259632" y="1851670"/>
            <a:chExt cx="6567926" cy="230936"/>
          </a:xfrm>
        </p:grpSpPr>
        <p:grpSp>
          <p:nvGrpSpPr>
            <p:cNvPr id="7" name="Groupe 24" hidden="0"/>
            <p:cNvGrpSpPr/>
            <p:nvPr isPhoto="0" userDrawn="0"/>
          </p:nvGrpSpPr>
          <p:grpSpPr bwMode="auto">
            <a:xfrm>
              <a:off x="3900867" y="1851670"/>
              <a:ext cx="1300128" cy="230936"/>
              <a:chOff x="3900867" y="1851670"/>
              <a:chExt cx="1300128" cy="230936"/>
            </a:xfrm>
          </p:grpSpPr>
          <p:sp>
            <p:nvSpPr>
              <p:cNvPr id="8"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9"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0" name="Groupe 25" hidden="0"/>
            <p:cNvGrpSpPr/>
            <p:nvPr isPhoto="0" userDrawn="0"/>
          </p:nvGrpSpPr>
          <p:grpSpPr bwMode="auto">
            <a:xfrm>
              <a:off x="5209721" y="1851670"/>
              <a:ext cx="1302442" cy="230936"/>
              <a:chOff x="5223696" y="1851670"/>
              <a:chExt cx="1302442" cy="230936"/>
            </a:xfrm>
          </p:grpSpPr>
          <p:sp>
            <p:nvSpPr>
              <p:cNvPr id="11"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2"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3" name="Groupe 26" hidden="0"/>
            <p:cNvGrpSpPr/>
            <p:nvPr isPhoto="0" userDrawn="0"/>
          </p:nvGrpSpPr>
          <p:grpSpPr bwMode="auto">
            <a:xfrm>
              <a:off x="2579616" y="1851670"/>
              <a:ext cx="1302442" cy="230936"/>
              <a:chOff x="2579616" y="1851670"/>
              <a:chExt cx="1302442" cy="230936"/>
            </a:xfrm>
          </p:grpSpPr>
          <p:sp>
            <p:nvSpPr>
              <p:cNvPr id="14"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5"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6" name="Groupe 27" hidden="0"/>
            <p:cNvGrpSpPr/>
            <p:nvPr isPhoto="0" userDrawn="0"/>
          </p:nvGrpSpPr>
          <p:grpSpPr bwMode="auto">
            <a:xfrm>
              <a:off x="1259632" y="1851670"/>
              <a:ext cx="1302443" cy="230936"/>
              <a:chOff x="1259632" y="1851670"/>
              <a:chExt cx="1302443" cy="230936"/>
            </a:xfrm>
          </p:grpSpPr>
          <p:sp>
            <p:nvSpPr>
              <p:cNvPr id="17"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8"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9" name="Groupe 28" hidden="0"/>
            <p:cNvGrpSpPr/>
            <p:nvPr isPhoto="0" userDrawn="0"/>
          </p:nvGrpSpPr>
          <p:grpSpPr bwMode="auto">
            <a:xfrm>
              <a:off x="6525116" y="1851670"/>
              <a:ext cx="1302442" cy="230936"/>
              <a:chOff x="6539091" y="1851670"/>
              <a:chExt cx="1302442" cy="230936"/>
            </a:xfrm>
          </p:grpSpPr>
          <p:sp>
            <p:nvSpPr>
              <p:cNvPr id="20"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F1C43A"/>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21"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sp>
        <p:nvSpPr>
          <p:cNvPr id="22" name="ZoneTexte 1" hidden="0"/>
          <p:cNvSpPr/>
          <p:nvPr isPhoto="0" userDrawn="0"/>
        </p:nvSpPr>
        <p:spPr bwMode="auto">
          <a:xfrm>
            <a:off x="0" y="411510"/>
            <a:ext cx="9144000" cy="369332"/>
          </a:xfrm>
          <a:prstGeom prst="rect">
            <a:avLst/>
          </a:prstGeom>
          <a:noFill/>
        </p:spPr>
        <p:txBody>
          <a:bodyPr wrap="square" rtlCol="0">
            <a:spAutoFit/>
          </a:bodyPr>
          <a:lstStyle/>
          <a:p>
            <a:pPr lvl="0" algn="ctr" defTabSz="685800">
              <a:defRPr/>
            </a:pPr>
            <a:r>
              <a:rPr lang="fr-FR" b="1">
                <a:solidFill>
                  <a:srgbClr val="C00000"/>
                </a:solidFill>
                <a:latin typeface="Arial"/>
              </a:rPr>
              <a:t>Liens</a:t>
            </a:r>
            <a:endParaRPr b="0" i="0" u="none" strike="noStrike" cap="none" spc="0">
              <a:ln>
                <a:noFill/>
              </a:ln>
              <a:solidFill>
                <a:prstClr val="black"/>
              </a:solidFill>
              <a:latin typeface="Calibri"/>
              <a:cs typeface="Arial"/>
            </a:endParaRPr>
          </a:p>
        </p:txBody>
      </p:sp>
      <p:sp>
        <p:nvSpPr>
          <p:cNvPr id="23" name="ZoneTexte 29" hidden="0"/>
          <p:cNvSpPr/>
          <p:nvPr isPhoto="0" userDrawn="0"/>
        </p:nvSpPr>
        <p:spPr bwMode="auto">
          <a:xfrm rot="16199998">
            <a:off x="8033769" y="4144898"/>
            <a:ext cx="712345" cy="153888"/>
          </a:xfrm>
          <a:prstGeom prst="rect">
            <a:avLst/>
          </a:prstGeom>
          <a:noFill/>
        </p:spPr>
        <p:txBody>
          <a:bodyPr wrap="square">
            <a:spAutoFit/>
          </a:bodyPr>
          <a:lstStyle/>
          <a:p>
            <a:pPr marL="0" marR="0" lvl="0" indent="0" algn="ctr" defTabSz="914400">
              <a:lnSpc>
                <a:spcPct val="100000"/>
              </a:lnSpc>
              <a:spcBef>
                <a:spcPts val="0"/>
              </a:spcBef>
              <a:spcAft>
                <a:spcPts val="0"/>
              </a:spcAft>
              <a:buClrTx/>
              <a:buSzTx/>
              <a:buFontTx/>
              <a:buNone/>
              <a:defRPr/>
            </a:pPr>
            <a:r>
              <a:rPr lang="fr-FR" sz="400" b="0" i="0" u="none" strike="noStrike" cap="none" spc="0">
                <a:ln>
                  <a:noFill/>
                </a:ln>
                <a:solidFill>
                  <a:srgbClr val="E7E6E6">
                    <a:lumMod val="90000"/>
                  </a:srgbClr>
                </a:solidFill>
                <a:latin typeface="Arial"/>
                <a:cs typeface="Arial"/>
              </a:rPr>
              <a:t>Image: Freepik.com </a:t>
            </a:r>
            <a:endParaRPr/>
          </a:p>
        </p:txBody>
      </p:sp>
      <p:sp>
        <p:nvSpPr>
          <p:cNvPr id="24" name="Rectangle 1" hidden="0"/>
          <p:cNvSpPr/>
          <p:nvPr isPhoto="0" userDrawn="0"/>
        </p:nvSpPr>
        <p:spPr bwMode="auto">
          <a:xfrm>
            <a:off x="1547664" y="1399031"/>
            <a:ext cx="6198789" cy="2920479"/>
          </a:xfrm>
          <a:prstGeom prst="rect">
            <a:avLst/>
          </a:prstGeom>
        </p:spPr>
        <p:txBody>
          <a:bodyPr wrap="square">
            <a:spAutoFit/>
          </a:bodyPr>
          <a:lstStyle/>
          <a:p>
            <a:pPr>
              <a:lnSpc>
                <a:spcPct val="107000"/>
              </a:lnSpc>
              <a:spcAft>
                <a:spcPts val="800"/>
              </a:spcAft>
              <a:defRPr/>
            </a:pPr>
            <a:r>
              <a:rPr lang="fr-FR" sz="1600" b="1">
                <a:ea typeface="Calibri"/>
                <a:cs typeface="Times New Roman"/>
              </a:rPr>
              <a:t>Sites </a:t>
            </a:r>
            <a:endParaRPr lang="fr-FR" sz="1600">
              <a:ea typeface="Calibri"/>
              <a:cs typeface="Times New Roman"/>
            </a:endParaRPr>
          </a:p>
          <a:p>
            <a:pPr>
              <a:lnSpc>
                <a:spcPct val="107000"/>
              </a:lnSpc>
              <a:spcAft>
                <a:spcPts val="800"/>
              </a:spcAft>
              <a:defRPr/>
            </a:pPr>
            <a:br>
              <a:rPr lang="fr-FR" sz="1600" b="1">
                <a:ea typeface="Calibri"/>
                <a:cs typeface="Times New Roman"/>
              </a:rPr>
            </a:br>
            <a:r>
              <a:rPr lang="fr-FR" sz="1600" u="sng">
                <a:solidFill>
                  <a:srgbClr val="0000FF"/>
                </a:solidFill>
                <a:ea typeface="Calibri"/>
                <a:cs typeface="Times New Roman"/>
                <a:hlinkClick r:id="rId2" tooltip="https://www.ouvrirlascience.fr/accueil/"/>
              </a:rPr>
              <a:t>https://www.ouvrirlascience.fr/accueil/</a:t>
            </a:r>
            <a:br>
              <a:rPr lang="fr-FR" sz="1600">
                <a:ea typeface="Calibri"/>
                <a:cs typeface="Times New Roman"/>
              </a:rPr>
            </a:br>
            <a:r>
              <a:rPr lang="fr-FR" sz="1600">
                <a:ea typeface="Calibri"/>
                <a:cs typeface="Times New Roman"/>
              </a:rPr>
              <a:t>et en particulier sa bibliothèque où vous allez trouver des ressources de référence :</a:t>
            </a:r>
            <a:br>
              <a:rPr lang="fr-FR" sz="1600">
                <a:ea typeface="Calibri"/>
                <a:cs typeface="Times New Roman"/>
              </a:rPr>
            </a:br>
            <a:r>
              <a:rPr lang="fr-FR" sz="1600" u="sng">
                <a:solidFill>
                  <a:srgbClr val="0000FF"/>
                </a:solidFill>
                <a:ea typeface="Calibri"/>
                <a:cs typeface="Times New Roman"/>
                <a:hlinkClick r:id="rId3" tooltip="https://www.ouvrirlascience.fr/category/ressources/"/>
              </a:rPr>
              <a:t>https://www.ouvrirlascience.fr/category/ressources/</a:t>
            </a:r>
            <a:r>
              <a:rPr lang="fr-FR" sz="1600" u="sng">
                <a:solidFill>
                  <a:srgbClr val="0000FF"/>
                </a:solidFill>
                <a:ea typeface="Calibri"/>
                <a:cs typeface="Times New Roman"/>
              </a:rPr>
              <a:t> </a:t>
            </a:r>
            <a:r>
              <a:rPr lang="fr-FR" sz="1600">
                <a:solidFill>
                  <a:srgbClr val="0000FF"/>
                </a:solidFill>
                <a:ea typeface="Calibri"/>
                <a:cs typeface="Times New Roman"/>
              </a:rPr>
              <a:t>entre autres la </a:t>
            </a:r>
            <a:r>
              <a:rPr lang="fr-FR" sz="1600" u="sng">
                <a:solidFill>
                  <a:srgbClr val="0000FF"/>
                </a:solidFill>
                <a:ea typeface="Calibri"/>
                <a:cs typeface="Times New Roman"/>
                <a:hlinkClick r:id="rId4" tooltip="https://www.ouvrirlascience.fr/passeport-pour-la-science-ouverte-guide-pratique-a-lusage-des-doctorants/"/>
              </a:rPr>
              <a:t>Guide pratique à l’usage des doctorantes et des doctorants</a:t>
            </a:r>
            <a:endParaRPr lang="fr-FR" sz="1600">
              <a:ea typeface="Calibri"/>
              <a:cs typeface="Times New Roman"/>
            </a:endParaRPr>
          </a:p>
          <a:p>
            <a:pPr>
              <a:lnSpc>
                <a:spcPct val="107000"/>
              </a:lnSpc>
              <a:spcAft>
                <a:spcPts val="800"/>
              </a:spcAft>
              <a:defRPr/>
            </a:pPr>
            <a:r>
              <a:rPr lang="fr-FR" sz="1600" u="sng">
                <a:solidFill>
                  <a:srgbClr val="0000FF"/>
                </a:solidFill>
                <a:ea typeface="Calibri"/>
                <a:cs typeface="Times New Roman"/>
                <a:hlinkClick r:id="rId5" tooltip="https://doranum.fr/"/>
              </a:rPr>
              <a:t>https://doranum.fr/</a:t>
            </a:r>
            <a:br>
              <a:rPr lang="fr-FR" sz="1600">
                <a:ea typeface="Calibri"/>
                <a:cs typeface="Times New Roman"/>
              </a:rPr>
            </a:br>
            <a:r>
              <a:rPr lang="fr-FR" sz="1600">
                <a:ea typeface="Calibri"/>
                <a:cs typeface="Times New Roman"/>
              </a:rPr>
              <a:t>où vous allez trouver des ressources et formations concernant les </a:t>
            </a:r>
            <a:r>
              <a:rPr lang="fr-FR" sz="1600">
                <a:ea typeface="Calibri"/>
                <a:cs typeface="Times New Roman"/>
              </a:rPr>
              <a:t>données</a:t>
            </a:r>
            <a:endParaRPr lang="fr-FR" sz="1600">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marL="0" marR="0" lvl="0" indent="0" algn="ctr" defTabSz="685800">
              <a:lnSpc>
                <a:spcPct val="100000"/>
              </a:lnSpc>
              <a:spcBef>
                <a:spcPts val="0"/>
              </a:spcBef>
              <a:spcAft>
                <a:spcPts val="0"/>
              </a:spcAft>
              <a:buClrTx/>
              <a:buSzTx/>
              <a:buFontTx/>
              <a:buNone/>
              <a:defRPr/>
            </a:pPr>
            <a:fld id="{D038279B-FC19-497E-A7D1-5ADD9CAF016F}" type="slidenum">
              <a:rPr lang="en-US" sz="1600" b="1" i="0" u="none" strike="noStrike" cap="none" spc="0">
                <a:ln>
                  <a:noFill/>
                </a:ln>
                <a:solidFill>
                  <a:srgbClr val="C00000"/>
                </a:solidFill>
                <a:latin typeface="Arial"/>
                <a:ea typeface="Arial"/>
                <a:cs typeface="Arial"/>
              </a:rPr>
              <a:t>37</a:t>
            </a:fld>
            <a:endParaRPr lang="en-US" sz="1600" b="0" i="0" u="none" strike="noStrike" cap="none" spc="0">
              <a:ln>
                <a:noFill/>
              </a:ln>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grpSp>
        <p:nvGrpSpPr>
          <p:cNvPr id="6" name="Groupe 23" hidden="0"/>
          <p:cNvGrpSpPr/>
          <p:nvPr isPhoto="0" userDrawn="0"/>
        </p:nvGrpSpPr>
        <p:grpSpPr bwMode="auto">
          <a:xfrm rot="5400000">
            <a:off x="7232176" y="2632694"/>
            <a:ext cx="3581997" cy="125948"/>
            <a:chOff x="1259632" y="1851670"/>
            <a:chExt cx="6567926" cy="230936"/>
          </a:xfrm>
        </p:grpSpPr>
        <p:grpSp>
          <p:nvGrpSpPr>
            <p:cNvPr id="7" name="Groupe 24" hidden="0"/>
            <p:cNvGrpSpPr/>
            <p:nvPr isPhoto="0" userDrawn="0"/>
          </p:nvGrpSpPr>
          <p:grpSpPr bwMode="auto">
            <a:xfrm>
              <a:off x="3900867" y="1851670"/>
              <a:ext cx="1300128" cy="230936"/>
              <a:chOff x="3900867" y="1851670"/>
              <a:chExt cx="1300128" cy="230936"/>
            </a:xfrm>
          </p:grpSpPr>
          <p:sp>
            <p:nvSpPr>
              <p:cNvPr id="8"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9"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0" name="Groupe 25" hidden="0"/>
            <p:cNvGrpSpPr/>
            <p:nvPr isPhoto="0" userDrawn="0"/>
          </p:nvGrpSpPr>
          <p:grpSpPr bwMode="auto">
            <a:xfrm>
              <a:off x="5209721" y="1851670"/>
              <a:ext cx="1302442" cy="230936"/>
              <a:chOff x="5223696" y="1851670"/>
              <a:chExt cx="1302442" cy="230936"/>
            </a:xfrm>
          </p:grpSpPr>
          <p:sp>
            <p:nvSpPr>
              <p:cNvPr id="11"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2"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3" name="Groupe 26" hidden="0"/>
            <p:cNvGrpSpPr/>
            <p:nvPr isPhoto="0" userDrawn="0"/>
          </p:nvGrpSpPr>
          <p:grpSpPr bwMode="auto">
            <a:xfrm>
              <a:off x="2579616" y="1851670"/>
              <a:ext cx="1302442" cy="230936"/>
              <a:chOff x="2579616" y="1851670"/>
              <a:chExt cx="1302442" cy="230936"/>
            </a:xfrm>
          </p:grpSpPr>
          <p:sp>
            <p:nvSpPr>
              <p:cNvPr id="14"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5"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6" name="Groupe 27" hidden="0"/>
            <p:cNvGrpSpPr/>
            <p:nvPr isPhoto="0" userDrawn="0"/>
          </p:nvGrpSpPr>
          <p:grpSpPr bwMode="auto">
            <a:xfrm>
              <a:off x="1259632" y="1851670"/>
              <a:ext cx="1302443" cy="230936"/>
              <a:chOff x="1259632" y="1851670"/>
              <a:chExt cx="1302443" cy="230936"/>
            </a:xfrm>
          </p:grpSpPr>
          <p:sp>
            <p:nvSpPr>
              <p:cNvPr id="17"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8"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9" name="Groupe 28" hidden="0"/>
            <p:cNvGrpSpPr/>
            <p:nvPr isPhoto="0" userDrawn="0"/>
          </p:nvGrpSpPr>
          <p:grpSpPr bwMode="auto">
            <a:xfrm>
              <a:off x="6525116" y="1851670"/>
              <a:ext cx="1302442" cy="230936"/>
              <a:chOff x="6539091" y="1851670"/>
              <a:chExt cx="1302442" cy="230936"/>
            </a:xfrm>
          </p:grpSpPr>
          <p:sp>
            <p:nvSpPr>
              <p:cNvPr id="20"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F1C43A"/>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21"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sp>
        <p:nvSpPr>
          <p:cNvPr id="22" name="ZoneTexte 1" hidden="0"/>
          <p:cNvSpPr/>
          <p:nvPr isPhoto="0" userDrawn="0"/>
        </p:nvSpPr>
        <p:spPr bwMode="auto">
          <a:xfrm>
            <a:off x="0" y="411510"/>
            <a:ext cx="9144000" cy="369332"/>
          </a:xfrm>
          <a:prstGeom prst="rect">
            <a:avLst/>
          </a:prstGeom>
          <a:noFill/>
        </p:spPr>
        <p:txBody>
          <a:bodyPr wrap="square" rtlCol="0">
            <a:spAutoFit/>
          </a:bodyPr>
          <a:lstStyle/>
          <a:p>
            <a:pPr lvl="0" algn="ctr" defTabSz="685800">
              <a:defRPr/>
            </a:pPr>
            <a:r>
              <a:rPr lang="fr-FR" b="1">
                <a:solidFill>
                  <a:srgbClr val="C00000"/>
                </a:solidFill>
                <a:latin typeface="Arial"/>
              </a:rPr>
              <a:t>Liens</a:t>
            </a:r>
            <a:endParaRPr b="0" i="0" u="none" strike="noStrike" cap="none" spc="0">
              <a:ln>
                <a:noFill/>
              </a:ln>
              <a:solidFill>
                <a:prstClr val="black"/>
              </a:solidFill>
              <a:latin typeface="Calibri"/>
              <a:cs typeface="Arial"/>
            </a:endParaRPr>
          </a:p>
        </p:txBody>
      </p:sp>
      <p:sp>
        <p:nvSpPr>
          <p:cNvPr id="23" name="ZoneTexte 29" hidden="0"/>
          <p:cNvSpPr/>
          <p:nvPr isPhoto="0" userDrawn="0"/>
        </p:nvSpPr>
        <p:spPr bwMode="auto">
          <a:xfrm rot="16199998">
            <a:off x="8033769" y="4144898"/>
            <a:ext cx="712345" cy="153888"/>
          </a:xfrm>
          <a:prstGeom prst="rect">
            <a:avLst/>
          </a:prstGeom>
          <a:noFill/>
        </p:spPr>
        <p:txBody>
          <a:bodyPr wrap="square">
            <a:spAutoFit/>
          </a:bodyPr>
          <a:lstStyle/>
          <a:p>
            <a:pPr marL="0" marR="0" lvl="0" indent="0" algn="ctr" defTabSz="914400">
              <a:lnSpc>
                <a:spcPct val="100000"/>
              </a:lnSpc>
              <a:spcBef>
                <a:spcPts val="0"/>
              </a:spcBef>
              <a:spcAft>
                <a:spcPts val="0"/>
              </a:spcAft>
              <a:buClrTx/>
              <a:buSzTx/>
              <a:buFontTx/>
              <a:buNone/>
              <a:defRPr/>
            </a:pPr>
            <a:r>
              <a:rPr lang="fr-FR" sz="400" b="0" i="0" u="none" strike="noStrike" cap="none" spc="0">
                <a:ln>
                  <a:noFill/>
                </a:ln>
                <a:solidFill>
                  <a:srgbClr val="E7E6E6">
                    <a:lumMod val="90000"/>
                  </a:srgbClr>
                </a:solidFill>
                <a:latin typeface="Arial"/>
                <a:cs typeface="Arial"/>
              </a:rPr>
              <a:t>Image: Freepik.com </a:t>
            </a:r>
            <a:endParaRPr/>
          </a:p>
        </p:txBody>
      </p:sp>
      <p:sp>
        <p:nvSpPr>
          <p:cNvPr id="24" name="Rectangle 1" hidden="0"/>
          <p:cNvSpPr/>
          <p:nvPr isPhoto="0" userDrawn="0"/>
        </p:nvSpPr>
        <p:spPr bwMode="auto">
          <a:xfrm>
            <a:off x="899592" y="904668"/>
            <a:ext cx="7546044" cy="4028596"/>
          </a:xfrm>
          <a:prstGeom prst="rect">
            <a:avLst/>
          </a:prstGeom>
        </p:spPr>
        <p:txBody>
          <a:bodyPr wrap="square">
            <a:spAutoFit/>
          </a:bodyPr>
          <a:lstStyle/>
          <a:p>
            <a:pPr>
              <a:lnSpc>
                <a:spcPct val="107000"/>
              </a:lnSpc>
              <a:spcAft>
                <a:spcPts val="800"/>
              </a:spcAft>
              <a:defRPr/>
            </a:pPr>
            <a:r>
              <a:rPr lang="fr-FR" sz="1600" b="1">
                <a:ea typeface="Calibri"/>
                <a:cs typeface="Times New Roman"/>
              </a:rPr>
              <a:t>Identifier des revues dans lesquelles publier en Open Access ?</a:t>
            </a:r>
            <a:br>
              <a:rPr lang="fr-FR" sz="1600" b="1">
                <a:ea typeface="Calibri"/>
                <a:cs typeface="Times New Roman"/>
              </a:rPr>
            </a:br>
            <a:br>
              <a:rPr lang="fr-FR" sz="1600">
                <a:ea typeface="Calibri"/>
                <a:cs typeface="Times New Roman"/>
              </a:rPr>
            </a:br>
            <a:r>
              <a:rPr lang="fr-FR" sz="1600" u="sng">
                <a:solidFill>
                  <a:srgbClr val="0000FF"/>
                </a:solidFill>
                <a:ea typeface="Calibri"/>
                <a:cs typeface="Times New Roman"/>
                <a:hlinkClick r:id="rId2" tooltip="https://journalcheckertool.org/"/>
              </a:rPr>
              <a:t>Journal </a:t>
            </a:r>
            <a:r>
              <a:rPr lang="fr-FR" sz="1600" u="sng">
                <a:solidFill>
                  <a:srgbClr val="0000FF"/>
                </a:solidFill>
                <a:ea typeface="Calibri"/>
                <a:cs typeface="Times New Roman"/>
                <a:hlinkClick r:id="rId2" tooltip="https://journalcheckertool.org/"/>
              </a:rPr>
              <a:t>Checker</a:t>
            </a:r>
            <a:r>
              <a:rPr lang="fr-FR" sz="1600" u="sng">
                <a:solidFill>
                  <a:srgbClr val="0000FF"/>
                </a:solidFill>
                <a:ea typeface="Calibri"/>
                <a:cs typeface="Times New Roman"/>
                <a:hlinkClick r:id="rId2" tooltip="https://journalcheckertool.org/"/>
              </a:rPr>
              <a:t> </a:t>
            </a:r>
            <a:r>
              <a:rPr lang="fr-FR" sz="1600" u="sng">
                <a:solidFill>
                  <a:srgbClr val="0000FF"/>
                </a:solidFill>
                <a:ea typeface="Calibri"/>
                <a:cs typeface="Times New Roman"/>
                <a:hlinkClick r:id="rId2" tooltip="https://journalcheckertool.org/"/>
              </a:rPr>
              <a:t>Tool</a:t>
            </a:r>
            <a:r>
              <a:rPr lang="fr-FR" sz="1600">
                <a:ea typeface="Calibri"/>
                <a:cs typeface="Times New Roman"/>
              </a:rPr>
              <a:t> : outil en ligne qui donne des informations pour savoir si la revue dans laquelle ils veulent publier est conforme à la politique d’accès ouvert de l’organisme qui finance leurs recherches.</a:t>
            </a:r>
            <a:endParaRPr/>
          </a:p>
          <a:p>
            <a:pPr>
              <a:lnSpc>
                <a:spcPct val="107000"/>
              </a:lnSpc>
              <a:spcAft>
                <a:spcPts val="800"/>
              </a:spcAft>
              <a:defRPr/>
            </a:pPr>
            <a:r>
              <a:rPr lang="fr-FR" sz="1600" u="sng">
                <a:solidFill>
                  <a:srgbClr val="0000FF"/>
                </a:solidFill>
                <a:ea typeface="Calibri"/>
                <a:cs typeface="Times New Roman"/>
                <a:hlinkClick r:id="rId3" tooltip="Lien vers https://v2.sherpa.ac.uk/romeo/"/>
              </a:rPr>
              <a:t>Sherpa Romeo</a:t>
            </a:r>
            <a:r>
              <a:rPr lang="fr-FR" sz="1600" b="1">
                <a:ea typeface="Calibri"/>
                <a:cs typeface="Times New Roman"/>
              </a:rPr>
              <a:t> : </a:t>
            </a:r>
            <a:r>
              <a:rPr lang="fr-FR" sz="1600">
                <a:ea typeface="Calibri"/>
                <a:cs typeface="Times New Roman"/>
              </a:rPr>
              <a:t>politiques de libre accès et d’auto-archivage des revues et des éditeurs, produit par le JISC, Royaume Uni.</a:t>
            </a:r>
            <a:br>
              <a:rPr lang="fr-FR" sz="1600">
                <a:ea typeface="Calibri"/>
                <a:cs typeface="Times New Roman"/>
              </a:rPr>
            </a:br>
            <a:br>
              <a:rPr lang="fr-FR" sz="1600">
                <a:ea typeface="Calibri"/>
                <a:cs typeface="Times New Roman"/>
              </a:rPr>
            </a:br>
            <a:r>
              <a:rPr lang="fr-FR" sz="1600" u="sng">
                <a:solidFill>
                  <a:srgbClr val="0000FF"/>
                </a:solidFill>
                <a:ea typeface="Calibri"/>
                <a:cs typeface="Times New Roman"/>
                <a:hlinkClick r:id="rId4" tooltip="Lien vers https://doaj.org/"/>
              </a:rPr>
              <a:t>DOAJ</a:t>
            </a:r>
            <a:r>
              <a:rPr lang="fr-FR" sz="1600">
                <a:ea typeface="Calibri"/>
                <a:cs typeface="Times New Roman"/>
              </a:rPr>
              <a:t> (Directory of Open Access </a:t>
            </a:r>
            <a:r>
              <a:rPr lang="fr-FR" sz="1600">
                <a:ea typeface="Calibri"/>
                <a:cs typeface="Times New Roman"/>
              </a:rPr>
              <a:t>Journals</a:t>
            </a:r>
            <a:r>
              <a:rPr lang="fr-FR" sz="1600">
                <a:ea typeface="Calibri"/>
                <a:cs typeface="Times New Roman"/>
              </a:rPr>
              <a:t>) : base de données multidisciplinaire recensant les revues scientifiques gold de qualité (avec </a:t>
            </a:r>
            <a:r>
              <a:rPr lang="fr-FR" sz="1600">
                <a:ea typeface="Calibri"/>
                <a:cs typeface="Times New Roman"/>
              </a:rPr>
              <a:t>peer-review</a:t>
            </a:r>
            <a:r>
              <a:rPr lang="fr-FR" sz="1600">
                <a:ea typeface="Calibri"/>
                <a:cs typeface="Times New Roman"/>
              </a:rPr>
              <a:t>).</a:t>
            </a:r>
            <a:br>
              <a:rPr lang="fr-FR" sz="1600">
                <a:ea typeface="Calibri"/>
                <a:cs typeface="Times New Roman"/>
              </a:rPr>
            </a:br>
            <a:br>
              <a:rPr lang="fr-FR" sz="1600">
                <a:ea typeface="Calibri"/>
                <a:cs typeface="Times New Roman"/>
              </a:rPr>
            </a:br>
            <a:r>
              <a:rPr lang="fr-FR" sz="1600" u="sng">
                <a:solidFill>
                  <a:srgbClr val="0000FF"/>
                </a:solidFill>
                <a:ea typeface="Calibri"/>
                <a:cs typeface="Times New Roman"/>
                <a:hlinkClick r:id="rId5" tooltip="Lien vers http://ou-publier.cirad.fr/"/>
              </a:rPr>
              <a:t>Où publier</a:t>
            </a:r>
            <a:r>
              <a:rPr lang="fr-FR" sz="1600">
                <a:ea typeface="Calibri"/>
                <a:cs typeface="Times New Roman"/>
              </a:rPr>
              <a:t> : base d’information sur les revues, produite par le </a:t>
            </a:r>
            <a:r>
              <a:rPr lang="fr-FR" sz="1600">
                <a:ea typeface="Calibri"/>
                <a:cs typeface="Times New Roman"/>
              </a:rPr>
              <a:t>Cirad</a:t>
            </a:r>
            <a:r>
              <a:rPr lang="fr-FR" sz="1600">
                <a:ea typeface="Calibri"/>
                <a:cs typeface="Times New Roman"/>
              </a:rPr>
              <a:t>.</a:t>
            </a:r>
            <a:endParaRPr/>
          </a:p>
          <a:p>
            <a:pPr>
              <a:lnSpc>
                <a:spcPct val="107000"/>
              </a:lnSpc>
              <a:spcAft>
                <a:spcPts val="800"/>
              </a:spcAft>
              <a:defRPr/>
            </a:pPr>
            <a:r>
              <a:rPr lang="fr-FR" sz="1600" u="sng">
                <a:solidFill>
                  <a:srgbClr val="0000FF"/>
                </a:solidFill>
                <a:ea typeface="Calibri"/>
                <a:cs typeface="Times New Roman"/>
                <a:hlinkClick r:id="rId6" tooltip="https://topfactor.org/"/>
              </a:rPr>
              <a:t>TOP Factor</a:t>
            </a:r>
            <a:r>
              <a:rPr lang="fr-FR" sz="1600">
                <a:ea typeface="Calibri"/>
                <a:cs typeface="Times New Roman"/>
              </a:rPr>
              <a:t> : indicateur chiffré qui rend compte des mesures prises par un journal pour appliquer des pratiques de Science Ouverte. Procédé expliqué</a:t>
            </a:r>
            <a:r>
              <a:rPr lang="fr-FR" sz="1600" u="sng">
                <a:solidFill>
                  <a:srgbClr val="0000FF"/>
                </a:solidFill>
                <a:ea typeface="Calibri"/>
                <a:cs typeface="Times New Roman"/>
                <a:hlinkClick r:id="rId7" tooltip="https://openscience.pasteur.fr/2022/09/16/le-top-factor/"/>
              </a:rPr>
              <a:t> ici</a:t>
            </a:r>
            <a:r>
              <a:rPr lang="fr-FR" sz="1600">
                <a:ea typeface="Calibri"/>
                <a:cs typeface="Times New Roman"/>
              </a:rPr>
              <a:t>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marL="0" marR="0" lvl="0" indent="0" algn="ctr" defTabSz="685800">
              <a:lnSpc>
                <a:spcPct val="100000"/>
              </a:lnSpc>
              <a:spcBef>
                <a:spcPts val="0"/>
              </a:spcBef>
              <a:spcAft>
                <a:spcPts val="0"/>
              </a:spcAft>
              <a:buClrTx/>
              <a:buSzTx/>
              <a:buFontTx/>
              <a:buNone/>
              <a:defRPr/>
            </a:pPr>
            <a:fld id="{D038279B-FC19-497E-A7D1-5ADD9CAF016F}" type="slidenum">
              <a:rPr lang="en-US" sz="1600" b="1" i="0" u="none" strike="noStrike" cap="none" spc="0">
                <a:ln>
                  <a:noFill/>
                </a:ln>
                <a:solidFill>
                  <a:srgbClr val="C00000"/>
                </a:solidFill>
                <a:latin typeface="Arial"/>
                <a:ea typeface="Arial"/>
                <a:cs typeface="Arial"/>
              </a:rPr>
              <a:t>38</a:t>
            </a:fld>
            <a:endParaRPr lang="en-US" sz="1600" b="0" i="0" u="none" strike="noStrike" cap="none" spc="0">
              <a:ln>
                <a:noFill/>
              </a:ln>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grpSp>
        <p:nvGrpSpPr>
          <p:cNvPr id="6" name="Groupe 23" hidden="0"/>
          <p:cNvGrpSpPr/>
          <p:nvPr isPhoto="0" userDrawn="0"/>
        </p:nvGrpSpPr>
        <p:grpSpPr bwMode="auto">
          <a:xfrm rot="5400000">
            <a:off x="7232176" y="2632694"/>
            <a:ext cx="3581997" cy="125948"/>
            <a:chOff x="1259632" y="1851670"/>
            <a:chExt cx="6567926" cy="230936"/>
          </a:xfrm>
        </p:grpSpPr>
        <p:grpSp>
          <p:nvGrpSpPr>
            <p:cNvPr id="7" name="Groupe 24" hidden="0"/>
            <p:cNvGrpSpPr/>
            <p:nvPr isPhoto="0" userDrawn="0"/>
          </p:nvGrpSpPr>
          <p:grpSpPr bwMode="auto">
            <a:xfrm>
              <a:off x="3900867" y="1851670"/>
              <a:ext cx="1300128" cy="230936"/>
              <a:chOff x="3900867" y="1851670"/>
              <a:chExt cx="1300128" cy="230936"/>
            </a:xfrm>
          </p:grpSpPr>
          <p:sp>
            <p:nvSpPr>
              <p:cNvPr id="8"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9"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0" name="Groupe 25" hidden="0"/>
            <p:cNvGrpSpPr/>
            <p:nvPr isPhoto="0" userDrawn="0"/>
          </p:nvGrpSpPr>
          <p:grpSpPr bwMode="auto">
            <a:xfrm>
              <a:off x="5209721" y="1851670"/>
              <a:ext cx="1302442" cy="230936"/>
              <a:chOff x="5223696" y="1851670"/>
              <a:chExt cx="1302442" cy="230936"/>
            </a:xfrm>
          </p:grpSpPr>
          <p:sp>
            <p:nvSpPr>
              <p:cNvPr id="11"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2"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3" name="Groupe 26" hidden="0"/>
            <p:cNvGrpSpPr/>
            <p:nvPr isPhoto="0" userDrawn="0"/>
          </p:nvGrpSpPr>
          <p:grpSpPr bwMode="auto">
            <a:xfrm>
              <a:off x="2579616" y="1851670"/>
              <a:ext cx="1302442" cy="230936"/>
              <a:chOff x="2579616" y="1851670"/>
              <a:chExt cx="1302442" cy="230936"/>
            </a:xfrm>
          </p:grpSpPr>
          <p:sp>
            <p:nvSpPr>
              <p:cNvPr id="14"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5"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6" name="Groupe 27" hidden="0"/>
            <p:cNvGrpSpPr/>
            <p:nvPr isPhoto="0" userDrawn="0"/>
          </p:nvGrpSpPr>
          <p:grpSpPr bwMode="auto">
            <a:xfrm>
              <a:off x="1259632" y="1851670"/>
              <a:ext cx="1302443" cy="230936"/>
              <a:chOff x="1259632" y="1851670"/>
              <a:chExt cx="1302443" cy="230936"/>
            </a:xfrm>
          </p:grpSpPr>
          <p:sp>
            <p:nvSpPr>
              <p:cNvPr id="17"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8"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9" name="Groupe 28" hidden="0"/>
            <p:cNvGrpSpPr/>
            <p:nvPr isPhoto="0" userDrawn="0"/>
          </p:nvGrpSpPr>
          <p:grpSpPr bwMode="auto">
            <a:xfrm>
              <a:off x="6525116" y="1851670"/>
              <a:ext cx="1302442" cy="230936"/>
              <a:chOff x="6539091" y="1851670"/>
              <a:chExt cx="1302442" cy="230936"/>
            </a:xfrm>
          </p:grpSpPr>
          <p:sp>
            <p:nvSpPr>
              <p:cNvPr id="20"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F1C43A"/>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21"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sp>
        <p:nvSpPr>
          <p:cNvPr id="22" name="ZoneTexte 1" hidden="0"/>
          <p:cNvSpPr/>
          <p:nvPr isPhoto="0" userDrawn="0"/>
        </p:nvSpPr>
        <p:spPr bwMode="auto">
          <a:xfrm>
            <a:off x="0" y="411510"/>
            <a:ext cx="9144000" cy="369332"/>
          </a:xfrm>
          <a:prstGeom prst="rect">
            <a:avLst/>
          </a:prstGeom>
          <a:noFill/>
        </p:spPr>
        <p:txBody>
          <a:bodyPr wrap="square" rtlCol="0">
            <a:spAutoFit/>
          </a:bodyPr>
          <a:lstStyle/>
          <a:p>
            <a:pPr lvl="0" algn="ctr" defTabSz="685800">
              <a:defRPr/>
            </a:pPr>
            <a:r>
              <a:rPr lang="fr-FR" b="1">
                <a:solidFill>
                  <a:srgbClr val="C00000"/>
                </a:solidFill>
                <a:latin typeface="Arial"/>
              </a:rPr>
              <a:t>Liens</a:t>
            </a:r>
            <a:endParaRPr b="0" i="0" u="none" strike="noStrike" cap="none" spc="0">
              <a:ln>
                <a:noFill/>
              </a:ln>
              <a:solidFill>
                <a:prstClr val="black"/>
              </a:solidFill>
              <a:latin typeface="Calibri"/>
              <a:cs typeface="Arial"/>
            </a:endParaRPr>
          </a:p>
        </p:txBody>
      </p:sp>
      <p:sp>
        <p:nvSpPr>
          <p:cNvPr id="23" name="ZoneTexte 29" hidden="0"/>
          <p:cNvSpPr/>
          <p:nvPr isPhoto="0" userDrawn="0"/>
        </p:nvSpPr>
        <p:spPr bwMode="auto">
          <a:xfrm rot="16199998">
            <a:off x="8033769" y="4144898"/>
            <a:ext cx="712345" cy="153888"/>
          </a:xfrm>
          <a:prstGeom prst="rect">
            <a:avLst/>
          </a:prstGeom>
          <a:noFill/>
        </p:spPr>
        <p:txBody>
          <a:bodyPr wrap="square">
            <a:spAutoFit/>
          </a:bodyPr>
          <a:lstStyle/>
          <a:p>
            <a:pPr marL="0" marR="0" lvl="0" indent="0" algn="ctr" defTabSz="914400">
              <a:lnSpc>
                <a:spcPct val="100000"/>
              </a:lnSpc>
              <a:spcBef>
                <a:spcPts val="0"/>
              </a:spcBef>
              <a:spcAft>
                <a:spcPts val="0"/>
              </a:spcAft>
              <a:buClrTx/>
              <a:buSzTx/>
              <a:buFontTx/>
              <a:buNone/>
              <a:defRPr/>
            </a:pPr>
            <a:r>
              <a:rPr lang="fr-FR" sz="400" b="0" i="0" u="none" strike="noStrike" cap="none" spc="0">
                <a:ln>
                  <a:noFill/>
                </a:ln>
                <a:solidFill>
                  <a:srgbClr val="E7E6E6">
                    <a:lumMod val="90000"/>
                  </a:srgbClr>
                </a:solidFill>
                <a:latin typeface="Arial"/>
                <a:cs typeface="Arial"/>
              </a:rPr>
              <a:t>Image: Freepik.com </a:t>
            </a:r>
            <a:endParaRPr/>
          </a:p>
        </p:txBody>
      </p:sp>
      <p:sp>
        <p:nvSpPr>
          <p:cNvPr id="24" name="Rectangle 1" hidden="0"/>
          <p:cNvSpPr/>
          <p:nvPr isPhoto="0" userDrawn="0"/>
        </p:nvSpPr>
        <p:spPr bwMode="auto">
          <a:xfrm>
            <a:off x="736726" y="1422841"/>
            <a:ext cx="7546044" cy="2554545"/>
          </a:xfrm>
          <a:prstGeom prst="rect">
            <a:avLst/>
          </a:prstGeom>
        </p:spPr>
        <p:txBody>
          <a:bodyPr wrap="square">
            <a:spAutoFit/>
          </a:bodyPr>
          <a:lstStyle/>
          <a:p>
            <a:pPr>
              <a:defRPr/>
            </a:pPr>
            <a:r>
              <a:rPr lang="fr-FR" sz="1600" b="1"/>
              <a:t>Trouver des entrepôt pour les données</a:t>
            </a:r>
            <a:br>
              <a:rPr lang="fr-FR" sz="1600" b="1"/>
            </a:br>
            <a:br>
              <a:rPr lang="fr-FR" sz="1600" b="1"/>
            </a:br>
            <a:r>
              <a:rPr lang="fr-FR" sz="1600" u="sng">
                <a:hlinkClick r:id="rId2" tooltip="https://www.re3data.org/"/>
              </a:rPr>
              <a:t>re3data</a:t>
            </a:r>
            <a:r>
              <a:rPr lang="fr-FR" sz="1600"/>
              <a:t> : répertoire  </a:t>
            </a:r>
            <a:br>
              <a:rPr lang="fr-FR" sz="1600" b="1"/>
            </a:br>
            <a:br>
              <a:rPr lang="fr-FR" sz="1600"/>
            </a:br>
            <a:r>
              <a:rPr lang="fr-FR" sz="1600" b="1"/>
              <a:t>Revues </a:t>
            </a:r>
            <a:r>
              <a:rPr lang="fr-FR" sz="1600" b="1"/>
              <a:t>et maisons d'édition prédatrices</a:t>
            </a:r>
            <a:br>
              <a:rPr lang="fr-FR" sz="1600" b="1"/>
            </a:br>
            <a:br>
              <a:rPr lang="fr-FR" sz="1600"/>
            </a:br>
            <a:r>
              <a:rPr lang="fr-FR" sz="1600" u="sng">
                <a:hlinkClick r:id="rId3" tooltip="(s'ouvre dans une nouvelle fenêtre)"/>
              </a:rPr>
              <a:t>Think</a:t>
            </a:r>
            <a:r>
              <a:rPr lang="fr-FR" sz="1600" u="sng">
                <a:hlinkClick r:id="rId3" tooltip="(s'ouvre dans une nouvelle fenêtre)"/>
              </a:rPr>
              <a:t> Check </a:t>
            </a:r>
            <a:r>
              <a:rPr lang="fr-FR" sz="1600" u="sng">
                <a:hlinkClick r:id="rId3" tooltip="(s'ouvre dans une nouvelle fenêtre)"/>
              </a:rPr>
              <a:t>Submit</a:t>
            </a:r>
            <a:r>
              <a:rPr lang="fr-FR" sz="1600"/>
              <a:t> : identifier des revues et des éditeurs fiables</a:t>
            </a:r>
            <a:br>
              <a:rPr lang="fr-FR" sz="1600"/>
            </a:br>
            <a:br>
              <a:rPr lang="fr-FR" sz="1600"/>
            </a:br>
            <a:r>
              <a:rPr lang="fr-FR" sz="1600" u="sng">
                <a:hlinkClick r:id="rId4" tooltip="https://app.lib.uliege.be/compass-to-publish/"/>
              </a:rPr>
              <a:t>Compass</a:t>
            </a:r>
            <a:r>
              <a:rPr lang="fr-FR" sz="1600" u="sng">
                <a:hlinkClick r:id="rId4" tooltip="https://app.lib.uliege.be/compass-to-publish/"/>
              </a:rPr>
              <a:t> to </a:t>
            </a:r>
            <a:r>
              <a:rPr lang="fr-FR" sz="1600" u="sng">
                <a:hlinkClick r:id="rId4" tooltip="https://app.lib.uliege.be/compass-to-publish/"/>
              </a:rPr>
              <a:t>Publish</a:t>
            </a:r>
            <a:r>
              <a:rPr lang="fr-FR" sz="1600"/>
              <a:t> : outil développé par la bibliothèque de l’Université de Liège afin d’évaluer l’authenticité de revues Open Access exigeant des frais de publication</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marL="0" marR="0" lvl="0" indent="0" algn="ctr" defTabSz="685800">
              <a:lnSpc>
                <a:spcPct val="100000"/>
              </a:lnSpc>
              <a:spcBef>
                <a:spcPts val="0"/>
              </a:spcBef>
              <a:spcAft>
                <a:spcPts val="0"/>
              </a:spcAft>
              <a:buClrTx/>
              <a:buSzTx/>
              <a:buFontTx/>
              <a:buNone/>
              <a:defRPr/>
            </a:pPr>
            <a:fld id="{D038279B-FC19-497E-A7D1-5ADD9CAF016F}" type="slidenum">
              <a:rPr lang="en-US" sz="1600" b="1" i="0" u="none" strike="noStrike" cap="none" spc="0">
                <a:ln>
                  <a:noFill/>
                </a:ln>
                <a:solidFill>
                  <a:srgbClr val="C00000"/>
                </a:solidFill>
                <a:latin typeface="Arial"/>
                <a:ea typeface="Arial"/>
                <a:cs typeface="Arial"/>
              </a:rPr>
              <a:t>39</a:t>
            </a:fld>
            <a:endParaRPr lang="en-US" sz="1600" b="0" i="0" u="none" strike="noStrike" cap="none" spc="0">
              <a:ln>
                <a:noFill/>
              </a:ln>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grpSp>
        <p:nvGrpSpPr>
          <p:cNvPr id="6" name="Groupe 23" hidden="0"/>
          <p:cNvGrpSpPr/>
          <p:nvPr isPhoto="0" userDrawn="0"/>
        </p:nvGrpSpPr>
        <p:grpSpPr bwMode="auto">
          <a:xfrm rot="5400000">
            <a:off x="7232176" y="2632694"/>
            <a:ext cx="3581997" cy="125948"/>
            <a:chOff x="1259632" y="1851670"/>
            <a:chExt cx="6567926" cy="230936"/>
          </a:xfrm>
        </p:grpSpPr>
        <p:grpSp>
          <p:nvGrpSpPr>
            <p:cNvPr id="7" name="Groupe 24" hidden="0"/>
            <p:cNvGrpSpPr/>
            <p:nvPr isPhoto="0" userDrawn="0"/>
          </p:nvGrpSpPr>
          <p:grpSpPr bwMode="auto">
            <a:xfrm>
              <a:off x="3900867" y="1851670"/>
              <a:ext cx="1300128" cy="230936"/>
              <a:chOff x="3900867" y="1851670"/>
              <a:chExt cx="1300128" cy="230936"/>
            </a:xfrm>
          </p:grpSpPr>
          <p:sp>
            <p:nvSpPr>
              <p:cNvPr id="8"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9"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0" name="Groupe 25" hidden="0"/>
            <p:cNvGrpSpPr/>
            <p:nvPr isPhoto="0" userDrawn="0"/>
          </p:nvGrpSpPr>
          <p:grpSpPr bwMode="auto">
            <a:xfrm>
              <a:off x="5209721" y="1851670"/>
              <a:ext cx="1302442" cy="230936"/>
              <a:chOff x="5223696" y="1851670"/>
              <a:chExt cx="1302442" cy="230936"/>
            </a:xfrm>
          </p:grpSpPr>
          <p:sp>
            <p:nvSpPr>
              <p:cNvPr id="11"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2"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3" name="Groupe 26" hidden="0"/>
            <p:cNvGrpSpPr/>
            <p:nvPr isPhoto="0" userDrawn="0"/>
          </p:nvGrpSpPr>
          <p:grpSpPr bwMode="auto">
            <a:xfrm>
              <a:off x="2579616" y="1851670"/>
              <a:ext cx="1302442" cy="230936"/>
              <a:chOff x="2579616" y="1851670"/>
              <a:chExt cx="1302442" cy="230936"/>
            </a:xfrm>
          </p:grpSpPr>
          <p:sp>
            <p:nvSpPr>
              <p:cNvPr id="14"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5"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6" name="Groupe 27" hidden="0"/>
            <p:cNvGrpSpPr/>
            <p:nvPr isPhoto="0" userDrawn="0"/>
          </p:nvGrpSpPr>
          <p:grpSpPr bwMode="auto">
            <a:xfrm>
              <a:off x="1259632" y="1851670"/>
              <a:ext cx="1302443" cy="230936"/>
              <a:chOff x="1259632" y="1851670"/>
              <a:chExt cx="1302443" cy="230936"/>
            </a:xfrm>
          </p:grpSpPr>
          <p:sp>
            <p:nvSpPr>
              <p:cNvPr id="17"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18"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nvGrpSpPr>
            <p:cNvPr id="19" name="Groupe 28" hidden="0"/>
            <p:cNvGrpSpPr/>
            <p:nvPr isPhoto="0" userDrawn="0"/>
          </p:nvGrpSpPr>
          <p:grpSpPr bwMode="auto">
            <a:xfrm>
              <a:off x="6525116" y="1851670"/>
              <a:ext cx="1302442" cy="230936"/>
              <a:chOff x="6539091" y="1851670"/>
              <a:chExt cx="1302442" cy="230936"/>
            </a:xfrm>
          </p:grpSpPr>
          <p:sp>
            <p:nvSpPr>
              <p:cNvPr id="20"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F1C43A"/>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sp>
            <p:nvSpPr>
              <p:cNvPr id="21"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marL="0" marR="0" lvl="0" indent="0" algn="l" defTabSz="914400">
                  <a:lnSpc>
                    <a:spcPct val="100000"/>
                  </a:lnSpc>
                  <a:spcBef>
                    <a:spcPts val="0"/>
                  </a:spcBef>
                  <a:spcAft>
                    <a:spcPts val="0"/>
                  </a:spcAft>
                  <a:buClrTx/>
                  <a:buSzTx/>
                  <a:buFontTx/>
                  <a:buNone/>
                  <a:defRPr/>
                </a:pPr>
                <a:endParaRPr lang="en-US" sz="1800" b="1" i="0" u="none" strike="noStrike" cap="none" spc="0">
                  <a:ln>
                    <a:noFill/>
                  </a:ln>
                  <a:solidFill>
                    <a:prstClr val="black"/>
                  </a:solidFill>
                  <a:latin typeface="Calibri"/>
                  <a:cs typeface="Arial"/>
                </a:endParaRPr>
              </a:p>
            </p:txBody>
          </p:sp>
        </p:grpSp>
      </p:grpSp>
      <p:sp>
        <p:nvSpPr>
          <p:cNvPr id="22" name="ZoneTexte 1" hidden="0"/>
          <p:cNvSpPr/>
          <p:nvPr isPhoto="0" userDrawn="0"/>
        </p:nvSpPr>
        <p:spPr bwMode="auto">
          <a:xfrm>
            <a:off x="0" y="411510"/>
            <a:ext cx="9144000" cy="369332"/>
          </a:xfrm>
          <a:prstGeom prst="rect">
            <a:avLst/>
          </a:prstGeom>
          <a:noFill/>
        </p:spPr>
        <p:txBody>
          <a:bodyPr wrap="square" rtlCol="0">
            <a:spAutoFit/>
          </a:bodyPr>
          <a:lstStyle/>
          <a:p>
            <a:pPr lvl="0" algn="ctr" defTabSz="685800">
              <a:defRPr/>
            </a:pPr>
            <a:r>
              <a:rPr lang="fr-FR" b="1">
                <a:solidFill>
                  <a:srgbClr val="C00000"/>
                </a:solidFill>
                <a:latin typeface="Arial"/>
              </a:rPr>
              <a:t>Liens</a:t>
            </a:r>
            <a:endParaRPr b="0" i="0" u="none" strike="noStrike" cap="none" spc="0">
              <a:ln>
                <a:noFill/>
              </a:ln>
              <a:solidFill>
                <a:prstClr val="black"/>
              </a:solidFill>
              <a:latin typeface="Calibri"/>
              <a:cs typeface="Arial"/>
            </a:endParaRPr>
          </a:p>
        </p:txBody>
      </p:sp>
      <p:sp>
        <p:nvSpPr>
          <p:cNvPr id="23" name="ZoneTexte 29" hidden="0"/>
          <p:cNvSpPr/>
          <p:nvPr isPhoto="0" userDrawn="0"/>
        </p:nvSpPr>
        <p:spPr bwMode="auto">
          <a:xfrm rot="16199998">
            <a:off x="8033769" y="4144898"/>
            <a:ext cx="712345" cy="153888"/>
          </a:xfrm>
          <a:prstGeom prst="rect">
            <a:avLst/>
          </a:prstGeom>
          <a:noFill/>
        </p:spPr>
        <p:txBody>
          <a:bodyPr wrap="square">
            <a:spAutoFit/>
          </a:bodyPr>
          <a:lstStyle/>
          <a:p>
            <a:pPr marL="0" marR="0" lvl="0" indent="0" algn="ctr" defTabSz="914400">
              <a:lnSpc>
                <a:spcPct val="100000"/>
              </a:lnSpc>
              <a:spcBef>
                <a:spcPts val="0"/>
              </a:spcBef>
              <a:spcAft>
                <a:spcPts val="0"/>
              </a:spcAft>
              <a:buClrTx/>
              <a:buSzTx/>
              <a:buFontTx/>
              <a:buNone/>
              <a:defRPr/>
            </a:pPr>
            <a:r>
              <a:rPr lang="fr-FR" sz="400" b="0" i="0" u="none" strike="noStrike" cap="none" spc="0">
                <a:ln>
                  <a:noFill/>
                </a:ln>
                <a:solidFill>
                  <a:srgbClr val="E7E6E6">
                    <a:lumMod val="90000"/>
                  </a:srgbClr>
                </a:solidFill>
                <a:latin typeface="Arial"/>
                <a:cs typeface="Arial"/>
              </a:rPr>
              <a:t>Image: Freepik.com </a:t>
            </a:r>
            <a:endParaRPr/>
          </a:p>
        </p:txBody>
      </p:sp>
      <p:sp>
        <p:nvSpPr>
          <p:cNvPr id="24" name="Rectangle 1" hidden="0"/>
          <p:cNvSpPr/>
          <p:nvPr isPhoto="0" userDrawn="0"/>
        </p:nvSpPr>
        <p:spPr bwMode="auto">
          <a:xfrm>
            <a:off x="843894" y="1018891"/>
            <a:ext cx="7546044" cy="3539430"/>
          </a:xfrm>
          <a:prstGeom prst="rect">
            <a:avLst/>
          </a:prstGeom>
        </p:spPr>
        <p:txBody>
          <a:bodyPr wrap="square">
            <a:spAutoFit/>
          </a:bodyPr>
          <a:lstStyle/>
          <a:p>
            <a:pPr>
              <a:defRPr/>
            </a:pPr>
            <a:r>
              <a:rPr lang="fr-FR" sz="1600" b="1"/>
              <a:t>Stratégie de non cession des droits</a:t>
            </a:r>
            <a:br>
              <a:rPr lang="fr-FR" sz="1600" b="1"/>
            </a:br>
            <a:br>
              <a:rPr lang="fr-FR" sz="1600" b="1"/>
            </a:br>
            <a:r>
              <a:rPr lang="fr-FR" sz="1600" u="sng">
                <a:hlinkClick r:id="rId2" tooltip="https://www.ouvrirlascience.fr/wp-content/uploads/2022/07/Guide_non_cession_des_droits_web.pdf"/>
              </a:rPr>
              <a:t>https://www.ouvrirlascience.fr/wp-content/uploads/2022/07/Guide_non_cession_des_droits_web.pdf</a:t>
            </a:r>
            <a:endParaRPr lang="fr-FR" sz="1600"/>
          </a:p>
          <a:p>
            <a:pPr>
              <a:defRPr/>
            </a:pPr>
            <a:r>
              <a:rPr lang="fr-FR" sz="1600" b="1"/>
              <a:t>Enjeux et des difficultés de l'édition scientifique</a:t>
            </a:r>
            <a:br>
              <a:rPr lang="fr-FR" sz="1600" b="1"/>
            </a:br>
            <a:br>
              <a:rPr lang="fr-FR" sz="1600" b="1"/>
            </a:br>
            <a:r>
              <a:rPr lang="fr-FR" sz="1600"/>
              <a:t>rapports de </a:t>
            </a:r>
            <a:r>
              <a:rPr lang="fr-FR" sz="1600" u="sng">
                <a:hlinkClick r:id="rId3" tooltip="https://www.enseignementsup-recherche.gouv.fr/fr/l-edition-francaise-de-revues-scientifiques-plan-de-soutien-et-evaluation-des-effets-de-la-loi-du-7-47800"/>
              </a:rPr>
              <a:t>Daniel </a:t>
            </a:r>
            <a:r>
              <a:rPr lang="fr-FR" sz="1600" u="sng">
                <a:hlinkClick r:id="rId3" tooltip="https://www.enseignementsup-recherche.gouv.fr/fr/l-edition-francaise-de-revues-scientifiques-plan-de-soutien-et-evaluation-des-effets-de-la-loi-du-7-47800"/>
              </a:rPr>
              <a:t>Renoult</a:t>
            </a:r>
            <a:r>
              <a:rPr lang="fr-FR" sz="1600"/>
              <a:t> et de </a:t>
            </a:r>
            <a:r>
              <a:rPr lang="fr-FR" sz="1600" u="sng">
                <a:hlinkClick r:id="rId4" tooltip="https://www.enseignementsup-recherche.gouv.fr/fr/les-pouvoirs-publics-et-l-edition-scientifique-en-france-47770"/>
              </a:rPr>
              <a:t>Jean-Yves Mérindol</a:t>
            </a:r>
            <a:endParaRPr lang="fr-FR" sz="1600"/>
          </a:p>
          <a:p>
            <a:pPr>
              <a:defRPr/>
            </a:pPr>
            <a:r>
              <a:rPr lang="fr-FR" sz="1600"/>
              <a:t>Un article : </a:t>
            </a:r>
            <a:r>
              <a:rPr lang="fr-FR" sz="1600" u="sng">
                <a:hlinkClick r:id="rId5" tooltip="https://www-cairn-info.ezproxy.campus-condorcet.fr/revue-le-debat-2016-1-page-30.htm"/>
              </a:rPr>
              <a:t>François </a:t>
            </a:r>
            <a:r>
              <a:rPr lang="fr-FR" sz="1600" u="sng">
                <a:hlinkClick r:id="rId5" tooltip="https://www-cairn-info.ezproxy.campus-condorcet.fr/revue-le-debat-2016-1-page-30.htm"/>
              </a:rPr>
              <a:t>Gèze</a:t>
            </a:r>
            <a:r>
              <a:rPr lang="fr-FR" sz="1600" u="sng">
                <a:hlinkClick r:id="rId5" tooltip="https://www-cairn-info.ezproxy.campus-condorcet.fr/revue-le-debat-2016-1-page-30.htm"/>
              </a:rPr>
              <a:t>, « Quelle politique numérique pour l'édition de savoir ? », Le Débat, n° 188, 2016.</a:t>
            </a:r>
            <a:br>
              <a:rPr lang="fr-FR" sz="1600" b="1"/>
            </a:br>
            <a:br>
              <a:rPr lang="fr-FR" sz="1600" b="1"/>
            </a:br>
            <a:r>
              <a:rPr lang="fr-FR" sz="1600" b="1"/>
              <a:t>L’exemple de l’Amérique latine</a:t>
            </a:r>
            <a:br>
              <a:rPr lang="fr-FR" sz="1600" b="1"/>
            </a:br>
            <a:br>
              <a:rPr lang="fr-FR" sz="1600" b="1"/>
            </a:br>
            <a:r>
              <a:rPr lang="fr-FR" sz="1600" u="sng">
                <a:hlinkClick r:id="rId6" tooltip="https://www.ouvrirlascience.fr/lamerique-latine-pourrait-devenir-un-leader-mondial-de-la-science-ouverte-non-commerciale/"/>
              </a:rPr>
              <a:t>L’Amérique latine pourrait devenir un leader mondial de la science ouverte non commerciale</a:t>
            </a:r>
            <a:endParaRPr lang="fr-FR" sz="1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0" y="382743"/>
            <a:ext cx="9144000" cy="566822"/>
          </a:xfrm>
          <a:prstGeom prst="rect">
            <a:avLst/>
          </a:prstGeom>
        </p:spPr>
        <p:txBody>
          <a:bodyPr vert="horz" wrap="square" lIns="0" tIns="12700" rIns="0" bIns="0" rtlCol="0">
            <a:spAutoFit/>
          </a:bodyPr>
          <a:lstStyle/>
          <a:p>
            <a:pPr marL="12700" algn="ctr">
              <a:lnSpc>
                <a:spcPct val="100000"/>
              </a:lnSpc>
              <a:spcBef>
                <a:spcPts val="100"/>
              </a:spcBef>
              <a:defRPr/>
            </a:pPr>
            <a:r>
              <a:rPr lang="fr-FR"/>
              <a:t>Science ouverte</a:t>
            </a:r>
            <a:br>
              <a:rPr lang="fr-FR"/>
            </a:br>
            <a:endParaRPr/>
          </a:p>
        </p:txBody>
      </p:sp>
      <p:sp>
        <p:nvSpPr>
          <p:cNvPr id="5" name="Rectangle 1" hidden="0"/>
          <p:cNvSpPr/>
          <p:nvPr isPhoto="0" userDrawn="0"/>
        </p:nvSpPr>
        <p:spPr bwMode="auto">
          <a:xfrm>
            <a:off x="5220072" y="1059582"/>
            <a:ext cx="184731" cy="553998"/>
          </a:xfrm>
          <a:prstGeom prst="rect">
            <a:avLst/>
          </a:prstGeom>
        </p:spPr>
        <p:txBody>
          <a:bodyPr wrap="none">
            <a:spAutoFit/>
          </a:bodyPr>
          <a:lstStyle/>
          <a:p>
            <a:pPr>
              <a:defRPr/>
            </a:pPr>
            <a:endParaRPr lang="fr-FR" sz="1000">
              <a:latin typeface="Arial"/>
              <a:cs typeface="Arial"/>
            </a:endParaRPr>
          </a:p>
          <a:p>
            <a:pPr>
              <a:defRPr/>
            </a:pPr>
            <a:endParaRPr lang="fr-FR" sz="1000">
              <a:latin typeface="Arial"/>
              <a:cs typeface="Arial"/>
            </a:endParaRPr>
          </a:p>
          <a:p>
            <a:pPr>
              <a:defRPr/>
            </a:pPr>
            <a:endParaRPr lang="fr-FR" sz="1000" b="1">
              <a:latin typeface="Arial"/>
              <a:cs typeface="Arial"/>
            </a:endParaRPr>
          </a:p>
        </p:txBody>
      </p:sp>
      <p:sp>
        <p:nvSpPr>
          <p:cNvPr id="6" name="Rectangle 7" hidden="0"/>
          <p:cNvSpPr/>
          <p:nvPr isPhoto="0" userDrawn="0"/>
        </p:nvSpPr>
        <p:spPr bwMode="auto">
          <a:xfrm>
            <a:off x="0" y="987574"/>
            <a:ext cx="9144000" cy="338554"/>
          </a:xfrm>
          <a:prstGeom prst="rect">
            <a:avLst/>
          </a:prstGeom>
        </p:spPr>
        <p:txBody>
          <a:bodyPr wrap="square">
            <a:spAutoFit/>
          </a:bodyPr>
          <a:lstStyle/>
          <a:p>
            <a:pPr algn="ctr">
              <a:defRPr/>
            </a:pPr>
            <a:r>
              <a:rPr lang="fr-FR" sz="1600">
                <a:latin typeface="Arial"/>
                <a:cs typeface="Arial"/>
              </a:rPr>
              <a:t>« Vos attentes »</a:t>
            </a:r>
            <a:endParaRPr sz="1600">
              <a:latin typeface="Arial"/>
              <a:cs typeface="Arial"/>
            </a:endParaRPr>
          </a:p>
        </p:txBody>
      </p:sp>
      <p:sp>
        <p:nvSpPr>
          <p:cNvPr id="7" name="Espace réservé du pied de page 4" hidden="0"/>
          <p:cNvSpPr/>
          <p:nvPr isPhoto="0" userDrawn="0"/>
        </p:nvSpPr>
        <p:spPr bwMode="auto">
          <a:xfrm>
            <a:off x="1152525" y="4856163"/>
            <a:ext cx="6838950" cy="265112"/>
          </a:xfrm>
          <a:prstGeom prst="rect">
            <a:avLst/>
          </a:prstGeom>
        </p:spPr>
        <p:txBody>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12700" algn="ctr">
              <a:defRPr/>
            </a:pPr>
            <a:r>
              <a:rPr lang="fr-FR" sz="1000" b="1" spc="-5">
                <a:solidFill>
                  <a:srgbClr val="005F71"/>
                </a:solidFill>
                <a:latin typeface="Arial"/>
                <a:cs typeface="Arial"/>
              </a:rPr>
              <a:t>Science ouverte : sensibilisation</a:t>
            </a:r>
            <a:endParaRPr lang="fr-FR" sz="1000" b="1">
              <a:solidFill>
                <a:srgbClr val="005F71"/>
              </a:solidFill>
              <a:latin typeface="Arial"/>
              <a:cs typeface="Arial"/>
            </a:endParaRPr>
          </a:p>
        </p:txBody>
      </p:sp>
      <p:pic>
        <p:nvPicPr>
          <p:cNvPr id="8" name="Image 7" hidden="0"/>
          <p:cNvPicPr>
            <a:picLocks noChangeAspect="1"/>
          </p:cNvPicPr>
          <p:nvPr isPhoto="0" userDrawn="0"/>
        </p:nvPicPr>
        <p:blipFill>
          <a:blip r:embed="rId2"/>
          <a:stretch/>
        </p:blipFill>
        <p:spPr bwMode="auto">
          <a:xfrm>
            <a:off x="2598261" y="1444760"/>
            <a:ext cx="3947478" cy="3071206"/>
          </a:xfrm>
          <a:prstGeom prst="rect">
            <a:avLst/>
          </a:prstGeom>
        </p:spPr>
      </p:pic>
      <p:sp>
        <p:nvSpPr>
          <p:cNvPr id="9" name="Espace réservé du numéro de diapositive 1" hidden="0"/>
          <p:cNvSpPr/>
          <p:nvPr isPhoto="0" userDrawn="0"/>
        </p:nvSpPr>
        <p:spPr bwMode="auto">
          <a:xfrm>
            <a:off x="8389938" y="4789594"/>
            <a:ext cx="754062" cy="398251"/>
          </a:xfrm>
          <a:prstGeom prst="rect">
            <a:avLst/>
          </a:prstGeom>
        </p:spPr>
        <p:txBody>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D038279B-FC19-497E-A7D1-5ADD9CAF016F}" type="slidenum">
              <a:rPr lang="en-US" sz="1600" b="1">
                <a:solidFill>
                  <a:srgbClr val="C00000"/>
                </a:solidFill>
                <a:latin typeface="Arial"/>
                <a:cs typeface="Arial"/>
              </a:rPr>
              <a:t>4</a:t>
            </a:fld>
            <a:endParaRPr lang="en-US" sz="16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pied de page 1" hidden="0"/>
          <p:cNvSpPr>
            <a:spLocks noGrp="1"/>
          </p:cNvSpPr>
          <p:nvPr isPhoto="0" userDrawn="0">
            <p:ph type="ftr" sz="quarter" idx="5" hasCustomPrompt="0"/>
          </p:nvPr>
        </p:nvSpPr>
        <p:spPr bwMode="auto">
          <a:xfrm>
            <a:off x="2271776" y="4910219"/>
            <a:ext cx="4600575" cy="153888"/>
          </a:xfrm>
        </p:spPr>
        <p:txBody>
          <a:bodyPr/>
          <a:lstStyle/>
          <a:p>
            <a:pPr marL="12700" algn="ctr">
              <a:lnSpc>
                <a:spcPct val="100000"/>
              </a:lnSpc>
              <a:defRPr/>
            </a:pPr>
            <a:r>
              <a:rPr lang="fr-FR" spc="-5"/>
              <a:t>Science ouverte : sensibilisation</a:t>
            </a:r>
            <a:endParaRPr lang="fr-FR"/>
          </a:p>
        </p:txBody>
      </p:sp>
      <p:sp>
        <p:nvSpPr>
          <p:cNvPr id="5" name="Espace réservé du numéro de diapositive 2" hidden="0"/>
          <p:cNvSpPr>
            <a:spLocks noGrp="1"/>
          </p:cNvSpPr>
          <p:nvPr isPhoto="0" userDrawn="0">
            <p:ph type="sldNum" sz="quarter" idx="7" hasCustomPrompt="0"/>
          </p:nvPr>
        </p:nvSpPr>
        <p:spPr bwMode="auto">
          <a:xfrm>
            <a:off x="8588629" y="4841574"/>
            <a:ext cx="360045" cy="267894"/>
          </a:xfrm>
        </p:spPr>
        <p:txBody>
          <a:bodyPr/>
          <a:lstStyle/>
          <a:p>
            <a:pPr marL="38100" algn="ctr">
              <a:lnSpc>
                <a:spcPts val="2315"/>
              </a:lnSpc>
              <a:defRPr/>
            </a:pPr>
            <a:fld id="{81D60167-4931-47E6-BA6A-407CBD079E47}" type="slidenum">
              <a:rPr lang="en-US" sz="1600"/>
              <a:t>40</a:t>
            </a:fld>
            <a:endParaRPr lang="en-US" sz="1600"/>
          </a:p>
        </p:txBody>
      </p:sp>
      <p:pic>
        <p:nvPicPr>
          <p:cNvPr id="6" name="Graphique 6" hidden="0"/>
          <p:cNvPicPr>
            <a:picLocks noChangeAspect="1"/>
          </p:cNvPicPr>
          <p:nvPr isPhoto="0" userDrawn="0"/>
        </p:nvPicPr>
        <p:blipFill>
          <a:blip r:embed="rId2"/>
          <a:stretch/>
        </p:blipFill>
        <p:spPr bwMode="auto">
          <a:xfrm>
            <a:off x="3381437" y="1352228"/>
            <a:ext cx="2190217" cy="2190217"/>
          </a:xfrm>
          <a:prstGeom prst="rect">
            <a:avLst/>
          </a:prstGeom>
        </p:spPr>
      </p:pic>
      <p:sp>
        <p:nvSpPr>
          <p:cNvPr id="7" name="ZoneTexte 7" hidden="0"/>
          <p:cNvSpPr/>
          <p:nvPr isPhoto="0" userDrawn="0"/>
        </p:nvSpPr>
        <p:spPr bwMode="auto">
          <a:xfrm>
            <a:off x="3563888" y="2067694"/>
            <a:ext cx="1728192" cy="769441"/>
          </a:xfrm>
          <a:prstGeom prst="rect">
            <a:avLst/>
          </a:prstGeom>
          <a:noFill/>
        </p:spPr>
        <p:txBody>
          <a:bodyPr wrap="square" rtlCol="0">
            <a:spAutoFit/>
          </a:bodyPr>
          <a:lstStyle/>
          <a:p>
            <a:pPr algn="ctr">
              <a:defRPr/>
            </a:pPr>
            <a:r>
              <a:rPr lang="fr-FR" sz="2200" b="1" spc="-150">
                <a:latin typeface="Arial"/>
                <a:cs typeface="Arial"/>
              </a:rPr>
              <a:t>SCIENCE</a:t>
            </a:r>
            <a:br>
              <a:rPr lang="fr-FR" sz="2200" b="1" spc="-150">
                <a:latin typeface="Arial"/>
                <a:cs typeface="Arial"/>
              </a:rPr>
            </a:br>
            <a:r>
              <a:rPr lang="fr-FR" sz="2200" b="1" spc="-150">
                <a:latin typeface="Arial"/>
                <a:cs typeface="Arial"/>
              </a:rPr>
              <a:t>OUVERTE</a:t>
            </a:r>
            <a:endParaRPr lang="en-US" sz="2200" b="1" spc="-150">
              <a:latin typeface="Arial"/>
              <a:cs typeface="Arial"/>
            </a:endParaRPr>
          </a:p>
        </p:txBody>
      </p:sp>
      <p:pic>
        <p:nvPicPr>
          <p:cNvPr id="8" name="Graphique 9" hidden="0"/>
          <p:cNvPicPr>
            <a:picLocks noChangeAspect="1"/>
          </p:cNvPicPr>
          <p:nvPr isPhoto="0" userDrawn="0"/>
        </p:nvPicPr>
        <p:blipFill>
          <a:blip r:embed="rId3"/>
          <a:stretch/>
        </p:blipFill>
        <p:spPr bwMode="auto">
          <a:xfrm>
            <a:off x="4669970" y="440662"/>
            <a:ext cx="597792" cy="597792"/>
          </a:xfrm>
          <a:prstGeom prst="rect">
            <a:avLst/>
          </a:prstGeom>
        </p:spPr>
      </p:pic>
      <p:pic>
        <p:nvPicPr>
          <p:cNvPr id="9" name="Graphique 11" hidden="0"/>
          <p:cNvPicPr>
            <a:picLocks noChangeAspect="1"/>
          </p:cNvPicPr>
          <p:nvPr isPhoto="0" userDrawn="0"/>
        </p:nvPicPr>
        <p:blipFill>
          <a:blip r:embed="rId4"/>
          <a:stretch/>
        </p:blipFill>
        <p:spPr bwMode="auto">
          <a:xfrm>
            <a:off x="5868146" y="466382"/>
            <a:ext cx="597792" cy="597792"/>
          </a:xfrm>
          <a:prstGeom prst="rect">
            <a:avLst/>
          </a:prstGeom>
        </p:spPr>
      </p:pic>
      <p:pic>
        <p:nvPicPr>
          <p:cNvPr id="10" name="Graphique 15" hidden="0"/>
          <p:cNvPicPr>
            <a:picLocks noChangeAspect="1"/>
          </p:cNvPicPr>
          <p:nvPr isPhoto="0" userDrawn="0"/>
        </p:nvPicPr>
        <p:blipFill>
          <a:blip r:embed="rId5"/>
          <a:stretch/>
        </p:blipFill>
        <p:spPr bwMode="auto">
          <a:xfrm>
            <a:off x="6256962" y="1450081"/>
            <a:ext cx="597792" cy="597792"/>
          </a:xfrm>
          <a:prstGeom prst="rect">
            <a:avLst/>
          </a:prstGeom>
        </p:spPr>
      </p:pic>
      <p:pic>
        <p:nvPicPr>
          <p:cNvPr id="11" name="Graphique 17" hidden="0"/>
          <p:cNvPicPr>
            <a:picLocks noChangeAspect="1"/>
          </p:cNvPicPr>
          <p:nvPr isPhoto="0" userDrawn="0"/>
        </p:nvPicPr>
        <p:blipFill>
          <a:blip r:embed="rId6"/>
          <a:stretch/>
        </p:blipFill>
        <p:spPr bwMode="auto">
          <a:xfrm>
            <a:off x="5903308" y="2320123"/>
            <a:ext cx="597792" cy="597792"/>
          </a:xfrm>
          <a:prstGeom prst="rect">
            <a:avLst/>
          </a:prstGeom>
        </p:spPr>
      </p:pic>
      <p:pic>
        <p:nvPicPr>
          <p:cNvPr id="12" name="Graphique 19" hidden="0"/>
          <p:cNvPicPr>
            <a:picLocks noChangeAspect="1"/>
          </p:cNvPicPr>
          <p:nvPr isPhoto="0" userDrawn="0"/>
        </p:nvPicPr>
        <p:blipFill>
          <a:blip r:embed="rId7"/>
          <a:stretch/>
        </p:blipFill>
        <p:spPr bwMode="auto">
          <a:xfrm>
            <a:off x="6062440" y="3289348"/>
            <a:ext cx="597792" cy="597792"/>
          </a:xfrm>
          <a:prstGeom prst="rect">
            <a:avLst/>
          </a:prstGeom>
        </p:spPr>
      </p:pic>
      <p:pic>
        <p:nvPicPr>
          <p:cNvPr id="13" name="Graphique 21" hidden="0"/>
          <p:cNvPicPr>
            <a:picLocks noChangeAspect="1"/>
          </p:cNvPicPr>
          <p:nvPr isPhoto="0" userDrawn="0"/>
        </p:nvPicPr>
        <p:blipFill>
          <a:blip r:embed="rId8"/>
          <a:stretch/>
        </p:blipFill>
        <p:spPr bwMode="auto">
          <a:xfrm>
            <a:off x="5315674" y="3946005"/>
            <a:ext cx="597792" cy="597792"/>
          </a:xfrm>
          <a:prstGeom prst="rect">
            <a:avLst/>
          </a:prstGeom>
        </p:spPr>
      </p:pic>
      <p:pic>
        <p:nvPicPr>
          <p:cNvPr id="14" name="Graphique 23" hidden="0"/>
          <p:cNvPicPr>
            <a:picLocks noChangeAspect="1"/>
          </p:cNvPicPr>
          <p:nvPr isPhoto="0" userDrawn="0"/>
        </p:nvPicPr>
        <p:blipFill>
          <a:blip r:embed="rId9"/>
          <a:stretch/>
        </p:blipFill>
        <p:spPr bwMode="auto">
          <a:xfrm>
            <a:off x="4128114" y="3694276"/>
            <a:ext cx="597792" cy="597792"/>
          </a:xfrm>
          <a:prstGeom prst="rect">
            <a:avLst/>
          </a:prstGeom>
        </p:spPr>
      </p:pic>
      <p:pic>
        <p:nvPicPr>
          <p:cNvPr id="15" name="Graphique 25" hidden="0"/>
          <p:cNvPicPr>
            <a:picLocks noChangeAspect="1"/>
          </p:cNvPicPr>
          <p:nvPr isPhoto="0" userDrawn="0"/>
        </p:nvPicPr>
        <p:blipFill>
          <a:blip r:embed="rId10"/>
          <a:stretch/>
        </p:blipFill>
        <p:spPr bwMode="auto">
          <a:xfrm>
            <a:off x="3113464" y="3778476"/>
            <a:ext cx="597792" cy="597792"/>
          </a:xfrm>
          <a:prstGeom prst="rect">
            <a:avLst/>
          </a:prstGeom>
        </p:spPr>
      </p:pic>
      <p:pic>
        <p:nvPicPr>
          <p:cNvPr id="16" name="Graphique 29" hidden="0"/>
          <p:cNvPicPr>
            <a:picLocks noChangeAspect="1"/>
          </p:cNvPicPr>
          <p:nvPr isPhoto="0" userDrawn="0"/>
        </p:nvPicPr>
        <p:blipFill>
          <a:blip r:embed="rId11"/>
          <a:stretch/>
        </p:blipFill>
        <p:spPr bwMode="auto">
          <a:xfrm>
            <a:off x="2483769" y="3081590"/>
            <a:ext cx="597792" cy="597792"/>
          </a:xfrm>
          <a:prstGeom prst="rect">
            <a:avLst/>
          </a:prstGeom>
        </p:spPr>
      </p:pic>
      <p:pic>
        <p:nvPicPr>
          <p:cNvPr id="17" name="Graphique 31" hidden="0"/>
          <p:cNvPicPr>
            <a:picLocks noChangeAspect="1"/>
          </p:cNvPicPr>
          <p:nvPr isPhoto="0" userDrawn="0"/>
        </p:nvPicPr>
        <p:blipFill>
          <a:blip r:embed="rId12"/>
          <a:stretch/>
        </p:blipFill>
        <p:spPr bwMode="auto">
          <a:xfrm>
            <a:off x="1752114" y="2265420"/>
            <a:ext cx="597792" cy="597792"/>
          </a:xfrm>
          <a:prstGeom prst="rect">
            <a:avLst/>
          </a:prstGeom>
        </p:spPr>
      </p:pic>
      <p:pic>
        <p:nvPicPr>
          <p:cNvPr id="18" name="Graphique 33" hidden="0"/>
          <p:cNvPicPr>
            <a:picLocks noChangeAspect="1"/>
          </p:cNvPicPr>
          <p:nvPr isPhoto="0" userDrawn="0"/>
        </p:nvPicPr>
        <p:blipFill>
          <a:blip r:embed="rId13"/>
          <a:stretch/>
        </p:blipFill>
        <p:spPr bwMode="auto">
          <a:xfrm>
            <a:off x="2606655" y="1578645"/>
            <a:ext cx="597792" cy="597792"/>
          </a:xfrm>
          <a:prstGeom prst="rect">
            <a:avLst/>
          </a:prstGeom>
        </p:spPr>
      </p:pic>
      <p:pic>
        <p:nvPicPr>
          <p:cNvPr id="19" name="Graphique 37" hidden="0"/>
          <p:cNvPicPr>
            <a:picLocks noChangeAspect="1"/>
          </p:cNvPicPr>
          <p:nvPr isPhoto="0" userDrawn="0"/>
        </p:nvPicPr>
        <p:blipFill>
          <a:blip r:embed="rId14"/>
          <a:stretch/>
        </p:blipFill>
        <p:spPr bwMode="auto">
          <a:xfrm>
            <a:off x="2728706" y="612959"/>
            <a:ext cx="597792" cy="597792"/>
          </a:xfrm>
          <a:prstGeom prst="rect">
            <a:avLst/>
          </a:prstGeom>
        </p:spPr>
      </p:pic>
      <p:pic>
        <p:nvPicPr>
          <p:cNvPr id="20" name="Graphique 39" hidden="0"/>
          <p:cNvPicPr>
            <a:picLocks noChangeAspect="1"/>
          </p:cNvPicPr>
          <p:nvPr isPhoto="0" userDrawn="0"/>
        </p:nvPicPr>
        <p:blipFill>
          <a:blip r:embed="rId15"/>
          <a:stretch/>
        </p:blipFill>
        <p:spPr bwMode="auto">
          <a:xfrm>
            <a:off x="3734408" y="619383"/>
            <a:ext cx="597792" cy="597792"/>
          </a:xfrm>
          <a:prstGeom prst="rect">
            <a:avLst/>
          </a:prstGeom>
        </p:spPr>
      </p:pic>
      <p:sp>
        <p:nvSpPr>
          <p:cNvPr id="21" name="ZoneTexte 44" hidden="0"/>
          <p:cNvSpPr/>
          <p:nvPr isPhoto="0" userDrawn="0"/>
        </p:nvSpPr>
        <p:spPr bwMode="auto">
          <a:xfrm>
            <a:off x="4295407" y="168895"/>
            <a:ext cx="1440160" cy="230832"/>
          </a:xfrm>
          <a:prstGeom prst="rect">
            <a:avLst/>
          </a:prstGeom>
          <a:noFill/>
        </p:spPr>
        <p:txBody>
          <a:bodyPr wrap="square" rtlCol="0">
            <a:spAutoFit/>
          </a:bodyPr>
          <a:lstStyle/>
          <a:p>
            <a:pPr algn="ctr">
              <a:defRPr/>
            </a:pPr>
            <a:r>
              <a:rPr lang="en-US" sz="900" b="1">
                <a:solidFill>
                  <a:srgbClr val="F6A851"/>
                </a:solidFill>
                <a:latin typeface="Arial"/>
                <a:cs typeface="Arial"/>
              </a:rPr>
              <a:t>Archives ouvertes</a:t>
            </a:r>
            <a:endParaRPr/>
          </a:p>
        </p:txBody>
      </p:sp>
      <p:sp>
        <p:nvSpPr>
          <p:cNvPr id="22" name="ZoneTexte 45" hidden="0"/>
          <p:cNvSpPr/>
          <p:nvPr isPhoto="0" userDrawn="0"/>
        </p:nvSpPr>
        <p:spPr bwMode="auto">
          <a:xfrm>
            <a:off x="6485589" y="594397"/>
            <a:ext cx="1117680" cy="369332"/>
          </a:xfrm>
          <a:prstGeom prst="rect">
            <a:avLst/>
          </a:prstGeom>
          <a:noFill/>
        </p:spPr>
        <p:txBody>
          <a:bodyPr wrap="square" rtlCol="0">
            <a:spAutoFit/>
          </a:bodyPr>
          <a:lstStyle/>
          <a:p>
            <a:pPr>
              <a:defRPr/>
            </a:pPr>
            <a:r>
              <a:rPr lang="en-US" sz="900" b="1">
                <a:solidFill>
                  <a:srgbClr val="C7A1CB"/>
                </a:solidFill>
                <a:latin typeface="Arial"/>
                <a:cs typeface="Arial"/>
              </a:rPr>
              <a:t>Ouvrages</a:t>
            </a:r>
            <a:br>
              <a:rPr lang="en-US" sz="900" b="1">
                <a:solidFill>
                  <a:srgbClr val="C7A1CB"/>
                </a:solidFill>
                <a:latin typeface="Arial"/>
                <a:cs typeface="Arial"/>
              </a:rPr>
            </a:br>
            <a:r>
              <a:rPr lang="en-US" sz="900" b="1">
                <a:solidFill>
                  <a:srgbClr val="C7A1CB"/>
                </a:solidFill>
                <a:latin typeface="Arial"/>
                <a:cs typeface="Arial"/>
              </a:rPr>
              <a:t>en libre accès</a:t>
            </a:r>
            <a:endParaRPr/>
          </a:p>
        </p:txBody>
      </p:sp>
      <p:sp>
        <p:nvSpPr>
          <p:cNvPr id="23" name="ZoneTexte 46" hidden="0"/>
          <p:cNvSpPr/>
          <p:nvPr isPhoto="0" userDrawn="0"/>
        </p:nvSpPr>
        <p:spPr bwMode="auto">
          <a:xfrm>
            <a:off x="6851911" y="1542954"/>
            <a:ext cx="1117680" cy="369332"/>
          </a:xfrm>
          <a:prstGeom prst="rect">
            <a:avLst/>
          </a:prstGeom>
          <a:noFill/>
        </p:spPr>
        <p:txBody>
          <a:bodyPr wrap="square" rtlCol="0">
            <a:spAutoFit/>
          </a:bodyPr>
          <a:lstStyle/>
          <a:p>
            <a:pPr>
              <a:defRPr/>
            </a:pPr>
            <a:r>
              <a:rPr lang="en-US" sz="900" b="1">
                <a:solidFill>
                  <a:srgbClr val="E74036"/>
                </a:solidFill>
                <a:latin typeface="Arial"/>
                <a:cs typeface="Arial"/>
              </a:rPr>
              <a:t>Revues</a:t>
            </a:r>
            <a:br>
              <a:rPr lang="en-US" sz="900" b="1">
                <a:solidFill>
                  <a:srgbClr val="E74036"/>
                </a:solidFill>
                <a:latin typeface="Arial"/>
                <a:cs typeface="Arial"/>
              </a:rPr>
            </a:br>
            <a:r>
              <a:rPr lang="en-US" sz="900" b="1">
                <a:solidFill>
                  <a:srgbClr val="E74036"/>
                </a:solidFill>
                <a:latin typeface="Arial"/>
                <a:cs typeface="Arial"/>
              </a:rPr>
              <a:t>en libre accès</a:t>
            </a:r>
            <a:endParaRPr/>
          </a:p>
        </p:txBody>
      </p:sp>
      <p:sp>
        <p:nvSpPr>
          <p:cNvPr id="24" name="ZoneTexte 47" hidden="0"/>
          <p:cNvSpPr/>
          <p:nvPr isPhoto="0" userDrawn="0"/>
        </p:nvSpPr>
        <p:spPr bwMode="auto">
          <a:xfrm>
            <a:off x="6555859" y="2397086"/>
            <a:ext cx="1224136" cy="507831"/>
          </a:xfrm>
          <a:prstGeom prst="rect">
            <a:avLst/>
          </a:prstGeom>
          <a:noFill/>
        </p:spPr>
        <p:txBody>
          <a:bodyPr wrap="square" rtlCol="0">
            <a:spAutoFit/>
          </a:bodyPr>
          <a:lstStyle/>
          <a:p>
            <a:pPr>
              <a:defRPr/>
            </a:pPr>
            <a:r>
              <a:rPr lang="fr-FR" sz="900" b="1">
                <a:solidFill>
                  <a:srgbClr val="463A8E"/>
                </a:solidFill>
                <a:latin typeface="Arial"/>
                <a:cs typeface="Arial"/>
              </a:rPr>
              <a:t>Loi pour une République numérique </a:t>
            </a:r>
            <a:endParaRPr/>
          </a:p>
        </p:txBody>
      </p:sp>
      <p:sp>
        <p:nvSpPr>
          <p:cNvPr id="25" name="ZoneTexte 48" hidden="0"/>
          <p:cNvSpPr/>
          <p:nvPr isPhoto="0" userDrawn="0"/>
        </p:nvSpPr>
        <p:spPr bwMode="auto">
          <a:xfrm>
            <a:off x="6644184" y="3419990"/>
            <a:ext cx="1224136" cy="369332"/>
          </a:xfrm>
          <a:prstGeom prst="rect">
            <a:avLst/>
          </a:prstGeom>
          <a:noFill/>
        </p:spPr>
        <p:txBody>
          <a:bodyPr wrap="square" rtlCol="0">
            <a:spAutoFit/>
          </a:bodyPr>
          <a:lstStyle/>
          <a:p>
            <a:pPr>
              <a:defRPr/>
            </a:pPr>
            <a:r>
              <a:rPr lang="fr-FR" sz="900" b="1">
                <a:solidFill>
                  <a:srgbClr val="1C4A99"/>
                </a:solidFill>
                <a:latin typeface="Arial"/>
                <a:cs typeface="Arial"/>
              </a:rPr>
              <a:t>Plans nationaux Science ouverte</a:t>
            </a:r>
            <a:endParaRPr/>
          </a:p>
        </p:txBody>
      </p:sp>
      <p:sp>
        <p:nvSpPr>
          <p:cNvPr id="26" name="ZoneTexte 49" hidden="0"/>
          <p:cNvSpPr/>
          <p:nvPr isPhoto="0" userDrawn="0"/>
        </p:nvSpPr>
        <p:spPr bwMode="auto">
          <a:xfrm>
            <a:off x="5913466" y="4097592"/>
            <a:ext cx="1888256" cy="369332"/>
          </a:xfrm>
          <a:prstGeom prst="rect">
            <a:avLst/>
          </a:prstGeom>
          <a:noFill/>
        </p:spPr>
        <p:txBody>
          <a:bodyPr wrap="square" rtlCol="0">
            <a:spAutoFit/>
          </a:bodyPr>
          <a:lstStyle/>
          <a:p>
            <a:pPr>
              <a:defRPr/>
            </a:pPr>
            <a:r>
              <a:rPr lang="fr-FR" sz="900" b="1">
                <a:solidFill>
                  <a:srgbClr val="E8478A"/>
                </a:solidFill>
                <a:latin typeface="Arial"/>
                <a:cs typeface="Arial"/>
              </a:rPr>
              <a:t>Réforme du système d’évaluation de la recherche</a:t>
            </a:r>
            <a:endParaRPr/>
          </a:p>
        </p:txBody>
      </p:sp>
      <p:sp>
        <p:nvSpPr>
          <p:cNvPr id="27" name="ZoneTexte 50" hidden="0"/>
          <p:cNvSpPr/>
          <p:nvPr isPhoto="0" userDrawn="0"/>
        </p:nvSpPr>
        <p:spPr bwMode="auto">
          <a:xfrm>
            <a:off x="3733676" y="4267335"/>
            <a:ext cx="1440159" cy="507831"/>
          </a:xfrm>
          <a:prstGeom prst="rect">
            <a:avLst/>
          </a:prstGeom>
          <a:noFill/>
        </p:spPr>
        <p:txBody>
          <a:bodyPr wrap="square" rtlCol="0">
            <a:spAutoFit/>
          </a:bodyPr>
          <a:lstStyle/>
          <a:p>
            <a:pPr algn="ctr">
              <a:defRPr/>
            </a:pPr>
            <a:r>
              <a:rPr lang="fr-FR" sz="900" b="1">
                <a:solidFill>
                  <a:srgbClr val="EF8255"/>
                </a:solidFill>
                <a:latin typeface="Arial"/>
                <a:cs typeface="Arial"/>
              </a:rPr>
              <a:t>Règlement Général</a:t>
            </a:r>
            <a:br>
              <a:rPr lang="fr-FR" sz="900" b="1">
                <a:solidFill>
                  <a:srgbClr val="EF8255"/>
                </a:solidFill>
                <a:latin typeface="Arial"/>
                <a:cs typeface="Arial"/>
              </a:rPr>
            </a:br>
            <a:r>
              <a:rPr lang="fr-FR" sz="900" b="1">
                <a:solidFill>
                  <a:srgbClr val="EF8255"/>
                </a:solidFill>
                <a:latin typeface="Arial"/>
                <a:cs typeface="Arial"/>
              </a:rPr>
              <a:t>sur la Protection des Données (RGPD)</a:t>
            </a:r>
            <a:endParaRPr/>
          </a:p>
        </p:txBody>
      </p:sp>
      <p:sp>
        <p:nvSpPr>
          <p:cNvPr id="28" name="ZoneTexte 51" hidden="0"/>
          <p:cNvSpPr/>
          <p:nvPr isPhoto="0" userDrawn="0"/>
        </p:nvSpPr>
        <p:spPr bwMode="auto">
          <a:xfrm>
            <a:off x="2540639" y="4371117"/>
            <a:ext cx="1440159" cy="230832"/>
          </a:xfrm>
          <a:prstGeom prst="rect">
            <a:avLst/>
          </a:prstGeom>
          <a:noFill/>
        </p:spPr>
        <p:txBody>
          <a:bodyPr wrap="square" rtlCol="0">
            <a:spAutoFit/>
          </a:bodyPr>
          <a:lstStyle/>
          <a:p>
            <a:pPr algn="ctr">
              <a:defRPr/>
            </a:pPr>
            <a:r>
              <a:rPr lang="fr-FR" sz="900" b="1">
                <a:solidFill>
                  <a:srgbClr val="C46271"/>
                </a:solidFill>
                <a:latin typeface="Arial"/>
                <a:cs typeface="Arial"/>
              </a:rPr>
              <a:t>Data papers</a:t>
            </a:r>
            <a:endParaRPr/>
          </a:p>
        </p:txBody>
      </p:sp>
      <p:sp>
        <p:nvSpPr>
          <p:cNvPr id="29" name="ZoneTexte 52" hidden="0"/>
          <p:cNvSpPr/>
          <p:nvPr isPhoto="0" userDrawn="0"/>
        </p:nvSpPr>
        <p:spPr bwMode="auto">
          <a:xfrm>
            <a:off x="1408726" y="3336322"/>
            <a:ext cx="1440159" cy="230832"/>
          </a:xfrm>
          <a:prstGeom prst="rect">
            <a:avLst/>
          </a:prstGeom>
          <a:noFill/>
        </p:spPr>
        <p:txBody>
          <a:bodyPr wrap="square" rtlCol="0">
            <a:spAutoFit/>
          </a:bodyPr>
          <a:lstStyle/>
          <a:p>
            <a:pPr algn="ctr">
              <a:defRPr/>
            </a:pPr>
            <a:r>
              <a:rPr lang="fr-FR" sz="900" b="1">
                <a:solidFill>
                  <a:srgbClr val="63587A"/>
                </a:solidFill>
                <a:latin typeface="Arial"/>
                <a:cs typeface="Arial"/>
              </a:rPr>
              <a:t>Licences</a:t>
            </a:r>
            <a:endParaRPr/>
          </a:p>
        </p:txBody>
      </p:sp>
      <p:sp>
        <p:nvSpPr>
          <p:cNvPr id="30" name="ZoneTexte 53" hidden="0"/>
          <p:cNvSpPr/>
          <p:nvPr isPhoto="0" userDrawn="0"/>
        </p:nvSpPr>
        <p:spPr bwMode="auto">
          <a:xfrm>
            <a:off x="619378" y="2406719"/>
            <a:ext cx="1087552" cy="369332"/>
          </a:xfrm>
          <a:prstGeom prst="rect">
            <a:avLst/>
          </a:prstGeom>
          <a:noFill/>
        </p:spPr>
        <p:txBody>
          <a:bodyPr wrap="square" rtlCol="0">
            <a:spAutoFit/>
          </a:bodyPr>
          <a:lstStyle/>
          <a:p>
            <a:pPr algn="r">
              <a:defRPr/>
            </a:pPr>
            <a:r>
              <a:rPr lang="fr-FR" sz="900" b="1">
                <a:solidFill>
                  <a:srgbClr val="58BDE1"/>
                </a:solidFill>
                <a:latin typeface="Arial"/>
                <a:cs typeface="Arial"/>
              </a:rPr>
              <a:t>Entrepôts</a:t>
            </a:r>
            <a:br>
              <a:rPr lang="fr-FR" sz="900" b="1">
                <a:solidFill>
                  <a:srgbClr val="58BDE1"/>
                </a:solidFill>
                <a:latin typeface="Arial"/>
                <a:cs typeface="Arial"/>
              </a:rPr>
            </a:br>
            <a:r>
              <a:rPr lang="fr-FR" sz="900" b="1">
                <a:solidFill>
                  <a:srgbClr val="58BDE1"/>
                </a:solidFill>
                <a:latin typeface="Arial"/>
                <a:cs typeface="Arial"/>
              </a:rPr>
              <a:t>de données</a:t>
            </a:r>
            <a:endParaRPr/>
          </a:p>
        </p:txBody>
      </p:sp>
      <p:sp>
        <p:nvSpPr>
          <p:cNvPr id="31" name="ZoneTexte 54" hidden="0"/>
          <p:cNvSpPr/>
          <p:nvPr isPhoto="0" userDrawn="0"/>
        </p:nvSpPr>
        <p:spPr bwMode="auto">
          <a:xfrm>
            <a:off x="1515661" y="1630516"/>
            <a:ext cx="1087552" cy="369332"/>
          </a:xfrm>
          <a:prstGeom prst="rect">
            <a:avLst/>
          </a:prstGeom>
          <a:noFill/>
        </p:spPr>
        <p:txBody>
          <a:bodyPr wrap="square" rtlCol="0">
            <a:spAutoFit/>
          </a:bodyPr>
          <a:lstStyle/>
          <a:p>
            <a:pPr algn="r">
              <a:defRPr/>
            </a:pPr>
            <a:r>
              <a:rPr lang="fr-FR" sz="900" b="1">
                <a:solidFill>
                  <a:srgbClr val="C0946A"/>
                </a:solidFill>
                <a:latin typeface="Arial"/>
                <a:cs typeface="Arial"/>
              </a:rPr>
              <a:t>Plan de gestion de données</a:t>
            </a:r>
            <a:endParaRPr/>
          </a:p>
        </p:txBody>
      </p:sp>
      <p:sp>
        <p:nvSpPr>
          <p:cNvPr id="32" name="ZoneTexte 55" hidden="0"/>
          <p:cNvSpPr/>
          <p:nvPr isPhoto="0" userDrawn="0"/>
        </p:nvSpPr>
        <p:spPr bwMode="auto">
          <a:xfrm>
            <a:off x="2162878" y="248778"/>
            <a:ext cx="1471464" cy="369332"/>
          </a:xfrm>
          <a:prstGeom prst="rect">
            <a:avLst/>
          </a:prstGeom>
          <a:noFill/>
        </p:spPr>
        <p:txBody>
          <a:bodyPr wrap="square" rtlCol="0">
            <a:spAutoFit/>
          </a:bodyPr>
          <a:lstStyle/>
          <a:p>
            <a:pPr algn="ctr">
              <a:defRPr/>
            </a:pPr>
            <a:r>
              <a:rPr lang="fr-FR" sz="900" b="1">
                <a:solidFill>
                  <a:srgbClr val="3AAC5B"/>
                </a:solidFill>
                <a:latin typeface="Arial"/>
                <a:cs typeface="Arial"/>
              </a:rPr>
              <a:t>Données ouvertes</a:t>
            </a:r>
            <a:br>
              <a:rPr lang="fr-FR" sz="900" b="1">
                <a:solidFill>
                  <a:srgbClr val="3AAC5B"/>
                </a:solidFill>
                <a:latin typeface="Arial"/>
                <a:cs typeface="Arial"/>
              </a:rPr>
            </a:br>
            <a:r>
              <a:rPr lang="fr-FR" sz="900" b="1">
                <a:solidFill>
                  <a:srgbClr val="3AAC5B"/>
                </a:solidFill>
                <a:latin typeface="Arial"/>
                <a:cs typeface="Arial"/>
              </a:rPr>
              <a:t>de la recherche</a:t>
            </a:r>
            <a:endParaRPr/>
          </a:p>
        </p:txBody>
      </p:sp>
      <p:sp>
        <p:nvSpPr>
          <p:cNvPr id="33" name="ZoneTexte 56" hidden="0"/>
          <p:cNvSpPr/>
          <p:nvPr isPhoto="0" userDrawn="0"/>
        </p:nvSpPr>
        <p:spPr bwMode="auto">
          <a:xfrm>
            <a:off x="3245066" y="370726"/>
            <a:ext cx="1471464" cy="230832"/>
          </a:xfrm>
          <a:prstGeom prst="rect">
            <a:avLst/>
          </a:prstGeom>
          <a:noFill/>
        </p:spPr>
        <p:txBody>
          <a:bodyPr wrap="square" rtlCol="0">
            <a:spAutoFit/>
          </a:bodyPr>
          <a:lstStyle/>
          <a:p>
            <a:pPr algn="ctr">
              <a:defRPr/>
            </a:pPr>
            <a:r>
              <a:rPr lang="fr-FR" sz="900" b="1">
                <a:solidFill>
                  <a:srgbClr val="C5C140"/>
                </a:solidFill>
                <a:latin typeface="Arial"/>
                <a:cs typeface="Arial"/>
              </a:rPr>
              <a:t>Principes FAIR</a:t>
            </a:r>
            <a:endParaRPr/>
          </a:p>
        </p:txBody>
      </p:sp>
      <p:cxnSp>
        <p:nvCxnSpPr>
          <p:cNvPr id="34" name="Connecteur droit 62" hidden="0"/>
          <p:cNvCxnSpPr>
            <a:cxnSpLocks/>
          </p:cNvCxnSpPr>
          <p:nvPr isPhoto="0" userDrawn="0"/>
        </p:nvCxnSpPr>
        <p:spPr bwMode="auto">
          <a:xfrm>
            <a:off x="4105312" y="1203598"/>
            <a:ext cx="106648" cy="325779"/>
          </a:xfrm>
          <a:prstGeom prst="line">
            <a:avLst/>
          </a:prstGeom>
          <a:ln w="28575">
            <a:solidFill>
              <a:srgbClr val="C5C140"/>
            </a:solidFill>
          </a:ln>
        </p:spPr>
        <p:style>
          <a:lnRef idx="1">
            <a:schemeClr val="accent1"/>
          </a:lnRef>
          <a:fillRef idx="0">
            <a:schemeClr val="accent1"/>
          </a:fillRef>
          <a:effectRef idx="0">
            <a:schemeClr val="accent1"/>
          </a:effectRef>
          <a:fontRef idx="minor">
            <a:schemeClr val="tx1"/>
          </a:fontRef>
        </p:style>
      </p:cxnSp>
      <p:cxnSp>
        <p:nvCxnSpPr>
          <p:cNvPr id="35" name="Connecteur droit 63" hidden="0"/>
          <p:cNvCxnSpPr>
            <a:cxnSpLocks/>
          </p:cNvCxnSpPr>
          <p:nvPr isPhoto="0" userDrawn="0"/>
        </p:nvCxnSpPr>
        <p:spPr bwMode="auto">
          <a:xfrm flipH="1">
            <a:off x="4699460" y="996879"/>
            <a:ext cx="197200" cy="458218"/>
          </a:xfrm>
          <a:prstGeom prst="line">
            <a:avLst/>
          </a:prstGeom>
          <a:ln w="28575">
            <a:solidFill>
              <a:srgbClr val="F6A851"/>
            </a:solidFill>
          </a:ln>
        </p:spPr>
        <p:style>
          <a:lnRef idx="1">
            <a:schemeClr val="accent1"/>
          </a:lnRef>
          <a:fillRef idx="0">
            <a:schemeClr val="accent1"/>
          </a:fillRef>
          <a:effectRef idx="0">
            <a:schemeClr val="accent1"/>
          </a:effectRef>
          <a:fontRef idx="minor">
            <a:schemeClr val="tx1"/>
          </a:fontRef>
        </p:style>
      </p:cxnSp>
      <p:cxnSp>
        <p:nvCxnSpPr>
          <p:cNvPr id="36" name="Connecteur droit 66" hidden="0"/>
          <p:cNvCxnSpPr>
            <a:cxnSpLocks/>
          </p:cNvCxnSpPr>
          <p:nvPr isPhoto="0" userDrawn="0"/>
        </p:nvCxnSpPr>
        <p:spPr bwMode="auto">
          <a:xfrm flipH="1">
            <a:off x="5173835" y="963729"/>
            <a:ext cx="823064" cy="703045"/>
          </a:xfrm>
          <a:prstGeom prst="line">
            <a:avLst/>
          </a:prstGeom>
          <a:ln w="28575">
            <a:solidFill>
              <a:srgbClr val="C7A1CB"/>
            </a:solidFill>
          </a:ln>
        </p:spPr>
        <p:style>
          <a:lnRef idx="1">
            <a:schemeClr val="accent1"/>
          </a:lnRef>
          <a:fillRef idx="0">
            <a:schemeClr val="accent1"/>
          </a:fillRef>
          <a:effectRef idx="0">
            <a:schemeClr val="accent1"/>
          </a:effectRef>
          <a:fontRef idx="minor">
            <a:schemeClr val="tx1"/>
          </a:fontRef>
        </p:style>
      </p:cxnSp>
      <p:cxnSp>
        <p:nvCxnSpPr>
          <p:cNvPr id="37" name="Connecteur droit 69" hidden="0"/>
          <p:cNvCxnSpPr>
            <a:cxnSpLocks/>
          </p:cNvCxnSpPr>
          <p:nvPr isPhoto="0" userDrawn="0"/>
        </p:nvCxnSpPr>
        <p:spPr bwMode="auto">
          <a:xfrm flipH="1">
            <a:off x="5408630" y="1839623"/>
            <a:ext cx="891561" cy="233767"/>
          </a:xfrm>
          <a:prstGeom prst="line">
            <a:avLst/>
          </a:prstGeom>
          <a:ln w="28575">
            <a:solidFill>
              <a:srgbClr val="E74036"/>
            </a:solidFill>
          </a:ln>
        </p:spPr>
        <p:style>
          <a:lnRef idx="1">
            <a:schemeClr val="accent1"/>
          </a:lnRef>
          <a:fillRef idx="0">
            <a:schemeClr val="accent1"/>
          </a:fillRef>
          <a:effectRef idx="0">
            <a:schemeClr val="accent1"/>
          </a:effectRef>
          <a:fontRef idx="minor">
            <a:schemeClr val="tx1"/>
          </a:fontRef>
        </p:style>
      </p:cxnSp>
      <p:cxnSp>
        <p:nvCxnSpPr>
          <p:cNvPr id="38" name="Connecteur droit 72" hidden="0"/>
          <p:cNvCxnSpPr>
            <a:cxnSpLocks/>
            <a:stCxn id="11" idx="1"/>
          </p:cNvCxnSpPr>
          <p:nvPr isPhoto="0" userDrawn="0"/>
        </p:nvCxnSpPr>
        <p:spPr bwMode="auto">
          <a:xfrm flipH="1" flipV="1">
            <a:off x="5499561" y="2571750"/>
            <a:ext cx="403747" cy="47269"/>
          </a:xfrm>
          <a:prstGeom prst="line">
            <a:avLst/>
          </a:prstGeom>
          <a:ln w="28575">
            <a:solidFill>
              <a:srgbClr val="463A8E"/>
            </a:solidFill>
          </a:ln>
        </p:spPr>
        <p:style>
          <a:lnRef idx="1">
            <a:schemeClr val="accent1"/>
          </a:lnRef>
          <a:fillRef idx="0">
            <a:schemeClr val="accent1"/>
          </a:fillRef>
          <a:effectRef idx="0">
            <a:schemeClr val="accent1"/>
          </a:effectRef>
          <a:fontRef idx="minor">
            <a:schemeClr val="tx1"/>
          </a:fontRef>
        </p:style>
      </p:cxnSp>
      <p:cxnSp>
        <p:nvCxnSpPr>
          <p:cNvPr id="39" name="Connecteur droit 75" hidden="0"/>
          <p:cNvCxnSpPr>
            <a:cxnSpLocks/>
          </p:cNvCxnSpPr>
          <p:nvPr isPhoto="0" userDrawn="0"/>
        </p:nvCxnSpPr>
        <p:spPr bwMode="auto">
          <a:xfrm flipH="1" flipV="1">
            <a:off x="5315674" y="3012848"/>
            <a:ext cx="792087" cy="439893"/>
          </a:xfrm>
          <a:prstGeom prst="line">
            <a:avLst/>
          </a:prstGeom>
          <a:ln w="28575">
            <a:solidFill>
              <a:srgbClr val="1C4A99"/>
            </a:solidFill>
          </a:ln>
        </p:spPr>
        <p:style>
          <a:lnRef idx="1">
            <a:schemeClr val="accent1"/>
          </a:lnRef>
          <a:fillRef idx="0">
            <a:schemeClr val="accent1"/>
          </a:fillRef>
          <a:effectRef idx="0">
            <a:schemeClr val="accent1"/>
          </a:effectRef>
          <a:fontRef idx="minor">
            <a:schemeClr val="tx1"/>
          </a:fontRef>
        </p:style>
      </p:cxnSp>
      <p:cxnSp>
        <p:nvCxnSpPr>
          <p:cNvPr id="40" name="Connecteur droit 79" hidden="0"/>
          <p:cNvCxnSpPr>
            <a:cxnSpLocks/>
          </p:cNvCxnSpPr>
          <p:nvPr isPhoto="0" userDrawn="0"/>
        </p:nvCxnSpPr>
        <p:spPr bwMode="auto">
          <a:xfrm flipH="1" flipV="1">
            <a:off x="4941839" y="3355235"/>
            <a:ext cx="466792" cy="682449"/>
          </a:xfrm>
          <a:prstGeom prst="line">
            <a:avLst/>
          </a:prstGeom>
          <a:ln w="28575">
            <a:solidFill>
              <a:srgbClr val="E8478A"/>
            </a:solidFill>
          </a:ln>
        </p:spPr>
        <p:style>
          <a:lnRef idx="1">
            <a:schemeClr val="accent1"/>
          </a:lnRef>
          <a:fillRef idx="0">
            <a:schemeClr val="accent1"/>
          </a:fillRef>
          <a:effectRef idx="0">
            <a:schemeClr val="accent1"/>
          </a:effectRef>
          <a:fontRef idx="minor">
            <a:schemeClr val="tx1"/>
          </a:fontRef>
        </p:style>
      </p:cxnSp>
      <p:cxnSp>
        <p:nvCxnSpPr>
          <p:cNvPr id="41" name="Connecteur droit 85" hidden="0"/>
          <p:cNvCxnSpPr>
            <a:cxnSpLocks/>
          </p:cNvCxnSpPr>
          <p:nvPr isPhoto="0" userDrawn="0"/>
        </p:nvCxnSpPr>
        <p:spPr bwMode="auto">
          <a:xfrm flipV="1">
            <a:off x="4427984" y="3355235"/>
            <a:ext cx="0" cy="363773"/>
          </a:xfrm>
          <a:prstGeom prst="line">
            <a:avLst/>
          </a:prstGeom>
          <a:ln w="28575">
            <a:solidFill>
              <a:srgbClr val="EF8255"/>
            </a:solidFill>
          </a:ln>
        </p:spPr>
        <p:style>
          <a:lnRef idx="1">
            <a:schemeClr val="accent1"/>
          </a:lnRef>
          <a:fillRef idx="0">
            <a:schemeClr val="accent1"/>
          </a:fillRef>
          <a:effectRef idx="0">
            <a:schemeClr val="accent1"/>
          </a:effectRef>
          <a:fontRef idx="minor">
            <a:schemeClr val="tx1"/>
          </a:fontRef>
        </p:style>
      </p:cxnSp>
      <p:cxnSp>
        <p:nvCxnSpPr>
          <p:cNvPr id="42" name="Connecteur droit 92" hidden="0"/>
          <p:cNvCxnSpPr>
            <a:cxnSpLocks/>
          </p:cNvCxnSpPr>
          <p:nvPr isPhoto="0" userDrawn="0"/>
        </p:nvCxnSpPr>
        <p:spPr bwMode="auto">
          <a:xfrm flipV="1">
            <a:off x="3591692" y="3314061"/>
            <a:ext cx="411047" cy="536654"/>
          </a:xfrm>
          <a:prstGeom prst="line">
            <a:avLst/>
          </a:prstGeom>
          <a:ln w="28575">
            <a:solidFill>
              <a:srgbClr val="C46271"/>
            </a:solidFill>
          </a:ln>
        </p:spPr>
        <p:style>
          <a:lnRef idx="1">
            <a:schemeClr val="accent1"/>
          </a:lnRef>
          <a:fillRef idx="0">
            <a:schemeClr val="accent1"/>
          </a:fillRef>
          <a:effectRef idx="0">
            <a:schemeClr val="accent1"/>
          </a:effectRef>
          <a:fontRef idx="minor">
            <a:schemeClr val="tx1"/>
          </a:fontRef>
        </p:style>
      </p:cxnSp>
      <p:cxnSp>
        <p:nvCxnSpPr>
          <p:cNvPr id="43" name="Connecteur droit 95" hidden="0"/>
          <p:cNvCxnSpPr>
            <a:cxnSpLocks/>
          </p:cNvCxnSpPr>
          <p:nvPr isPhoto="0" userDrawn="0"/>
        </p:nvCxnSpPr>
        <p:spPr bwMode="auto">
          <a:xfrm flipV="1">
            <a:off x="3034782" y="3012848"/>
            <a:ext cx="628059" cy="301213"/>
          </a:xfrm>
          <a:prstGeom prst="line">
            <a:avLst/>
          </a:prstGeom>
          <a:ln w="28575">
            <a:solidFill>
              <a:srgbClr val="63587A"/>
            </a:solidFill>
          </a:ln>
        </p:spPr>
        <p:style>
          <a:lnRef idx="1">
            <a:schemeClr val="accent1"/>
          </a:lnRef>
          <a:fillRef idx="0">
            <a:schemeClr val="accent1"/>
          </a:fillRef>
          <a:effectRef idx="0">
            <a:schemeClr val="accent1"/>
          </a:effectRef>
          <a:fontRef idx="minor">
            <a:schemeClr val="tx1"/>
          </a:fontRef>
        </p:style>
      </p:cxnSp>
      <p:cxnSp>
        <p:nvCxnSpPr>
          <p:cNvPr id="44" name="Connecteur droit 97" hidden="0"/>
          <p:cNvCxnSpPr>
            <a:cxnSpLocks/>
            <a:stCxn id="17" idx="3"/>
          </p:cNvCxnSpPr>
          <p:nvPr isPhoto="0" userDrawn="0"/>
        </p:nvCxnSpPr>
        <p:spPr bwMode="auto">
          <a:xfrm>
            <a:off x="2349906" y="2564316"/>
            <a:ext cx="1062454" cy="7434"/>
          </a:xfrm>
          <a:prstGeom prst="line">
            <a:avLst/>
          </a:prstGeom>
          <a:ln w="28575">
            <a:solidFill>
              <a:srgbClr val="58BDE1"/>
            </a:solidFill>
          </a:ln>
        </p:spPr>
        <p:style>
          <a:lnRef idx="1">
            <a:schemeClr val="accent1"/>
          </a:lnRef>
          <a:fillRef idx="0">
            <a:schemeClr val="accent1"/>
          </a:fillRef>
          <a:effectRef idx="0">
            <a:schemeClr val="accent1"/>
          </a:effectRef>
          <a:fontRef idx="minor">
            <a:schemeClr val="tx1"/>
          </a:fontRef>
        </p:style>
      </p:cxnSp>
      <p:cxnSp>
        <p:nvCxnSpPr>
          <p:cNvPr id="45" name="Connecteur droit 100" hidden="0"/>
          <p:cNvCxnSpPr>
            <a:cxnSpLocks/>
          </p:cNvCxnSpPr>
          <p:nvPr isPhoto="0" userDrawn="0"/>
        </p:nvCxnSpPr>
        <p:spPr bwMode="auto">
          <a:xfrm>
            <a:off x="3154786" y="1999848"/>
            <a:ext cx="332393" cy="80286"/>
          </a:xfrm>
          <a:prstGeom prst="line">
            <a:avLst/>
          </a:prstGeom>
          <a:ln w="28575">
            <a:solidFill>
              <a:srgbClr val="C0946A"/>
            </a:solidFill>
          </a:ln>
        </p:spPr>
        <p:style>
          <a:lnRef idx="1">
            <a:schemeClr val="accent1"/>
          </a:lnRef>
          <a:fillRef idx="0">
            <a:schemeClr val="accent1"/>
          </a:fillRef>
          <a:effectRef idx="0">
            <a:schemeClr val="accent1"/>
          </a:effectRef>
          <a:fontRef idx="minor">
            <a:schemeClr val="tx1"/>
          </a:fontRef>
        </p:style>
      </p:cxnSp>
      <p:cxnSp>
        <p:nvCxnSpPr>
          <p:cNvPr id="46" name="Connecteur droit 102" hidden="0"/>
          <p:cNvCxnSpPr>
            <a:cxnSpLocks/>
          </p:cNvCxnSpPr>
          <p:nvPr isPhoto="0" userDrawn="0"/>
        </p:nvCxnSpPr>
        <p:spPr bwMode="auto">
          <a:xfrm>
            <a:off x="3204447" y="1112583"/>
            <a:ext cx="565042" cy="542319"/>
          </a:xfrm>
          <a:prstGeom prst="line">
            <a:avLst/>
          </a:prstGeom>
          <a:ln w="28575">
            <a:solidFill>
              <a:srgbClr val="3AAC5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4" name="object 2" hidden="0"/>
          <p:cNvSpPr/>
          <p:nvPr isPhoto="0" userDrawn="0"/>
        </p:nvSpPr>
        <p:spPr bwMode="auto">
          <a:xfrm>
            <a:off x="0" y="0"/>
            <a:ext cx="9144000" cy="5143500"/>
          </a:xfrm>
          <a:custGeom>
            <a:avLst/>
            <a:gdLst/>
            <a:ahLst/>
            <a:cxnLst/>
            <a:rect l="l" t="t" r="r" b="b"/>
            <a:pathLst>
              <a:path w="9144000" h="5143500" fill="norm" stroke="1" extrusionOk="0">
                <a:moveTo>
                  <a:pt x="9144000" y="0"/>
                </a:moveTo>
                <a:lnTo>
                  <a:pt x="0" y="0"/>
                </a:lnTo>
                <a:lnTo>
                  <a:pt x="0" y="5143500"/>
                </a:lnTo>
                <a:lnTo>
                  <a:pt x="9144000" y="5143500"/>
                </a:lnTo>
                <a:lnTo>
                  <a:pt x="9144000" y="0"/>
                </a:lnTo>
                <a:close/>
              </a:path>
            </a:pathLst>
          </a:custGeom>
          <a:solidFill>
            <a:srgbClr val="005F71"/>
          </a:solidFill>
        </p:spPr>
        <p:txBody>
          <a:bodyPr wrap="square" lIns="0" tIns="0" rIns="0" bIns="0" rtlCol="0"/>
          <a:lstStyle/>
          <a:p>
            <a:pPr>
              <a:defRPr/>
            </a:pPr>
            <a:endParaRPr/>
          </a:p>
        </p:txBody>
      </p:sp>
      <p:sp>
        <p:nvSpPr>
          <p:cNvPr id="5" name="object 5" hidden="0"/>
          <p:cNvSpPr/>
          <p:nvPr isPhoto="0" userDrawn="0"/>
        </p:nvSpPr>
        <p:spPr bwMode="auto">
          <a:xfrm>
            <a:off x="1979712" y="2211710"/>
            <a:ext cx="6048672" cy="751488"/>
          </a:xfrm>
          <a:prstGeom prst="rect">
            <a:avLst/>
          </a:prstGeom>
        </p:spPr>
        <p:txBody>
          <a:bodyPr vert="horz" wrap="square" lIns="0" tIns="12700" rIns="0" bIns="0" rtlCol="0">
            <a:spAutoFit/>
          </a:bodyPr>
          <a:lstStyle/>
          <a:p>
            <a:pPr marL="1270" algn="ctr">
              <a:lnSpc>
                <a:spcPct val="100000"/>
              </a:lnSpc>
              <a:spcBef>
                <a:spcPts val="100"/>
              </a:spcBef>
              <a:defRPr/>
            </a:pPr>
            <a:r>
              <a:rPr sz="2400" b="1" spc="-5">
                <a:solidFill>
                  <a:srgbClr val="FFFFFF"/>
                </a:solidFill>
                <a:latin typeface="Arial"/>
                <a:cs typeface="Arial"/>
              </a:rPr>
              <a:t>Pour </a:t>
            </a:r>
            <a:r>
              <a:rPr sz="2400" b="1">
                <a:solidFill>
                  <a:srgbClr val="FFFFFF"/>
                </a:solidFill>
                <a:latin typeface="Arial"/>
                <a:cs typeface="Arial"/>
              </a:rPr>
              <a:t>tout </a:t>
            </a:r>
            <a:r>
              <a:rPr sz="2400" b="1" spc="-5">
                <a:solidFill>
                  <a:srgbClr val="FFFFFF"/>
                </a:solidFill>
                <a:latin typeface="Arial"/>
                <a:cs typeface="Arial"/>
              </a:rPr>
              <a:t>renseignement</a:t>
            </a:r>
            <a:r>
              <a:rPr sz="2400" b="1" spc="-20">
                <a:solidFill>
                  <a:srgbClr val="FFFFFF"/>
                </a:solidFill>
                <a:latin typeface="Arial"/>
                <a:cs typeface="Arial"/>
              </a:rPr>
              <a:t> </a:t>
            </a:r>
            <a:r>
              <a:rPr sz="2400" b="1">
                <a:solidFill>
                  <a:srgbClr val="FFFFFF"/>
                </a:solidFill>
                <a:latin typeface="Arial"/>
                <a:cs typeface="Arial"/>
              </a:rPr>
              <a:t>:</a:t>
            </a:r>
            <a:endParaRPr sz="2400">
              <a:latin typeface="Arial"/>
              <a:cs typeface="Arial"/>
            </a:endParaRPr>
          </a:p>
          <a:p>
            <a:pPr algn="ctr">
              <a:lnSpc>
                <a:spcPct val="100000"/>
              </a:lnSpc>
              <a:spcBef>
                <a:spcPts val="5"/>
              </a:spcBef>
              <a:defRPr/>
            </a:pPr>
            <a:r>
              <a:rPr lang="fr-FR" sz="2400" u="sng">
                <a:hlinkClick r:id="rId2" tooltip="mailto:formations.humatheque@campus-condorcet.fr"/>
              </a:rPr>
              <a:t>formations.humatheque@campus-condorcet.fr</a:t>
            </a:r>
            <a:endParaRPr sz="2400">
              <a:latin typeface="Arial"/>
              <a:cs typeface="Arial"/>
            </a:endParaRPr>
          </a:p>
        </p:txBody>
      </p:sp>
      <p:sp>
        <p:nvSpPr>
          <p:cNvPr id="6" name="Espace réservé du pied de page 1" hidden="0"/>
          <p:cNvSpPr>
            <a:spLocks noGrp="1"/>
          </p:cNvSpPr>
          <p:nvPr isPhoto="0" userDrawn="0">
            <p:ph type="ftr" sz="quarter" idx="5" hasCustomPrompt="0"/>
          </p:nvPr>
        </p:nvSpPr>
        <p:spPr bwMode="auto"/>
        <p:txBody>
          <a:bodyPr/>
          <a:lstStyle/>
          <a:p>
            <a:pPr marL="12700">
              <a:lnSpc>
                <a:spcPct val="100000"/>
              </a:lnSpc>
              <a:defRPr/>
            </a:pPr>
            <a:r>
              <a:rPr lang="fr-FR" spc="-5"/>
              <a:t>Science ouverte : sensibilisation</a:t>
            </a:r>
            <a:endParaRPr lang="fr-FR"/>
          </a:p>
        </p:txBody>
      </p:sp>
      <p:pic>
        <p:nvPicPr>
          <p:cNvPr id="7" name="Image 2" descr="Une image contenant texte&#10;&#10;Description générée automatiquement" hidden="0"/>
          <p:cNvPicPr>
            <a:picLocks noChangeAspect="1"/>
          </p:cNvPicPr>
          <p:nvPr isPhoto="0" userDrawn="0"/>
        </p:nvPicPr>
        <p:blipFill>
          <a:blip r:embed="rId3"/>
          <a:stretch/>
        </p:blipFill>
        <p:spPr bwMode="auto">
          <a:xfrm>
            <a:off x="107504" y="170252"/>
            <a:ext cx="1944216" cy="610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algn="ctr" defTabSz="685800">
              <a:defRPr/>
            </a:pPr>
            <a:fld id="{D038279B-FC19-497E-A7D1-5ADD9CAF016F}" type="slidenum">
              <a:rPr lang="en-US" sz="1600" b="1">
                <a:solidFill>
                  <a:srgbClr val="C00000"/>
                </a:solidFill>
                <a:latin typeface="Arial"/>
                <a:ea typeface="Arial"/>
                <a:cs typeface="Arial"/>
              </a:rPr>
              <a:t>5</a:t>
            </a:fld>
            <a:endParaRPr lang="en-US" sz="1600">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6" name="Rectangle 2" hidden="0"/>
          <p:cNvSpPr/>
          <p:nvPr isPhoto="0" userDrawn="0"/>
        </p:nvSpPr>
        <p:spPr bwMode="auto">
          <a:xfrm>
            <a:off x="0" y="519522"/>
            <a:ext cx="9143999" cy="346249"/>
          </a:xfrm>
          <a:prstGeom prst="rect">
            <a:avLst/>
          </a:prstGeom>
        </p:spPr>
        <p:txBody>
          <a:bodyPr wrap="square">
            <a:spAutoFit/>
          </a:bodyPr>
          <a:lstStyle/>
          <a:p>
            <a:pPr marL="342900" lvl="1" algn="ctr" defTabSz="685800">
              <a:defRPr/>
            </a:pPr>
            <a:r>
              <a:rPr lang="fr-FR" sz="1650" b="1">
                <a:solidFill>
                  <a:srgbClr val="0070C0"/>
                </a:solidFill>
                <a:latin typeface="Arial"/>
                <a:cs typeface="Arial"/>
              </a:rPr>
              <a:t>Les principes de la Science ouverte</a:t>
            </a:r>
            <a:endParaRPr lang="fr-FR">
              <a:solidFill>
                <a:prstClr val="black"/>
              </a:solidFill>
              <a:latin typeface="Calibri"/>
              <a:cs typeface="Arial"/>
            </a:endParaRPr>
          </a:p>
        </p:txBody>
      </p:sp>
      <p:sp>
        <p:nvSpPr>
          <p:cNvPr id="7" name="ZoneTexte 1" hidden="0"/>
          <p:cNvSpPr/>
          <p:nvPr isPhoto="0" userDrawn="0"/>
        </p:nvSpPr>
        <p:spPr bwMode="auto">
          <a:xfrm>
            <a:off x="1763685" y="915564"/>
            <a:ext cx="4968766" cy="3710975"/>
          </a:xfrm>
          <a:prstGeom prst="rect">
            <a:avLst/>
          </a:prstGeom>
          <a:noFill/>
        </p:spPr>
        <p:txBody>
          <a:bodyPr wrap="square" rtlCol="0">
            <a:spAutoFit/>
          </a:bodyPr>
          <a:lstStyle/>
          <a:p>
            <a:pPr defTabSz="685800">
              <a:defRPr/>
            </a:pPr>
            <a:endParaRPr lang="fr-FR" sz="1400" b="1">
              <a:solidFill>
                <a:prstClr val="black"/>
              </a:solidFill>
              <a:latin typeface="Arial"/>
              <a:cs typeface="Arial"/>
            </a:endParaRPr>
          </a:p>
          <a:p>
            <a:pPr>
              <a:defRPr/>
            </a:pPr>
            <a:r>
              <a:rPr lang="fr-FR" sz="1400">
                <a:latin typeface="Arial"/>
                <a:cs typeface="Arial"/>
              </a:rPr>
              <a:t>La Science ouverte :</a:t>
            </a:r>
            <a:endParaRPr/>
          </a:p>
          <a:p>
            <a:pPr>
              <a:defRPr/>
            </a:pPr>
            <a:br>
              <a:rPr lang="fr-FR" sz="1400">
                <a:latin typeface="Arial"/>
                <a:cs typeface="Arial"/>
              </a:rPr>
            </a:br>
            <a:r>
              <a:rPr lang="fr-FR" sz="1400">
                <a:latin typeface="Arial"/>
                <a:cs typeface="Arial"/>
              </a:rPr>
              <a:t>- diffusion des publications et des données </a:t>
            </a:r>
            <a:endParaRPr/>
          </a:p>
          <a:p>
            <a:pPr>
              <a:defRPr/>
            </a:pPr>
            <a:endParaRPr lang="fr-FR" sz="1400">
              <a:latin typeface="Arial"/>
              <a:cs typeface="Arial"/>
            </a:endParaRPr>
          </a:p>
          <a:p>
            <a:pPr>
              <a:defRPr/>
            </a:pPr>
            <a:r>
              <a:rPr lang="fr-FR" sz="1400">
                <a:latin typeface="Arial"/>
                <a:cs typeface="Arial"/>
              </a:rPr>
              <a:t>- reproductibilité de la recherche</a:t>
            </a:r>
            <a:endParaRPr/>
          </a:p>
          <a:p>
            <a:pPr>
              <a:defRPr/>
            </a:pPr>
            <a:br>
              <a:rPr lang="fr-FR" sz="1400">
                <a:latin typeface="Arial"/>
                <a:cs typeface="Arial"/>
              </a:rPr>
            </a:br>
            <a:r>
              <a:rPr lang="fr-FR" sz="1400">
                <a:latin typeface="Arial"/>
                <a:cs typeface="Arial"/>
              </a:rPr>
              <a:t>- transparence, rapidité, accès universel</a:t>
            </a:r>
            <a:endParaRPr/>
          </a:p>
          <a:p>
            <a:pPr>
              <a:defRPr/>
            </a:pPr>
            <a:br>
              <a:rPr lang="fr-FR" sz="1400">
                <a:latin typeface="Arial"/>
                <a:cs typeface="Arial"/>
              </a:rPr>
            </a:br>
            <a:r>
              <a:rPr lang="fr-FR" sz="1400">
                <a:latin typeface="Arial"/>
                <a:cs typeface="Arial"/>
              </a:rPr>
              <a:t>- démocratisation de l’accès aux savoirs</a:t>
            </a:r>
            <a:endParaRPr/>
          </a:p>
          <a:p>
            <a:pPr>
              <a:defRPr/>
            </a:pPr>
            <a:br>
              <a:rPr lang="fr-FR" sz="1400">
                <a:latin typeface="Arial"/>
                <a:cs typeface="Arial"/>
              </a:rPr>
            </a:br>
            <a:r>
              <a:rPr lang="fr-FR" sz="1400">
                <a:latin typeface="Arial"/>
                <a:cs typeface="Arial"/>
              </a:rPr>
              <a:t>- stimulation des avancées scientifique et de l’innovation </a:t>
            </a:r>
            <a:endParaRPr/>
          </a:p>
          <a:p>
            <a:pPr>
              <a:defRPr/>
            </a:pPr>
            <a:br>
              <a:rPr lang="fr-FR" sz="1400">
                <a:latin typeface="Arial"/>
                <a:cs typeface="Arial"/>
              </a:rPr>
            </a:br>
            <a:r>
              <a:rPr lang="fr-FR" sz="1400">
                <a:latin typeface="Arial"/>
                <a:cs typeface="Arial"/>
              </a:rPr>
              <a:t>- intégrité scientifique</a:t>
            </a:r>
            <a:endParaRPr/>
          </a:p>
          <a:p>
            <a:pPr>
              <a:defRPr/>
            </a:pPr>
            <a:endParaRPr lang="fr-FR" sz="1400">
              <a:latin typeface="Arial"/>
              <a:cs typeface="Arial"/>
            </a:endParaRPr>
          </a:p>
          <a:p>
            <a:pPr>
              <a:defRPr/>
            </a:pPr>
            <a:r>
              <a:rPr lang="fr-FR" sz="1400">
                <a:latin typeface="Arial"/>
                <a:cs typeface="Arial"/>
              </a:rPr>
              <a:t>- promotion du travail collaboratif</a:t>
            </a:r>
            <a:endParaRPr/>
          </a:p>
          <a:p>
            <a:pPr defTabSz="685800">
              <a:defRPr/>
            </a:pPr>
            <a:endParaRPr lang="fr-FR" sz="1350">
              <a:solidFill>
                <a:prstClr val="black"/>
              </a:solidFill>
              <a:latin typeface="Calibri"/>
              <a:cs typeface="Arial"/>
            </a:endParaRPr>
          </a:p>
        </p:txBody>
      </p:sp>
      <p:pic>
        <p:nvPicPr>
          <p:cNvPr id="8" name="Image 7" hidden="0">
            <a:hlinkClick r:id="rId2"/>
          </p:cNvPr>
          <p:cNvPicPr>
            <a:picLocks noChangeAspect="1"/>
          </p:cNvPicPr>
          <p:nvPr isPhoto="0" userDrawn="0"/>
        </p:nvPicPr>
        <p:blipFill>
          <a:blip r:embed="rId3"/>
          <a:stretch/>
        </p:blipFill>
        <p:spPr bwMode="auto">
          <a:xfrm>
            <a:off x="7475538" y="4464614"/>
            <a:ext cx="914400" cy="32384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algn="ctr" defTabSz="685800">
              <a:defRPr/>
            </a:pPr>
            <a:fld id="{D038279B-FC19-497E-A7D1-5ADD9CAF016F}" type="slidenum">
              <a:rPr lang="en-US" sz="1600" b="1">
                <a:solidFill>
                  <a:srgbClr val="C00000"/>
                </a:solidFill>
                <a:latin typeface="Arial"/>
                <a:ea typeface="Arial"/>
                <a:cs typeface="Arial"/>
              </a:rPr>
              <a:t>6</a:t>
            </a:fld>
            <a:endParaRPr lang="en-US" sz="1600">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6" name="Rectangle 2" hidden="0"/>
          <p:cNvSpPr/>
          <p:nvPr isPhoto="0" userDrawn="0"/>
        </p:nvSpPr>
        <p:spPr bwMode="auto">
          <a:xfrm>
            <a:off x="-1" y="519522"/>
            <a:ext cx="9144001" cy="346249"/>
          </a:xfrm>
          <a:prstGeom prst="rect">
            <a:avLst/>
          </a:prstGeom>
        </p:spPr>
        <p:txBody>
          <a:bodyPr wrap="square">
            <a:spAutoFit/>
          </a:bodyPr>
          <a:lstStyle/>
          <a:p>
            <a:pPr marL="342900" lvl="1" algn="ctr" defTabSz="685800">
              <a:defRPr/>
            </a:pPr>
            <a:r>
              <a:rPr lang="fr-FR" sz="1650" b="1">
                <a:solidFill>
                  <a:srgbClr val="0070C0"/>
                </a:solidFill>
                <a:latin typeface="Arial"/>
                <a:cs typeface="Arial"/>
              </a:rPr>
              <a:t>Les principes de la Science ouverte</a:t>
            </a:r>
            <a:endParaRPr lang="fr-FR">
              <a:solidFill>
                <a:prstClr val="black"/>
              </a:solidFill>
              <a:latin typeface="Calibri"/>
              <a:cs typeface="Arial"/>
            </a:endParaRPr>
          </a:p>
        </p:txBody>
      </p:sp>
      <p:sp>
        <p:nvSpPr>
          <p:cNvPr id="7" name="ZoneTexte 1" hidden="0"/>
          <p:cNvSpPr/>
          <p:nvPr isPhoto="0" userDrawn="0"/>
        </p:nvSpPr>
        <p:spPr bwMode="auto">
          <a:xfrm>
            <a:off x="2123727" y="1347613"/>
            <a:ext cx="5760711" cy="1783116"/>
          </a:xfrm>
          <a:prstGeom prst="rect">
            <a:avLst/>
          </a:prstGeom>
          <a:noFill/>
        </p:spPr>
        <p:txBody>
          <a:bodyPr wrap="square" rtlCol="0">
            <a:spAutoFit/>
          </a:bodyPr>
          <a:lstStyle/>
          <a:p>
            <a:pPr defTabSz="685800">
              <a:defRPr/>
            </a:pPr>
            <a:endParaRPr lang="fr-FR" sz="1350" b="1">
              <a:solidFill>
                <a:prstClr val="black"/>
              </a:solidFill>
              <a:latin typeface="Calibri"/>
              <a:cs typeface="Arial"/>
            </a:endParaRPr>
          </a:p>
          <a:p>
            <a:pPr defTabSz="685800">
              <a:defRPr/>
            </a:pPr>
            <a:r>
              <a:rPr lang="fr-FR" sz="1400">
                <a:solidFill>
                  <a:prstClr val="black"/>
                </a:solidFill>
                <a:latin typeface="Arial"/>
                <a:cs typeface="Arial"/>
              </a:rPr>
              <a:t>« La Science ouverte est la diffusion sans entrave des résultats, des méthodes et des produits de la recherche scientifique. Elle s’appuie sur l’opportunité que représente la mutation numérique pour développer l’accès ouvert aux publications et – autant que possible – aux données, aux codes sources et aux méthodes de la recherche ». (2</a:t>
            </a:r>
            <a:r>
              <a:rPr lang="fr-FR" sz="1400" baseline="30000">
                <a:solidFill>
                  <a:prstClr val="black"/>
                </a:solidFill>
                <a:latin typeface="Arial"/>
                <a:cs typeface="Arial"/>
              </a:rPr>
              <a:t>ème</a:t>
            </a:r>
            <a:r>
              <a:rPr lang="fr-FR" sz="1400">
                <a:solidFill>
                  <a:prstClr val="black"/>
                </a:solidFill>
                <a:latin typeface="Arial"/>
                <a:cs typeface="Arial"/>
              </a:rPr>
              <a:t> </a:t>
            </a:r>
            <a:r>
              <a:rPr lang="fr-FR" sz="1400" b="1">
                <a:solidFill>
                  <a:prstClr val="black"/>
                </a:solidFill>
                <a:latin typeface="Arial"/>
                <a:cs typeface="Arial"/>
              </a:rPr>
              <a:t>Plan nationale pour la science ouverte</a:t>
            </a:r>
            <a:r>
              <a:rPr lang="fr-FR" sz="1400">
                <a:solidFill>
                  <a:prstClr val="black"/>
                </a:solidFill>
                <a:latin typeface="Arial"/>
                <a:cs typeface="Arial"/>
              </a:rPr>
              <a:t>, MESR, 2021)</a:t>
            </a:r>
            <a:endParaRPr sz="1400">
              <a:solidFill>
                <a:prstClr val="black"/>
              </a:solidFill>
              <a:latin typeface="Arial"/>
              <a:cs typeface="Arial"/>
            </a:endParaRPr>
          </a:p>
          <a:p>
            <a:pPr defTabSz="685800">
              <a:defRPr/>
            </a:pPr>
            <a:endParaRPr lang="fr-FR" sz="1350">
              <a:solidFill>
                <a:prstClr val="black"/>
              </a:solidFill>
              <a:latin typeface="Calibri"/>
              <a:cs typeface="Arial"/>
            </a:endParaRPr>
          </a:p>
        </p:txBody>
      </p:sp>
      <p:pic>
        <p:nvPicPr>
          <p:cNvPr id="8" name="Image 1" hidden="0"/>
          <p:cNvPicPr>
            <a:picLocks noChangeAspect="1"/>
          </p:cNvPicPr>
          <p:nvPr isPhoto="0" userDrawn="0"/>
        </p:nvPicPr>
        <p:blipFill>
          <a:blip r:embed="rId2"/>
          <a:stretch/>
        </p:blipFill>
        <p:spPr bwMode="auto">
          <a:xfrm>
            <a:off x="395536" y="1635646"/>
            <a:ext cx="1462010" cy="935541"/>
          </a:xfrm>
          <a:prstGeom prst="rect">
            <a:avLst/>
          </a:prstGeom>
        </p:spPr>
      </p:pic>
      <p:sp>
        <p:nvSpPr>
          <p:cNvPr id="9" name="Rectangle 8" hidden="0"/>
          <p:cNvSpPr/>
          <p:nvPr isPhoto="0" userDrawn="0"/>
        </p:nvSpPr>
        <p:spPr bwMode="auto">
          <a:xfrm>
            <a:off x="1547664" y="3341062"/>
            <a:ext cx="6264767" cy="1219235"/>
          </a:xfrm>
          <a:prstGeom prst="rect">
            <a:avLst/>
          </a:prstGeom>
        </p:spPr>
        <p:txBody>
          <a:bodyPr wrap="square">
            <a:spAutoFit/>
          </a:bodyPr>
          <a:lstStyle/>
          <a:p>
            <a:pPr>
              <a:defRPr/>
            </a:pPr>
            <a:r>
              <a:rPr lang="fr-FR" sz="1400" b="1">
                <a:latin typeface="Arial"/>
                <a:ea typeface="Calibri"/>
              </a:rPr>
              <a:t>Comité pour la Science Ouverte (CoSO) </a:t>
            </a:r>
            <a:r>
              <a:rPr lang="fr-FR" sz="1400">
                <a:latin typeface="Arial"/>
                <a:ea typeface="Calibri"/>
              </a:rPr>
              <a:t>présidé par le Directeur général de la recherche et de l’innovation (DGRI) et décliné en quatre collèges : publications, données de la recherche, compétences et formation, Europe et international.</a:t>
            </a:r>
            <a:br>
              <a:rPr lang="fr-FR">
                <a:latin typeface="Arial"/>
                <a:ea typeface="Calibri"/>
              </a:rPr>
            </a:b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algn="ctr" defTabSz="685800">
              <a:defRPr/>
            </a:pPr>
            <a:fld id="{D038279B-FC19-497E-A7D1-5ADD9CAF016F}" type="slidenum">
              <a:rPr lang="en-US" sz="1600" b="1">
                <a:solidFill>
                  <a:srgbClr val="C00000"/>
                </a:solidFill>
                <a:latin typeface="Arial"/>
                <a:ea typeface="Arial"/>
                <a:cs typeface="Arial"/>
              </a:rPr>
              <a:t>7</a:t>
            </a:fld>
            <a:endParaRPr lang="en-US" sz="1600">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6" name="Rectangle 2" hidden="0"/>
          <p:cNvSpPr/>
          <p:nvPr isPhoto="0" userDrawn="0"/>
        </p:nvSpPr>
        <p:spPr bwMode="auto">
          <a:xfrm>
            <a:off x="0" y="897860"/>
            <a:ext cx="8892480" cy="646331"/>
          </a:xfrm>
          <a:prstGeom prst="rect">
            <a:avLst/>
          </a:prstGeom>
        </p:spPr>
        <p:txBody>
          <a:bodyPr wrap="square">
            <a:spAutoFit/>
          </a:bodyPr>
          <a:lstStyle/>
          <a:p>
            <a:pPr marL="342900" lvl="1" algn="ctr" defTabSz="685800">
              <a:defRPr/>
            </a:pPr>
            <a:r>
              <a:rPr lang="fr-FR" b="1">
                <a:solidFill>
                  <a:srgbClr val="0070C0"/>
                </a:solidFill>
                <a:latin typeface="Arial"/>
                <a:cs typeface="Arial"/>
              </a:rPr>
              <a:t>La Science ouverte : un écosystème d’acteurs</a:t>
            </a:r>
            <a:br>
              <a:rPr lang="fr-FR" b="1">
                <a:solidFill>
                  <a:srgbClr val="0070C0"/>
                </a:solidFill>
                <a:latin typeface="Arial"/>
                <a:cs typeface="Arial"/>
              </a:rPr>
            </a:br>
            <a:r>
              <a:rPr lang="fr-FR" b="1">
                <a:solidFill>
                  <a:srgbClr val="0070C0"/>
                </a:solidFill>
                <a:latin typeface="Arial"/>
                <a:cs typeface="Arial"/>
              </a:rPr>
              <a:t>aux motivations différentes, mais aux objectifs communs</a:t>
            </a:r>
            <a:endParaRPr sz="1350">
              <a:solidFill>
                <a:prstClr val="black"/>
              </a:solidFill>
              <a:latin typeface="Calibri"/>
              <a:cs typeface="Arial"/>
            </a:endParaRPr>
          </a:p>
        </p:txBody>
      </p:sp>
      <p:sp>
        <p:nvSpPr>
          <p:cNvPr id="7" name="Freeform 5" hidden="0"/>
          <p:cNvSpPr/>
          <p:nvPr isPhoto="0" userDrawn="0"/>
        </p:nvSpPr>
        <p:spPr bwMode="auto">
          <a:xfrm>
            <a:off x="4601245" y="1965599"/>
            <a:ext cx="24633" cy="794416"/>
          </a:xfrm>
          <a:custGeom>
            <a:avLst/>
            <a:gdLst>
              <a:gd name="T0" fmla="*/ 8 w 8"/>
              <a:gd name="T1" fmla="*/ 258 h 258"/>
              <a:gd name="T2" fmla="*/ 0 w 8"/>
              <a:gd name="T3" fmla="*/ 258 h 258"/>
              <a:gd name="T4" fmla="*/ 0 w 8"/>
              <a:gd name="T5" fmla="*/ 0 h 258"/>
              <a:gd name="T6" fmla="*/ 8 w 8"/>
              <a:gd name="T7" fmla="*/ 0 h 258"/>
              <a:gd name="T8" fmla="*/ 8 w 8"/>
              <a:gd name="T9" fmla="*/ 258 h 258"/>
              <a:gd name="T10" fmla="*/ 8 w 8"/>
              <a:gd name="T11" fmla="*/ 258 h 258"/>
            </a:gdLst>
            <a:ahLst/>
            <a:cxnLst>
              <a:cxn ang="0">
                <a:pos x="T0" y="T1"/>
              </a:cxn>
              <a:cxn ang="0">
                <a:pos x="T2" y="T3"/>
              </a:cxn>
              <a:cxn ang="0">
                <a:pos x="T4" y="T5"/>
              </a:cxn>
              <a:cxn ang="0">
                <a:pos x="T6" y="T7"/>
              </a:cxn>
              <a:cxn ang="0">
                <a:pos x="T8" y="T9"/>
              </a:cxn>
              <a:cxn ang="0">
                <a:pos x="T10" y="T11"/>
              </a:cxn>
            </a:cxnLst>
            <a:rect l="0" t="0" r="r" b="b"/>
            <a:pathLst>
              <a:path w="8" h="258" fill="norm" stroke="1" extrusionOk="0">
                <a:moveTo>
                  <a:pt x="8" y="258"/>
                </a:moveTo>
                <a:lnTo>
                  <a:pt x="0" y="258"/>
                </a:lnTo>
                <a:lnTo>
                  <a:pt x="0" y="0"/>
                </a:lnTo>
                <a:lnTo>
                  <a:pt x="8" y="0"/>
                </a:lnTo>
                <a:lnTo>
                  <a:pt x="8" y="258"/>
                </a:lnTo>
                <a:lnTo>
                  <a:pt x="8" y="258"/>
                </a:ln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grpSp>
        <p:nvGrpSpPr>
          <p:cNvPr id="8" name="Groupe 87" hidden="0"/>
          <p:cNvGrpSpPr/>
          <p:nvPr isPhoto="0" userDrawn="0"/>
        </p:nvGrpSpPr>
        <p:grpSpPr bwMode="auto">
          <a:xfrm>
            <a:off x="4130137" y="2750776"/>
            <a:ext cx="966847" cy="969927"/>
            <a:chOff x="4064428" y="2750776"/>
            <a:chExt cx="966847" cy="969927"/>
          </a:xfrm>
        </p:grpSpPr>
        <p:sp>
          <p:nvSpPr>
            <p:cNvPr id="9" name="Freeform 6" hidden="0"/>
            <p:cNvSpPr/>
            <p:nvPr isPhoto="0" userDrawn="0"/>
          </p:nvSpPr>
          <p:spPr bwMode="auto">
            <a:xfrm>
              <a:off x="4695651" y="3237279"/>
              <a:ext cx="95454" cy="157037"/>
            </a:xfrm>
            <a:custGeom>
              <a:avLst/>
              <a:gdLst>
                <a:gd name="T0" fmla="*/ 6 w 20"/>
                <a:gd name="T1" fmla="*/ 3 h 32"/>
                <a:gd name="T2" fmla="*/ 6 w 20"/>
                <a:gd name="T3" fmla="*/ 4 h 32"/>
                <a:gd name="T4" fmla="*/ 6 w 20"/>
                <a:gd name="T5" fmla="*/ 4 h 32"/>
                <a:gd name="T6" fmla="*/ 6 w 20"/>
                <a:gd name="T7" fmla="*/ 5 h 32"/>
                <a:gd name="T8" fmla="*/ 6 w 20"/>
                <a:gd name="T9" fmla="*/ 6 h 32"/>
                <a:gd name="T10" fmla="*/ 6 w 20"/>
                <a:gd name="T11" fmla="*/ 8 h 32"/>
                <a:gd name="T12" fmla="*/ 5 w 20"/>
                <a:gd name="T13" fmla="*/ 9 h 32"/>
                <a:gd name="T14" fmla="*/ 5 w 20"/>
                <a:gd name="T15" fmla="*/ 11 h 32"/>
                <a:gd name="T16" fmla="*/ 5 w 20"/>
                <a:gd name="T17" fmla="*/ 12 h 32"/>
                <a:gd name="T18" fmla="*/ 5 w 20"/>
                <a:gd name="T19" fmla="*/ 14 h 32"/>
                <a:gd name="T20" fmla="*/ 4 w 20"/>
                <a:gd name="T21" fmla="*/ 15 h 32"/>
                <a:gd name="T22" fmla="*/ 4 w 20"/>
                <a:gd name="T23" fmla="*/ 17 h 32"/>
                <a:gd name="T24" fmla="*/ 4 w 20"/>
                <a:gd name="T25" fmla="*/ 18 h 32"/>
                <a:gd name="T26" fmla="*/ 3 w 20"/>
                <a:gd name="T27" fmla="*/ 19 h 32"/>
                <a:gd name="T28" fmla="*/ 3 w 20"/>
                <a:gd name="T29" fmla="*/ 21 h 32"/>
                <a:gd name="T30" fmla="*/ 2 w 20"/>
                <a:gd name="T31" fmla="*/ 22 h 32"/>
                <a:gd name="T32" fmla="*/ 2 w 20"/>
                <a:gd name="T33" fmla="*/ 24 h 32"/>
                <a:gd name="T34" fmla="*/ 1 w 20"/>
                <a:gd name="T35" fmla="*/ 25 h 32"/>
                <a:gd name="T36" fmla="*/ 1 w 20"/>
                <a:gd name="T37" fmla="*/ 26 h 32"/>
                <a:gd name="T38" fmla="*/ 3 w 20"/>
                <a:gd name="T39" fmla="*/ 31 h 32"/>
                <a:gd name="T40" fmla="*/ 4 w 20"/>
                <a:gd name="T41" fmla="*/ 31 h 32"/>
                <a:gd name="T42" fmla="*/ 5 w 20"/>
                <a:gd name="T43" fmla="*/ 32 h 32"/>
                <a:gd name="T44" fmla="*/ 8 w 20"/>
                <a:gd name="T45" fmla="*/ 30 h 32"/>
                <a:gd name="T46" fmla="*/ 20 w 20"/>
                <a:gd name="T47" fmla="*/ 4 h 32"/>
                <a:gd name="T48" fmla="*/ 19 w 20"/>
                <a:gd name="T49" fmla="*/ 1 h 32"/>
                <a:gd name="T50" fmla="*/ 16 w 20"/>
                <a:gd name="T51" fmla="*/ 0 h 32"/>
                <a:gd name="T52" fmla="*/ 10 w 20"/>
                <a:gd name="T53" fmla="*/ 0 h 32"/>
                <a:gd name="T54" fmla="*/ 6 w 20"/>
                <a:gd name="T5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2" fill="norm" stroke="1" extrusionOk="0">
                  <a:moveTo>
                    <a:pt x="6" y="3"/>
                  </a:moveTo>
                  <a:cubicBezTo>
                    <a:pt x="6" y="3"/>
                    <a:pt x="6" y="3"/>
                    <a:pt x="6" y="4"/>
                  </a:cubicBezTo>
                  <a:cubicBezTo>
                    <a:pt x="6" y="4"/>
                    <a:pt x="6" y="4"/>
                    <a:pt x="6" y="4"/>
                  </a:cubicBezTo>
                  <a:cubicBezTo>
                    <a:pt x="6" y="5"/>
                    <a:pt x="6" y="5"/>
                    <a:pt x="6" y="5"/>
                  </a:cubicBezTo>
                  <a:cubicBezTo>
                    <a:pt x="6" y="6"/>
                    <a:pt x="6" y="6"/>
                    <a:pt x="6" y="6"/>
                  </a:cubicBezTo>
                  <a:cubicBezTo>
                    <a:pt x="6" y="7"/>
                    <a:pt x="6" y="7"/>
                    <a:pt x="6" y="8"/>
                  </a:cubicBezTo>
                  <a:cubicBezTo>
                    <a:pt x="6" y="8"/>
                    <a:pt x="6" y="9"/>
                    <a:pt x="5" y="9"/>
                  </a:cubicBezTo>
                  <a:cubicBezTo>
                    <a:pt x="5" y="10"/>
                    <a:pt x="5" y="10"/>
                    <a:pt x="5" y="11"/>
                  </a:cubicBezTo>
                  <a:cubicBezTo>
                    <a:pt x="5" y="12"/>
                    <a:pt x="5" y="12"/>
                    <a:pt x="5" y="12"/>
                  </a:cubicBezTo>
                  <a:cubicBezTo>
                    <a:pt x="5" y="13"/>
                    <a:pt x="5" y="13"/>
                    <a:pt x="5" y="14"/>
                  </a:cubicBezTo>
                  <a:cubicBezTo>
                    <a:pt x="4" y="15"/>
                    <a:pt x="4" y="15"/>
                    <a:pt x="4" y="15"/>
                  </a:cubicBezTo>
                  <a:cubicBezTo>
                    <a:pt x="4" y="16"/>
                    <a:pt x="4" y="16"/>
                    <a:pt x="4" y="17"/>
                  </a:cubicBezTo>
                  <a:cubicBezTo>
                    <a:pt x="4" y="18"/>
                    <a:pt x="4" y="18"/>
                    <a:pt x="4" y="18"/>
                  </a:cubicBezTo>
                  <a:cubicBezTo>
                    <a:pt x="4" y="19"/>
                    <a:pt x="3" y="19"/>
                    <a:pt x="3" y="19"/>
                  </a:cubicBezTo>
                  <a:cubicBezTo>
                    <a:pt x="3" y="20"/>
                    <a:pt x="3" y="20"/>
                    <a:pt x="3" y="21"/>
                  </a:cubicBezTo>
                  <a:cubicBezTo>
                    <a:pt x="3" y="21"/>
                    <a:pt x="3" y="22"/>
                    <a:pt x="2" y="22"/>
                  </a:cubicBezTo>
                  <a:cubicBezTo>
                    <a:pt x="2" y="23"/>
                    <a:pt x="2" y="23"/>
                    <a:pt x="2" y="24"/>
                  </a:cubicBezTo>
                  <a:cubicBezTo>
                    <a:pt x="2" y="24"/>
                    <a:pt x="2" y="24"/>
                    <a:pt x="1" y="25"/>
                  </a:cubicBezTo>
                  <a:cubicBezTo>
                    <a:pt x="1" y="26"/>
                    <a:pt x="1" y="26"/>
                    <a:pt x="1" y="26"/>
                  </a:cubicBezTo>
                  <a:cubicBezTo>
                    <a:pt x="0" y="28"/>
                    <a:pt x="1" y="30"/>
                    <a:pt x="3" y="31"/>
                  </a:cubicBezTo>
                  <a:cubicBezTo>
                    <a:pt x="3" y="31"/>
                    <a:pt x="3" y="31"/>
                    <a:pt x="4" y="31"/>
                  </a:cubicBezTo>
                  <a:cubicBezTo>
                    <a:pt x="4" y="32"/>
                    <a:pt x="5" y="32"/>
                    <a:pt x="5" y="32"/>
                  </a:cubicBezTo>
                  <a:cubicBezTo>
                    <a:pt x="6" y="32"/>
                    <a:pt x="7" y="31"/>
                    <a:pt x="8" y="30"/>
                  </a:cubicBezTo>
                  <a:cubicBezTo>
                    <a:pt x="15" y="23"/>
                    <a:pt x="19" y="14"/>
                    <a:pt x="20" y="4"/>
                  </a:cubicBezTo>
                  <a:cubicBezTo>
                    <a:pt x="20" y="3"/>
                    <a:pt x="20" y="2"/>
                    <a:pt x="19" y="1"/>
                  </a:cubicBezTo>
                  <a:cubicBezTo>
                    <a:pt x="18" y="0"/>
                    <a:pt x="17" y="0"/>
                    <a:pt x="16" y="0"/>
                  </a:cubicBezTo>
                  <a:cubicBezTo>
                    <a:pt x="10" y="0"/>
                    <a:pt x="10" y="0"/>
                    <a:pt x="10" y="0"/>
                  </a:cubicBezTo>
                  <a:cubicBezTo>
                    <a:pt x="8" y="0"/>
                    <a:pt x="6" y="1"/>
                    <a:pt x="6" y="3"/>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0" name="Freeform 7" hidden="0"/>
            <p:cNvSpPr/>
            <p:nvPr isPhoto="0" userDrawn="0"/>
          </p:nvSpPr>
          <p:spPr bwMode="auto">
            <a:xfrm>
              <a:off x="4310758" y="3237279"/>
              <a:ext cx="95454" cy="157037"/>
            </a:xfrm>
            <a:custGeom>
              <a:avLst/>
              <a:gdLst>
                <a:gd name="T0" fmla="*/ 18 w 20"/>
                <a:gd name="T1" fmla="*/ 22 h 32"/>
                <a:gd name="T2" fmla="*/ 18 w 20"/>
                <a:gd name="T3" fmla="*/ 21 h 32"/>
                <a:gd name="T4" fmla="*/ 17 w 20"/>
                <a:gd name="T5" fmla="*/ 20 h 32"/>
                <a:gd name="T6" fmla="*/ 17 w 20"/>
                <a:gd name="T7" fmla="*/ 18 h 32"/>
                <a:gd name="T8" fmla="*/ 16 w 20"/>
                <a:gd name="T9" fmla="*/ 17 h 32"/>
                <a:gd name="T10" fmla="*/ 16 w 20"/>
                <a:gd name="T11" fmla="*/ 15 h 32"/>
                <a:gd name="T12" fmla="*/ 16 w 20"/>
                <a:gd name="T13" fmla="*/ 14 h 32"/>
                <a:gd name="T14" fmla="*/ 16 w 20"/>
                <a:gd name="T15" fmla="*/ 12 h 32"/>
                <a:gd name="T16" fmla="*/ 15 w 20"/>
                <a:gd name="T17" fmla="*/ 11 h 32"/>
                <a:gd name="T18" fmla="*/ 15 w 20"/>
                <a:gd name="T19" fmla="*/ 9 h 32"/>
                <a:gd name="T20" fmla="*/ 15 w 20"/>
                <a:gd name="T21" fmla="*/ 8 h 32"/>
                <a:gd name="T22" fmla="*/ 15 w 20"/>
                <a:gd name="T23" fmla="*/ 6 h 32"/>
                <a:gd name="T24" fmla="*/ 14 w 20"/>
                <a:gd name="T25" fmla="*/ 5 h 32"/>
                <a:gd name="T26" fmla="*/ 14 w 20"/>
                <a:gd name="T27" fmla="*/ 4 h 32"/>
                <a:gd name="T28" fmla="*/ 14 w 20"/>
                <a:gd name="T29" fmla="*/ 4 h 32"/>
                <a:gd name="T30" fmla="*/ 14 w 20"/>
                <a:gd name="T31" fmla="*/ 3 h 32"/>
                <a:gd name="T32" fmla="*/ 11 w 20"/>
                <a:gd name="T33" fmla="*/ 0 h 32"/>
                <a:gd name="T34" fmla="*/ 4 w 20"/>
                <a:gd name="T35" fmla="*/ 0 h 32"/>
                <a:gd name="T36" fmla="*/ 1 w 20"/>
                <a:gd name="T37" fmla="*/ 1 h 32"/>
                <a:gd name="T38" fmla="*/ 0 w 20"/>
                <a:gd name="T39" fmla="*/ 4 h 32"/>
                <a:gd name="T40" fmla="*/ 12 w 20"/>
                <a:gd name="T41" fmla="*/ 30 h 32"/>
                <a:gd name="T42" fmla="*/ 17 w 20"/>
                <a:gd name="T43" fmla="*/ 31 h 32"/>
                <a:gd name="T44" fmla="*/ 18 w 20"/>
                <a:gd name="T45" fmla="*/ 31 h 32"/>
                <a:gd name="T46" fmla="*/ 20 w 20"/>
                <a:gd name="T47" fmla="*/ 26 h 32"/>
                <a:gd name="T48" fmla="*/ 19 w 20"/>
                <a:gd name="T49" fmla="*/ 25 h 32"/>
                <a:gd name="T50" fmla="*/ 19 w 20"/>
                <a:gd name="T51" fmla="*/ 24 h 32"/>
                <a:gd name="T52" fmla="*/ 18 w 20"/>
                <a:gd name="T5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2" fill="norm" stroke="1" extrusionOk="0">
                  <a:moveTo>
                    <a:pt x="18" y="22"/>
                  </a:moveTo>
                  <a:cubicBezTo>
                    <a:pt x="18" y="21"/>
                    <a:pt x="18" y="21"/>
                    <a:pt x="18" y="21"/>
                  </a:cubicBezTo>
                  <a:cubicBezTo>
                    <a:pt x="17" y="20"/>
                    <a:pt x="17" y="20"/>
                    <a:pt x="17" y="20"/>
                  </a:cubicBezTo>
                  <a:cubicBezTo>
                    <a:pt x="17" y="19"/>
                    <a:pt x="17" y="19"/>
                    <a:pt x="17" y="18"/>
                  </a:cubicBezTo>
                  <a:cubicBezTo>
                    <a:pt x="17" y="18"/>
                    <a:pt x="17" y="17"/>
                    <a:pt x="16" y="17"/>
                  </a:cubicBezTo>
                  <a:cubicBezTo>
                    <a:pt x="16" y="16"/>
                    <a:pt x="16" y="16"/>
                    <a:pt x="16" y="15"/>
                  </a:cubicBezTo>
                  <a:cubicBezTo>
                    <a:pt x="16" y="14"/>
                    <a:pt x="16" y="14"/>
                    <a:pt x="16" y="14"/>
                  </a:cubicBezTo>
                  <a:cubicBezTo>
                    <a:pt x="16" y="13"/>
                    <a:pt x="16" y="13"/>
                    <a:pt x="16" y="12"/>
                  </a:cubicBezTo>
                  <a:cubicBezTo>
                    <a:pt x="15" y="12"/>
                    <a:pt x="15" y="11"/>
                    <a:pt x="15" y="11"/>
                  </a:cubicBezTo>
                  <a:cubicBezTo>
                    <a:pt x="15" y="10"/>
                    <a:pt x="15" y="10"/>
                    <a:pt x="15" y="9"/>
                  </a:cubicBezTo>
                  <a:cubicBezTo>
                    <a:pt x="15" y="8"/>
                    <a:pt x="15" y="8"/>
                    <a:pt x="15" y="8"/>
                  </a:cubicBezTo>
                  <a:cubicBezTo>
                    <a:pt x="15" y="7"/>
                    <a:pt x="15" y="7"/>
                    <a:pt x="15" y="6"/>
                  </a:cubicBezTo>
                  <a:cubicBezTo>
                    <a:pt x="15" y="6"/>
                    <a:pt x="15" y="5"/>
                    <a:pt x="14" y="5"/>
                  </a:cubicBezTo>
                  <a:cubicBezTo>
                    <a:pt x="14" y="4"/>
                    <a:pt x="14" y="4"/>
                    <a:pt x="14" y="4"/>
                  </a:cubicBezTo>
                  <a:cubicBezTo>
                    <a:pt x="14" y="4"/>
                    <a:pt x="14" y="4"/>
                    <a:pt x="14" y="4"/>
                  </a:cubicBezTo>
                  <a:cubicBezTo>
                    <a:pt x="14" y="3"/>
                    <a:pt x="14" y="3"/>
                    <a:pt x="14" y="3"/>
                  </a:cubicBezTo>
                  <a:cubicBezTo>
                    <a:pt x="14" y="1"/>
                    <a:pt x="13" y="0"/>
                    <a:pt x="11" y="0"/>
                  </a:cubicBezTo>
                  <a:cubicBezTo>
                    <a:pt x="4" y="0"/>
                    <a:pt x="4" y="0"/>
                    <a:pt x="4" y="0"/>
                  </a:cubicBezTo>
                  <a:cubicBezTo>
                    <a:pt x="3" y="0"/>
                    <a:pt x="2" y="0"/>
                    <a:pt x="1" y="1"/>
                  </a:cubicBezTo>
                  <a:cubicBezTo>
                    <a:pt x="1" y="2"/>
                    <a:pt x="0" y="3"/>
                    <a:pt x="0" y="4"/>
                  </a:cubicBezTo>
                  <a:cubicBezTo>
                    <a:pt x="2" y="14"/>
                    <a:pt x="6" y="23"/>
                    <a:pt x="12" y="30"/>
                  </a:cubicBezTo>
                  <a:cubicBezTo>
                    <a:pt x="14" y="32"/>
                    <a:pt x="15" y="32"/>
                    <a:pt x="17" y="31"/>
                  </a:cubicBezTo>
                  <a:cubicBezTo>
                    <a:pt x="17" y="31"/>
                    <a:pt x="17" y="31"/>
                    <a:pt x="18" y="31"/>
                  </a:cubicBezTo>
                  <a:cubicBezTo>
                    <a:pt x="19" y="30"/>
                    <a:pt x="20" y="28"/>
                    <a:pt x="20" y="26"/>
                  </a:cubicBezTo>
                  <a:cubicBezTo>
                    <a:pt x="19" y="26"/>
                    <a:pt x="19" y="26"/>
                    <a:pt x="19" y="25"/>
                  </a:cubicBezTo>
                  <a:cubicBezTo>
                    <a:pt x="19" y="24"/>
                    <a:pt x="19" y="24"/>
                    <a:pt x="19" y="24"/>
                  </a:cubicBezTo>
                  <a:cubicBezTo>
                    <a:pt x="18" y="23"/>
                    <a:pt x="18" y="23"/>
                    <a:pt x="18" y="22"/>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1" name="Freeform 8" hidden="0"/>
            <p:cNvSpPr/>
            <p:nvPr isPhoto="0" userDrawn="0"/>
          </p:nvSpPr>
          <p:spPr bwMode="auto">
            <a:xfrm>
              <a:off x="4560169" y="3237279"/>
              <a:ext cx="144719" cy="132404"/>
            </a:xfrm>
            <a:custGeom>
              <a:avLst/>
              <a:gdLst>
                <a:gd name="T0" fmla="*/ 26 w 30"/>
                <a:gd name="T1" fmla="*/ 0 h 27"/>
                <a:gd name="T2" fmla="*/ 4 w 30"/>
                <a:gd name="T3" fmla="*/ 0 h 27"/>
                <a:gd name="T4" fmla="*/ 0 w 30"/>
                <a:gd name="T5" fmla="*/ 3 h 27"/>
                <a:gd name="T6" fmla="*/ 0 w 30"/>
                <a:gd name="T7" fmla="*/ 20 h 27"/>
                <a:gd name="T8" fmla="*/ 4 w 30"/>
                <a:gd name="T9" fmla="*/ 24 h 27"/>
                <a:gd name="T10" fmla="*/ 4 w 30"/>
                <a:gd name="T11" fmla="*/ 24 h 27"/>
                <a:gd name="T12" fmla="*/ 5 w 30"/>
                <a:gd name="T13" fmla="*/ 24 h 27"/>
                <a:gd name="T14" fmla="*/ 8 w 30"/>
                <a:gd name="T15" fmla="*/ 24 h 27"/>
                <a:gd name="T16" fmla="*/ 8 w 30"/>
                <a:gd name="T17" fmla="*/ 24 h 27"/>
                <a:gd name="T18" fmla="*/ 12 w 30"/>
                <a:gd name="T19" fmla="*/ 25 h 27"/>
                <a:gd name="T20" fmla="*/ 13 w 30"/>
                <a:gd name="T21" fmla="*/ 25 h 27"/>
                <a:gd name="T22" fmla="*/ 16 w 30"/>
                <a:gd name="T23" fmla="*/ 25 h 27"/>
                <a:gd name="T24" fmla="*/ 17 w 30"/>
                <a:gd name="T25" fmla="*/ 26 h 27"/>
                <a:gd name="T26" fmla="*/ 18 w 30"/>
                <a:gd name="T27" fmla="*/ 26 h 27"/>
                <a:gd name="T28" fmla="*/ 18 w 30"/>
                <a:gd name="T29" fmla="*/ 26 h 27"/>
                <a:gd name="T30" fmla="*/ 20 w 30"/>
                <a:gd name="T31" fmla="*/ 27 h 27"/>
                <a:gd name="T32" fmla="*/ 21 w 30"/>
                <a:gd name="T33" fmla="*/ 27 h 27"/>
                <a:gd name="T34" fmla="*/ 25 w 30"/>
                <a:gd name="T35" fmla="*/ 25 h 27"/>
                <a:gd name="T36" fmla="*/ 25 w 30"/>
                <a:gd name="T37" fmla="*/ 24 h 27"/>
                <a:gd name="T38" fmla="*/ 26 w 30"/>
                <a:gd name="T39" fmla="*/ 22 h 27"/>
                <a:gd name="T40" fmla="*/ 26 w 30"/>
                <a:gd name="T41" fmla="*/ 22 h 27"/>
                <a:gd name="T42" fmla="*/ 29 w 30"/>
                <a:gd name="T43" fmla="*/ 8 h 27"/>
                <a:gd name="T44" fmla="*/ 29 w 30"/>
                <a:gd name="T45" fmla="*/ 8 h 27"/>
                <a:gd name="T46" fmla="*/ 29 w 30"/>
                <a:gd name="T47" fmla="*/ 6 h 27"/>
                <a:gd name="T48" fmla="*/ 30 w 30"/>
                <a:gd name="T49" fmla="*/ 5 h 27"/>
                <a:gd name="T50" fmla="*/ 30 w 30"/>
                <a:gd name="T51" fmla="*/ 3 h 27"/>
                <a:gd name="T52" fmla="*/ 29 w 30"/>
                <a:gd name="T53" fmla="*/ 1 h 27"/>
                <a:gd name="T54" fmla="*/ 26 w 30"/>
                <a:gd name="T5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27" fill="norm" stroke="1" extrusionOk="0">
                  <a:moveTo>
                    <a:pt x="26" y="0"/>
                  </a:moveTo>
                  <a:cubicBezTo>
                    <a:pt x="4" y="0"/>
                    <a:pt x="4" y="0"/>
                    <a:pt x="4" y="0"/>
                  </a:cubicBezTo>
                  <a:cubicBezTo>
                    <a:pt x="2" y="0"/>
                    <a:pt x="0" y="1"/>
                    <a:pt x="0" y="3"/>
                  </a:cubicBezTo>
                  <a:cubicBezTo>
                    <a:pt x="0" y="20"/>
                    <a:pt x="0" y="20"/>
                    <a:pt x="0" y="20"/>
                  </a:cubicBezTo>
                  <a:cubicBezTo>
                    <a:pt x="0" y="22"/>
                    <a:pt x="2" y="24"/>
                    <a:pt x="4" y="24"/>
                  </a:cubicBezTo>
                  <a:cubicBezTo>
                    <a:pt x="4" y="24"/>
                    <a:pt x="4" y="24"/>
                    <a:pt x="4" y="24"/>
                  </a:cubicBezTo>
                  <a:cubicBezTo>
                    <a:pt x="5" y="24"/>
                    <a:pt x="5" y="24"/>
                    <a:pt x="5" y="24"/>
                  </a:cubicBezTo>
                  <a:cubicBezTo>
                    <a:pt x="6" y="24"/>
                    <a:pt x="7" y="24"/>
                    <a:pt x="8" y="24"/>
                  </a:cubicBezTo>
                  <a:cubicBezTo>
                    <a:pt x="8" y="24"/>
                    <a:pt x="8" y="24"/>
                    <a:pt x="8" y="24"/>
                  </a:cubicBezTo>
                  <a:cubicBezTo>
                    <a:pt x="9" y="24"/>
                    <a:pt x="11" y="24"/>
                    <a:pt x="12" y="25"/>
                  </a:cubicBezTo>
                  <a:cubicBezTo>
                    <a:pt x="13" y="25"/>
                    <a:pt x="13" y="25"/>
                    <a:pt x="13" y="25"/>
                  </a:cubicBezTo>
                  <a:cubicBezTo>
                    <a:pt x="14" y="25"/>
                    <a:pt x="15" y="25"/>
                    <a:pt x="16" y="25"/>
                  </a:cubicBezTo>
                  <a:cubicBezTo>
                    <a:pt x="16" y="26"/>
                    <a:pt x="16" y="26"/>
                    <a:pt x="17" y="26"/>
                  </a:cubicBezTo>
                  <a:cubicBezTo>
                    <a:pt x="17" y="26"/>
                    <a:pt x="17" y="26"/>
                    <a:pt x="18" y="26"/>
                  </a:cubicBezTo>
                  <a:cubicBezTo>
                    <a:pt x="18" y="26"/>
                    <a:pt x="18" y="26"/>
                    <a:pt x="18" y="26"/>
                  </a:cubicBezTo>
                  <a:cubicBezTo>
                    <a:pt x="19" y="26"/>
                    <a:pt x="20" y="26"/>
                    <a:pt x="20" y="27"/>
                  </a:cubicBezTo>
                  <a:cubicBezTo>
                    <a:pt x="21" y="27"/>
                    <a:pt x="21" y="27"/>
                    <a:pt x="21" y="27"/>
                  </a:cubicBezTo>
                  <a:cubicBezTo>
                    <a:pt x="23" y="27"/>
                    <a:pt x="24" y="26"/>
                    <a:pt x="25" y="25"/>
                  </a:cubicBezTo>
                  <a:cubicBezTo>
                    <a:pt x="25" y="24"/>
                    <a:pt x="25" y="24"/>
                    <a:pt x="25" y="24"/>
                  </a:cubicBezTo>
                  <a:cubicBezTo>
                    <a:pt x="25" y="23"/>
                    <a:pt x="26" y="23"/>
                    <a:pt x="26" y="22"/>
                  </a:cubicBezTo>
                  <a:cubicBezTo>
                    <a:pt x="26" y="22"/>
                    <a:pt x="26" y="22"/>
                    <a:pt x="26" y="22"/>
                  </a:cubicBezTo>
                  <a:cubicBezTo>
                    <a:pt x="27" y="18"/>
                    <a:pt x="28" y="13"/>
                    <a:pt x="29" y="8"/>
                  </a:cubicBezTo>
                  <a:cubicBezTo>
                    <a:pt x="29" y="8"/>
                    <a:pt x="29" y="8"/>
                    <a:pt x="29" y="8"/>
                  </a:cubicBezTo>
                  <a:cubicBezTo>
                    <a:pt x="29" y="7"/>
                    <a:pt x="29" y="7"/>
                    <a:pt x="29" y="6"/>
                  </a:cubicBezTo>
                  <a:cubicBezTo>
                    <a:pt x="30" y="5"/>
                    <a:pt x="30" y="5"/>
                    <a:pt x="30" y="5"/>
                  </a:cubicBezTo>
                  <a:cubicBezTo>
                    <a:pt x="30" y="4"/>
                    <a:pt x="30" y="4"/>
                    <a:pt x="30" y="3"/>
                  </a:cubicBezTo>
                  <a:cubicBezTo>
                    <a:pt x="30" y="2"/>
                    <a:pt x="29" y="1"/>
                    <a:pt x="29" y="1"/>
                  </a:cubicBezTo>
                  <a:cubicBezTo>
                    <a:pt x="28" y="0"/>
                    <a:pt x="27" y="0"/>
                    <a:pt x="26" y="0"/>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2" name="Freeform 9" hidden="0"/>
            <p:cNvSpPr/>
            <p:nvPr isPhoto="0" userDrawn="0"/>
          </p:nvSpPr>
          <p:spPr bwMode="auto">
            <a:xfrm>
              <a:off x="4403132" y="3237279"/>
              <a:ext cx="138562" cy="132404"/>
            </a:xfrm>
            <a:custGeom>
              <a:avLst/>
              <a:gdLst>
                <a:gd name="T0" fmla="*/ 29 w 29"/>
                <a:gd name="T1" fmla="*/ 20 h 27"/>
                <a:gd name="T2" fmla="*/ 29 w 29"/>
                <a:gd name="T3" fmla="*/ 3 h 27"/>
                <a:gd name="T4" fmla="*/ 25 w 29"/>
                <a:gd name="T5" fmla="*/ 0 h 27"/>
                <a:gd name="T6" fmla="*/ 3 w 29"/>
                <a:gd name="T7" fmla="*/ 0 h 27"/>
                <a:gd name="T8" fmla="*/ 1 w 29"/>
                <a:gd name="T9" fmla="*/ 1 h 27"/>
                <a:gd name="T10" fmla="*/ 0 w 29"/>
                <a:gd name="T11" fmla="*/ 3 h 27"/>
                <a:gd name="T12" fmla="*/ 0 w 29"/>
                <a:gd name="T13" fmla="*/ 5 h 27"/>
                <a:gd name="T14" fmla="*/ 0 w 29"/>
                <a:gd name="T15" fmla="*/ 6 h 27"/>
                <a:gd name="T16" fmla="*/ 0 w 29"/>
                <a:gd name="T17" fmla="*/ 8 h 27"/>
                <a:gd name="T18" fmla="*/ 0 w 29"/>
                <a:gd name="T19" fmla="*/ 8 h 27"/>
                <a:gd name="T20" fmla="*/ 4 w 29"/>
                <a:gd name="T21" fmla="*/ 22 h 27"/>
                <a:gd name="T22" fmla="*/ 4 w 29"/>
                <a:gd name="T23" fmla="*/ 22 h 27"/>
                <a:gd name="T24" fmla="*/ 4 w 29"/>
                <a:gd name="T25" fmla="*/ 24 h 27"/>
                <a:gd name="T26" fmla="*/ 5 w 29"/>
                <a:gd name="T27" fmla="*/ 25 h 27"/>
                <a:gd name="T28" fmla="*/ 8 w 29"/>
                <a:gd name="T29" fmla="*/ 27 h 27"/>
                <a:gd name="T30" fmla="*/ 8 w 29"/>
                <a:gd name="T31" fmla="*/ 27 h 27"/>
                <a:gd name="T32" fmla="*/ 9 w 29"/>
                <a:gd name="T33" fmla="*/ 27 h 27"/>
                <a:gd name="T34" fmla="*/ 11 w 29"/>
                <a:gd name="T35" fmla="*/ 26 h 27"/>
                <a:gd name="T36" fmla="*/ 12 w 29"/>
                <a:gd name="T37" fmla="*/ 26 h 27"/>
                <a:gd name="T38" fmla="*/ 13 w 29"/>
                <a:gd name="T39" fmla="*/ 26 h 27"/>
                <a:gd name="T40" fmla="*/ 14 w 29"/>
                <a:gd name="T41" fmla="*/ 25 h 27"/>
                <a:gd name="T42" fmla="*/ 16 w 29"/>
                <a:gd name="T43" fmla="*/ 25 h 27"/>
                <a:gd name="T44" fmla="*/ 18 w 29"/>
                <a:gd name="T45" fmla="*/ 25 h 27"/>
                <a:gd name="T46" fmla="*/ 21 w 29"/>
                <a:gd name="T47" fmla="*/ 24 h 27"/>
                <a:gd name="T48" fmla="*/ 21 w 29"/>
                <a:gd name="T49" fmla="*/ 24 h 27"/>
                <a:gd name="T50" fmla="*/ 25 w 29"/>
                <a:gd name="T51" fmla="*/ 24 h 27"/>
                <a:gd name="T52" fmla="*/ 25 w 29"/>
                <a:gd name="T53" fmla="*/ 24 h 27"/>
                <a:gd name="T54" fmla="*/ 26 w 29"/>
                <a:gd name="T55" fmla="*/ 24 h 27"/>
                <a:gd name="T56" fmla="*/ 29 w 29"/>
                <a:gd name="T5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7" fill="norm" stroke="1" extrusionOk="0">
                  <a:moveTo>
                    <a:pt x="29" y="20"/>
                  </a:moveTo>
                  <a:cubicBezTo>
                    <a:pt x="29" y="3"/>
                    <a:pt x="29" y="3"/>
                    <a:pt x="29" y="3"/>
                  </a:cubicBezTo>
                  <a:cubicBezTo>
                    <a:pt x="29" y="1"/>
                    <a:pt x="27" y="0"/>
                    <a:pt x="25" y="0"/>
                  </a:cubicBezTo>
                  <a:cubicBezTo>
                    <a:pt x="3" y="0"/>
                    <a:pt x="3" y="0"/>
                    <a:pt x="3" y="0"/>
                  </a:cubicBezTo>
                  <a:cubicBezTo>
                    <a:pt x="2" y="0"/>
                    <a:pt x="1" y="0"/>
                    <a:pt x="1" y="1"/>
                  </a:cubicBezTo>
                  <a:cubicBezTo>
                    <a:pt x="0" y="1"/>
                    <a:pt x="0" y="2"/>
                    <a:pt x="0" y="3"/>
                  </a:cubicBezTo>
                  <a:cubicBezTo>
                    <a:pt x="0" y="4"/>
                    <a:pt x="0" y="4"/>
                    <a:pt x="0" y="5"/>
                  </a:cubicBezTo>
                  <a:cubicBezTo>
                    <a:pt x="0" y="5"/>
                    <a:pt x="0" y="5"/>
                    <a:pt x="0" y="6"/>
                  </a:cubicBezTo>
                  <a:cubicBezTo>
                    <a:pt x="0" y="7"/>
                    <a:pt x="0" y="7"/>
                    <a:pt x="0" y="8"/>
                  </a:cubicBezTo>
                  <a:cubicBezTo>
                    <a:pt x="0" y="8"/>
                    <a:pt x="0" y="8"/>
                    <a:pt x="0" y="8"/>
                  </a:cubicBezTo>
                  <a:cubicBezTo>
                    <a:pt x="1" y="13"/>
                    <a:pt x="2" y="18"/>
                    <a:pt x="4" y="22"/>
                  </a:cubicBezTo>
                  <a:cubicBezTo>
                    <a:pt x="4" y="22"/>
                    <a:pt x="4" y="22"/>
                    <a:pt x="4" y="22"/>
                  </a:cubicBezTo>
                  <a:cubicBezTo>
                    <a:pt x="4" y="23"/>
                    <a:pt x="4" y="23"/>
                    <a:pt x="4" y="24"/>
                  </a:cubicBezTo>
                  <a:cubicBezTo>
                    <a:pt x="5" y="24"/>
                    <a:pt x="5" y="24"/>
                    <a:pt x="5" y="25"/>
                  </a:cubicBezTo>
                  <a:cubicBezTo>
                    <a:pt x="5" y="26"/>
                    <a:pt x="7" y="27"/>
                    <a:pt x="8" y="27"/>
                  </a:cubicBezTo>
                  <a:cubicBezTo>
                    <a:pt x="8" y="27"/>
                    <a:pt x="8" y="27"/>
                    <a:pt x="8" y="27"/>
                  </a:cubicBezTo>
                  <a:cubicBezTo>
                    <a:pt x="9" y="27"/>
                    <a:pt x="9" y="27"/>
                    <a:pt x="9" y="27"/>
                  </a:cubicBezTo>
                  <a:cubicBezTo>
                    <a:pt x="10" y="26"/>
                    <a:pt x="11" y="26"/>
                    <a:pt x="11" y="26"/>
                  </a:cubicBezTo>
                  <a:cubicBezTo>
                    <a:pt x="12" y="26"/>
                    <a:pt x="12" y="26"/>
                    <a:pt x="12" y="26"/>
                  </a:cubicBezTo>
                  <a:cubicBezTo>
                    <a:pt x="12" y="26"/>
                    <a:pt x="12" y="26"/>
                    <a:pt x="13" y="26"/>
                  </a:cubicBezTo>
                  <a:cubicBezTo>
                    <a:pt x="13" y="26"/>
                    <a:pt x="13" y="26"/>
                    <a:pt x="14" y="25"/>
                  </a:cubicBezTo>
                  <a:cubicBezTo>
                    <a:pt x="15" y="25"/>
                    <a:pt x="16" y="25"/>
                    <a:pt x="16" y="25"/>
                  </a:cubicBezTo>
                  <a:cubicBezTo>
                    <a:pt x="17" y="25"/>
                    <a:pt x="17" y="25"/>
                    <a:pt x="18" y="25"/>
                  </a:cubicBezTo>
                  <a:cubicBezTo>
                    <a:pt x="19" y="24"/>
                    <a:pt x="20" y="24"/>
                    <a:pt x="21" y="24"/>
                  </a:cubicBezTo>
                  <a:cubicBezTo>
                    <a:pt x="21" y="24"/>
                    <a:pt x="21" y="24"/>
                    <a:pt x="21" y="24"/>
                  </a:cubicBezTo>
                  <a:cubicBezTo>
                    <a:pt x="23" y="24"/>
                    <a:pt x="24" y="24"/>
                    <a:pt x="25" y="24"/>
                  </a:cubicBezTo>
                  <a:cubicBezTo>
                    <a:pt x="25" y="24"/>
                    <a:pt x="25" y="24"/>
                    <a:pt x="25" y="24"/>
                  </a:cubicBezTo>
                  <a:cubicBezTo>
                    <a:pt x="25" y="24"/>
                    <a:pt x="25" y="24"/>
                    <a:pt x="26" y="24"/>
                  </a:cubicBezTo>
                  <a:cubicBezTo>
                    <a:pt x="28" y="24"/>
                    <a:pt x="29" y="22"/>
                    <a:pt x="29" y="20"/>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3" name="Freeform 10" hidden="0"/>
            <p:cNvSpPr/>
            <p:nvPr isPhoto="0" userDrawn="0"/>
          </p:nvSpPr>
          <p:spPr bwMode="auto">
            <a:xfrm>
              <a:off x="4449320" y="3372760"/>
              <a:ext cx="92374" cy="92374"/>
            </a:xfrm>
            <a:custGeom>
              <a:avLst/>
              <a:gdLst>
                <a:gd name="T0" fmla="*/ 17 w 19"/>
                <a:gd name="T1" fmla="*/ 18 h 19"/>
                <a:gd name="T2" fmla="*/ 19 w 19"/>
                <a:gd name="T3" fmla="*/ 15 h 19"/>
                <a:gd name="T4" fmla="*/ 19 w 19"/>
                <a:gd name="T5" fmla="*/ 4 h 19"/>
                <a:gd name="T6" fmla="*/ 18 w 19"/>
                <a:gd name="T7" fmla="*/ 1 h 19"/>
                <a:gd name="T8" fmla="*/ 15 w 19"/>
                <a:gd name="T9" fmla="*/ 0 h 19"/>
                <a:gd name="T10" fmla="*/ 12 w 19"/>
                <a:gd name="T11" fmla="*/ 0 h 19"/>
                <a:gd name="T12" fmla="*/ 12 w 19"/>
                <a:gd name="T13" fmla="*/ 0 h 19"/>
                <a:gd name="T14" fmla="*/ 8 w 19"/>
                <a:gd name="T15" fmla="*/ 1 h 19"/>
                <a:gd name="T16" fmla="*/ 7 w 19"/>
                <a:gd name="T17" fmla="*/ 1 h 19"/>
                <a:gd name="T18" fmla="*/ 5 w 19"/>
                <a:gd name="T19" fmla="*/ 2 h 19"/>
                <a:gd name="T20" fmla="*/ 4 w 19"/>
                <a:gd name="T21" fmla="*/ 2 h 19"/>
                <a:gd name="T22" fmla="*/ 3 w 19"/>
                <a:gd name="T23" fmla="*/ 2 h 19"/>
                <a:gd name="T24" fmla="*/ 0 w 19"/>
                <a:gd name="T25" fmla="*/ 5 h 19"/>
                <a:gd name="T26" fmla="*/ 1 w 19"/>
                <a:gd name="T27" fmla="*/ 8 h 19"/>
                <a:gd name="T28" fmla="*/ 1 w 19"/>
                <a:gd name="T29" fmla="*/ 8 h 19"/>
                <a:gd name="T30" fmla="*/ 2 w 19"/>
                <a:gd name="T31" fmla="*/ 9 h 19"/>
                <a:gd name="T32" fmla="*/ 3 w 19"/>
                <a:gd name="T33" fmla="*/ 10 h 19"/>
                <a:gd name="T34" fmla="*/ 4 w 19"/>
                <a:gd name="T35" fmla="*/ 11 h 19"/>
                <a:gd name="T36" fmla="*/ 4 w 19"/>
                <a:gd name="T37" fmla="*/ 12 h 19"/>
                <a:gd name="T38" fmla="*/ 5 w 19"/>
                <a:gd name="T39" fmla="*/ 13 h 19"/>
                <a:gd name="T40" fmla="*/ 6 w 19"/>
                <a:gd name="T41" fmla="*/ 14 h 19"/>
                <a:gd name="T42" fmla="*/ 7 w 19"/>
                <a:gd name="T43" fmla="*/ 14 h 19"/>
                <a:gd name="T44" fmla="*/ 8 w 19"/>
                <a:gd name="T45" fmla="*/ 15 h 19"/>
                <a:gd name="T46" fmla="*/ 8 w 19"/>
                <a:gd name="T47" fmla="*/ 15 h 19"/>
                <a:gd name="T48" fmla="*/ 10 w 19"/>
                <a:gd name="T49" fmla="*/ 16 h 19"/>
                <a:gd name="T50" fmla="*/ 10 w 19"/>
                <a:gd name="T51" fmla="*/ 16 h 19"/>
                <a:gd name="T52" fmla="*/ 11 w 19"/>
                <a:gd name="T53" fmla="*/ 17 h 19"/>
                <a:gd name="T54" fmla="*/ 12 w 19"/>
                <a:gd name="T55" fmla="*/ 17 h 19"/>
                <a:gd name="T56" fmla="*/ 13 w 19"/>
                <a:gd name="T57" fmla="*/ 18 h 19"/>
                <a:gd name="T58" fmla="*/ 13 w 19"/>
                <a:gd name="T59" fmla="*/ 18 h 19"/>
                <a:gd name="T60" fmla="*/ 14 w 19"/>
                <a:gd name="T61" fmla="*/ 18 h 19"/>
                <a:gd name="T62" fmla="*/ 17 w 19"/>
                <a:gd name="T6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7" y="18"/>
                  </a:moveTo>
                  <a:cubicBezTo>
                    <a:pt x="18" y="17"/>
                    <a:pt x="19" y="16"/>
                    <a:pt x="19" y="15"/>
                  </a:cubicBezTo>
                  <a:cubicBezTo>
                    <a:pt x="19" y="4"/>
                    <a:pt x="19" y="4"/>
                    <a:pt x="19" y="4"/>
                  </a:cubicBezTo>
                  <a:cubicBezTo>
                    <a:pt x="19" y="3"/>
                    <a:pt x="19" y="2"/>
                    <a:pt x="18" y="1"/>
                  </a:cubicBezTo>
                  <a:cubicBezTo>
                    <a:pt x="17" y="0"/>
                    <a:pt x="16" y="0"/>
                    <a:pt x="15" y="0"/>
                  </a:cubicBezTo>
                  <a:cubicBezTo>
                    <a:pt x="14" y="0"/>
                    <a:pt x="13" y="0"/>
                    <a:pt x="12" y="0"/>
                  </a:cubicBezTo>
                  <a:cubicBezTo>
                    <a:pt x="12" y="0"/>
                    <a:pt x="12" y="0"/>
                    <a:pt x="12" y="0"/>
                  </a:cubicBezTo>
                  <a:cubicBezTo>
                    <a:pt x="11" y="1"/>
                    <a:pt x="10" y="1"/>
                    <a:pt x="8" y="1"/>
                  </a:cubicBezTo>
                  <a:cubicBezTo>
                    <a:pt x="8" y="1"/>
                    <a:pt x="8" y="1"/>
                    <a:pt x="7" y="1"/>
                  </a:cubicBezTo>
                  <a:cubicBezTo>
                    <a:pt x="6" y="1"/>
                    <a:pt x="6" y="2"/>
                    <a:pt x="5" y="2"/>
                  </a:cubicBezTo>
                  <a:cubicBezTo>
                    <a:pt x="4" y="2"/>
                    <a:pt x="4" y="2"/>
                    <a:pt x="4" y="2"/>
                  </a:cubicBezTo>
                  <a:cubicBezTo>
                    <a:pt x="3" y="2"/>
                    <a:pt x="3" y="2"/>
                    <a:pt x="3" y="2"/>
                  </a:cubicBezTo>
                  <a:cubicBezTo>
                    <a:pt x="2" y="3"/>
                    <a:pt x="1" y="3"/>
                    <a:pt x="0" y="5"/>
                  </a:cubicBezTo>
                  <a:cubicBezTo>
                    <a:pt x="0" y="6"/>
                    <a:pt x="0" y="7"/>
                    <a:pt x="1" y="8"/>
                  </a:cubicBezTo>
                  <a:cubicBezTo>
                    <a:pt x="1" y="8"/>
                    <a:pt x="1" y="8"/>
                    <a:pt x="1" y="8"/>
                  </a:cubicBezTo>
                  <a:cubicBezTo>
                    <a:pt x="2" y="9"/>
                    <a:pt x="2" y="9"/>
                    <a:pt x="2" y="9"/>
                  </a:cubicBezTo>
                  <a:cubicBezTo>
                    <a:pt x="2" y="9"/>
                    <a:pt x="2" y="10"/>
                    <a:pt x="3" y="10"/>
                  </a:cubicBezTo>
                  <a:cubicBezTo>
                    <a:pt x="3" y="10"/>
                    <a:pt x="3" y="11"/>
                    <a:pt x="4" y="11"/>
                  </a:cubicBezTo>
                  <a:cubicBezTo>
                    <a:pt x="4" y="12"/>
                    <a:pt x="4" y="12"/>
                    <a:pt x="4" y="12"/>
                  </a:cubicBezTo>
                  <a:cubicBezTo>
                    <a:pt x="5" y="12"/>
                    <a:pt x="5" y="13"/>
                    <a:pt x="5" y="13"/>
                  </a:cubicBezTo>
                  <a:cubicBezTo>
                    <a:pt x="6" y="13"/>
                    <a:pt x="6" y="13"/>
                    <a:pt x="6" y="14"/>
                  </a:cubicBezTo>
                  <a:cubicBezTo>
                    <a:pt x="7" y="14"/>
                    <a:pt x="7" y="14"/>
                    <a:pt x="7" y="14"/>
                  </a:cubicBezTo>
                  <a:cubicBezTo>
                    <a:pt x="8" y="15"/>
                    <a:pt x="8" y="15"/>
                    <a:pt x="8" y="15"/>
                  </a:cubicBezTo>
                  <a:cubicBezTo>
                    <a:pt x="8" y="15"/>
                    <a:pt x="8" y="15"/>
                    <a:pt x="8" y="15"/>
                  </a:cubicBezTo>
                  <a:cubicBezTo>
                    <a:pt x="9" y="16"/>
                    <a:pt x="9" y="16"/>
                    <a:pt x="10" y="16"/>
                  </a:cubicBezTo>
                  <a:cubicBezTo>
                    <a:pt x="10" y="16"/>
                    <a:pt x="10" y="16"/>
                    <a:pt x="10" y="16"/>
                  </a:cubicBezTo>
                  <a:cubicBezTo>
                    <a:pt x="10" y="17"/>
                    <a:pt x="11" y="17"/>
                    <a:pt x="11" y="17"/>
                  </a:cubicBezTo>
                  <a:cubicBezTo>
                    <a:pt x="11" y="17"/>
                    <a:pt x="11" y="17"/>
                    <a:pt x="12" y="17"/>
                  </a:cubicBezTo>
                  <a:cubicBezTo>
                    <a:pt x="12" y="17"/>
                    <a:pt x="12" y="18"/>
                    <a:pt x="13" y="18"/>
                  </a:cubicBezTo>
                  <a:cubicBezTo>
                    <a:pt x="13" y="18"/>
                    <a:pt x="13" y="18"/>
                    <a:pt x="13" y="18"/>
                  </a:cubicBezTo>
                  <a:cubicBezTo>
                    <a:pt x="14" y="18"/>
                    <a:pt x="14" y="18"/>
                    <a:pt x="14" y="18"/>
                  </a:cubicBezTo>
                  <a:cubicBezTo>
                    <a:pt x="15" y="19"/>
                    <a:pt x="17" y="19"/>
                    <a:pt x="17" y="18"/>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4" name="Freeform 11" hidden="0"/>
            <p:cNvSpPr/>
            <p:nvPr isPhoto="0" userDrawn="0"/>
          </p:nvSpPr>
          <p:spPr bwMode="auto">
            <a:xfrm>
              <a:off x="4560169" y="3372760"/>
              <a:ext cx="92374" cy="92374"/>
            </a:xfrm>
            <a:custGeom>
              <a:avLst/>
              <a:gdLst>
                <a:gd name="T0" fmla="*/ 19 w 19"/>
                <a:gd name="T1" fmla="*/ 5 h 19"/>
                <a:gd name="T2" fmla="*/ 17 w 19"/>
                <a:gd name="T3" fmla="*/ 2 h 19"/>
                <a:gd name="T4" fmla="*/ 16 w 19"/>
                <a:gd name="T5" fmla="*/ 2 h 19"/>
                <a:gd name="T6" fmla="*/ 15 w 19"/>
                <a:gd name="T7" fmla="*/ 2 h 19"/>
                <a:gd name="T8" fmla="*/ 12 w 19"/>
                <a:gd name="T9" fmla="*/ 1 h 19"/>
                <a:gd name="T10" fmla="*/ 11 w 19"/>
                <a:gd name="T11" fmla="*/ 1 h 19"/>
                <a:gd name="T12" fmla="*/ 8 w 19"/>
                <a:gd name="T13" fmla="*/ 1 h 19"/>
                <a:gd name="T14" fmla="*/ 7 w 19"/>
                <a:gd name="T15" fmla="*/ 0 h 19"/>
                <a:gd name="T16" fmla="*/ 4 w 19"/>
                <a:gd name="T17" fmla="*/ 0 h 19"/>
                <a:gd name="T18" fmla="*/ 2 w 19"/>
                <a:gd name="T19" fmla="*/ 1 h 19"/>
                <a:gd name="T20" fmla="*/ 0 w 19"/>
                <a:gd name="T21" fmla="*/ 4 h 19"/>
                <a:gd name="T22" fmla="*/ 0 w 19"/>
                <a:gd name="T23" fmla="*/ 15 h 19"/>
                <a:gd name="T24" fmla="*/ 2 w 19"/>
                <a:gd name="T25" fmla="*/ 18 h 19"/>
                <a:gd name="T26" fmla="*/ 5 w 19"/>
                <a:gd name="T27" fmla="*/ 18 h 19"/>
                <a:gd name="T28" fmla="*/ 6 w 19"/>
                <a:gd name="T29" fmla="*/ 18 h 19"/>
                <a:gd name="T30" fmla="*/ 7 w 19"/>
                <a:gd name="T31" fmla="*/ 18 h 19"/>
                <a:gd name="T32" fmla="*/ 8 w 19"/>
                <a:gd name="T33" fmla="*/ 17 h 19"/>
                <a:gd name="T34" fmla="*/ 8 w 19"/>
                <a:gd name="T35" fmla="*/ 17 h 19"/>
                <a:gd name="T36" fmla="*/ 9 w 19"/>
                <a:gd name="T37" fmla="*/ 16 h 19"/>
                <a:gd name="T38" fmla="*/ 10 w 19"/>
                <a:gd name="T39" fmla="*/ 16 h 19"/>
                <a:gd name="T40" fmla="*/ 11 w 19"/>
                <a:gd name="T41" fmla="*/ 15 h 19"/>
                <a:gd name="T42" fmla="*/ 12 w 19"/>
                <a:gd name="T43" fmla="*/ 15 h 19"/>
                <a:gd name="T44" fmla="*/ 13 w 19"/>
                <a:gd name="T45" fmla="*/ 14 h 19"/>
                <a:gd name="T46" fmla="*/ 13 w 19"/>
                <a:gd name="T47" fmla="*/ 14 h 19"/>
                <a:gd name="T48" fmla="*/ 14 w 19"/>
                <a:gd name="T49" fmla="*/ 13 h 19"/>
                <a:gd name="T50" fmla="*/ 15 w 19"/>
                <a:gd name="T51" fmla="*/ 12 h 19"/>
                <a:gd name="T52" fmla="*/ 16 w 19"/>
                <a:gd name="T53" fmla="*/ 11 h 19"/>
                <a:gd name="T54" fmla="*/ 17 w 19"/>
                <a:gd name="T55" fmla="*/ 10 h 19"/>
                <a:gd name="T56" fmla="*/ 17 w 19"/>
                <a:gd name="T57" fmla="*/ 9 h 19"/>
                <a:gd name="T58" fmla="*/ 18 w 19"/>
                <a:gd name="T59" fmla="*/ 8 h 19"/>
                <a:gd name="T60" fmla="*/ 19 w 19"/>
                <a:gd name="T61" fmla="*/ 8 h 19"/>
                <a:gd name="T62" fmla="*/ 19 w 19"/>
                <a:gd name="T6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9" y="5"/>
                  </a:moveTo>
                  <a:cubicBezTo>
                    <a:pt x="19" y="3"/>
                    <a:pt x="18" y="3"/>
                    <a:pt x="17" y="2"/>
                  </a:cubicBezTo>
                  <a:cubicBezTo>
                    <a:pt x="16" y="2"/>
                    <a:pt x="16" y="2"/>
                    <a:pt x="16" y="2"/>
                  </a:cubicBezTo>
                  <a:cubicBezTo>
                    <a:pt x="15" y="2"/>
                    <a:pt x="15" y="2"/>
                    <a:pt x="15" y="2"/>
                  </a:cubicBezTo>
                  <a:cubicBezTo>
                    <a:pt x="14" y="2"/>
                    <a:pt x="13" y="1"/>
                    <a:pt x="12" y="1"/>
                  </a:cubicBezTo>
                  <a:cubicBezTo>
                    <a:pt x="11" y="1"/>
                    <a:pt x="11" y="1"/>
                    <a:pt x="11" y="1"/>
                  </a:cubicBezTo>
                  <a:cubicBezTo>
                    <a:pt x="10" y="1"/>
                    <a:pt x="9" y="1"/>
                    <a:pt x="8" y="1"/>
                  </a:cubicBezTo>
                  <a:cubicBezTo>
                    <a:pt x="8" y="0"/>
                    <a:pt x="8" y="0"/>
                    <a:pt x="7" y="0"/>
                  </a:cubicBezTo>
                  <a:cubicBezTo>
                    <a:pt x="6" y="0"/>
                    <a:pt x="5" y="0"/>
                    <a:pt x="4" y="0"/>
                  </a:cubicBezTo>
                  <a:cubicBezTo>
                    <a:pt x="3" y="0"/>
                    <a:pt x="2" y="0"/>
                    <a:pt x="2" y="1"/>
                  </a:cubicBezTo>
                  <a:cubicBezTo>
                    <a:pt x="1" y="2"/>
                    <a:pt x="0" y="3"/>
                    <a:pt x="0" y="4"/>
                  </a:cubicBezTo>
                  <a:cubicBezTo>
                    <a:pt x="0" y="15"/>
                    <a:pt x="0" y="15"/>
                    <a:pt x="0" y="15"/>
                  </a:cubicBezTo>
                  <a:cubicBezTo>
                    <a:pt x="0" y="16"/>
                    <a:pt x="1" y="17"/>
                    <a:pt x="2" y="18"/>
                  </a:cubicBezTo>
                  <a:cubicBezTo>
                    <a:pt x="3" y="18"/>
                    <a:pt x="4" y="19"/>
                    <a:pt x="5" y="18"/>
                  </a:cubicBezTo>
                  <a:cubicBezTo>
                    <a:pt x="6" y="18"/>
                    <a:pt x="6" y="18"/>
                    <a:pt x="6" y="18"/>
                  </a:cubicBezTo>
                  <a:cubicBezTo>
                    <a:pt x="6" y="18"/>
                    <a:pt x="6" y="18"/>
                    <a:pt x="7" y="18"/>
                  </a:cubicBezTo>
                  <a:cubicBezTo>
                    <a:pt x="7" y="18"/>
                    <a:pt x="7" y="17"/>
                    <a:pt x="8" y="17"/>
                  </a:cubicBezTo>
                  <a:cubicBezTo>
                    <a:pt x="8" y="17"/>
                    <a:pt x="8" y="17"/>
                    <a:pt x="8" y="17"/>
                  </a:cubicBezTo>
                  <a:cubicBezTo>
                    <a:pt x="9" y="17"/>
                    <a:pt x="9" y="17"/>
                    <a:pt x="9" y="16"/>
                  </a:cubicBezTo>
                  <a:cubicBezTo>
                    <a:pt x="10" y="16"/>
                    <a:pt x="10" y="16"/>
                    <a:pt x="10" y="16"/>
                  </a:cubicBezTo>
                  <a:cubicBezTo>
                    <a:pt x="10" y="16"/>
                    <a:pt x="11" y="16"/>
                    <a:pt x="11" y="15"/>
                  </a:cubicBezTo>
                  <a:cubicBezTo>
                    <a:pt x="11" y="15"/>
                    <a:pt x="11" y="15"/>
                    <a:pt x="12" y="15"/>
                  </a:cubicBezTo>
                  <a:cubicBezTo>
                    <a:pt x="12" y="15"/>
                    <a:pt x="12" y="14"/>
                    <a:pt x="13" y="14"/>
                  </a:cubicBezTo>
                  <a:cubicBezTo>
                    <a:pt x="13" y="14"/>
                    <a:pt x="13" y="14"/>
                    <a:pt x="13" y="14"/>
                  </a:cubicBezTo>
                  <a:cubicBezTo>
                    <a:pt x="13" y="13"/>
                    <a:pt x="14" y="13"/>
                    <a:pt x="14" y="13"/>
                  </a:cubicBezTo>
                  <a:cubicBezTo>
                    <a:pt x="15" y="12"/>
                    <a:pt x="15" y="12"/>
                    <a:pt x="15" y="12"/>
                  </a:cubicBezTo>
                  <a:cubicBezTo>
                    <a:pt x="15" y="12"/>
                    <a:pt x="15" y="12"/>
                    <a:pt x="16" y="11"/>
                  </a:cubicBezTo>
                  <a:cubicBezTo>
                    <a:pt x="16" y="11"/>
                    <a:pt x="16" y="10"/>
                    <a:pt x="17" y="10"/>
                  </a:cubicBezTo>
                  <a:cubicBezTo>
                    <a:pt x="17" y="9"/>
                    <a:pt x="17" y="9"/>
                    <a:pt x="17" y="9"/>
                  </a:cubicBezTo>
                  <a:cubicBezTo>
                    <a:pt x="18" y="9"/>
                    <a:pt x="18" y="8"/>
                    <a:pt x="18" y="8"/>
                  </a:cubicBezTo>
                  <a:cubicBezTo>
                    <a:pt x="18" y="8"/>
                    <a:pt x="18" y="8"/>
                    <a:pt x="19" y="8"/>
                  </a:cubicBezTo>
                  <a:cubicBezTo>
                    <a:pt x="19" y="7"/>
                    <a:pt x="19" y="6"/>
                    <a:pt x="19" y="5"/>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5" name="Freeform 12" hidden="0"/>
            <p:cNvSpPr/>
            <p:nvPr isPhoto="0" userDrawn="0"/>
          </p:nvSpPr>
          <p:spPr bwMode="auto">
            <a:xfrm>
              <a:off x="4695651" y="3061769"/>
              <a:ext cx="95454" cy="153957"/>
            </a:xfrm>
            <a:custGeom>
              <a:avLst/>
              <a:gdLst>
                <a:gd name="T0" fmla="*/ 6 w 20"/>
                <a:gd name="T1" fmla="*/ 29 h 32"/>
                <a:gd name="T2" fmla="*/ 6 w 20"/>
                <a:gd name="T3" fmla="*/ 28 h 32"/>
                <a:gd name="T4" fmla="*/ 6 w 20"/>
                <a:gd name="T5" fmla="*/ 28 h 32"/>
                <a:gd name="T6" fmla="*/ 6 w 20"/>
                <a:gd name="T7" fmla="*/ 27 h 32"/>
                <a:gd name="T8" fmla="*/ 6 w 20"/>
                <a:gd name="T9" fmla="*/ 26 h 32"/>
                <a:gd name="T10" fmla="*/ 6 w 20"/>
                <a:gd name="T11" fmla="*/ 24 h 32"/>
                <a:gd name="T12" fmla="*/ 5 w 20"/>
                <a:gd name="T13" fmla="*/ 23 h 32"/>
                <a:gd name="T14" fmla="*/ 5 w 20"/>
                <a:gd name="T15" fmla="*/ 21 h 32"/>
                <a:gd name="T16" fmla="*/ 5 w 20"/>
                <a:gd name="T17" fmla="*/ 20 h 32"/>
                <a:gd name="T18" fmla="*/ 5 w 20"/>
                <a:gd name="T19" fmla="*/ 18 h 32"/>
                <a:gd name="T20" fmla="*/ 4 w 20"/>
                <a:gd name="T21" fmla="*/ 17 h 32"/>
                <a:gd name="T22" fmla="*/ 4 w 20"/>
                <a:gd name="T23" fmla="*/ 15 h 32"/>
                <a:gd name="T24" fmla="*/ 4 w 20"/>
                <a:gd name="T25" fmla="*/ 14 h 32"/>
                <a:gd name="T26" fmla="*/ 3 w 20"/>
                <a:gd name="T27" fmla="*/ 13 h 32"/>
                <a:gd name="T28" fmla="*/ 3 w 20"/>
                <a:gd name="T29" fmla="*/ 11 h 32"/>
                <a:gd name="T30" fmla="*/ 2 w 20"/>
                <a:gd name="T31" fmla="*/ 10 h 32"/>
                <a:gd name="T32" fmla="*/ 2 w 20"/>
                <a:gd name="T33" fmla="*/ 8 h 32"/>
                <a:gd name="T34" fmla="*/ 1 w 20"/>
                <a:gd name="T35" fmla="*/ 7 h 32"/>
                <a:gd name="T36" fmla="*/ 1 w 20"/>
                <a:gd name="T37" fmla="*/ 6 h 32"/>
                <a:gd name="T38" fmla="*/ 3 w 20"/>
                <a:gd name="T39" fmla="*/ 1 h 32"/>
                <a:gd name="T40" fmla="*/ 4 w 20"/>
                <a:gd name="T41" fmla="*/ 1 h 32"/>
                <a:gd name="T42" fmla="*/ 5 w 20"/>
                <a:gd name="T43" fmla="*/ 0 h 32"/>
                <a:gd name="T44" fmla="*/ 8 w 20"/>
                <a:gd name="T45" fmla="*/ 2 h 32"/>
                <a:gd name="T46" fmla="*/ 20 w 20"/>
                <a:gd name="T47" fmla="*/ 28 h 32"/>
                <a:gd name="T48" fmla="*/ 19 w 20"/>
                <a:gd name="T49" fmla="*/ 31 h 32"/>
                <a:gd name="T50" fmla="*/ 16 w 20"/>
                <a:gd name="T51" fmla="*/ 32 h 32"/>
                <a:gd name="T52" fmla="*/ 10 w 20"/>
                <a:gd name="T53" fmla="*/ 32 h 32"/>
                <a:gd name="T54" fmla="*/ 6 w 20"/>
                <a:gd name="T5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2" fill="norm" stroke="1" extrusionOk="0">
                  <a:moveTo>
                    <a:pt x="6" y="29"/>
                  </a:moveTo>
                  <a:cubicBezTo>
                    <a:pt x="6" y="29"/>
                    <a:pt x="6" y="29"/>
                    <a:pt x="6" y="28"/>
                  </a:cubicBezTo>
                  <a:cubicBezTo>
                    <a:pt x="6" y="28"/>
                    <a:pt x="6" y="28"/>
                    <a:pt x="6" y="28"/>
                  </a:cubicBezTo>
                  <a:cubicBezTo>
                    <a:pt x="6" y="27"/>
                    <a:pt x="6" y="27"/>
                    <a:pt x="6" y="27"/>
                  </a:cubicBezTo>
                  <a:cubicBezTo>
                    <a:pt x="6" y="26"/>
                    <a:pt x="6" y="26"/>
                    <a:pt x="6" y="26"/>
                  </a:cubicBezTo>
                  <a:cubicBezTo>
                    <a:pt x="6" y="25"/>
                    <a:pt x="6" y="25"/>
                    <a:pt x="6" y="24"/>
                  </a:cubicBezTo>
                  <a:cubicBezTo>
                    <a:pt x="6" y="24"/>
                    <a:pt x="6" y="23"/>
                    <a:pt x="5" y="23"/>
                  </a:cubicBezTo>
                  <a:cubicBezTo>
                    <a:pt x="5" y="22"/>
                    <a:pt x="5" y="22"/>
                    <a:pt x="5" y="21"/>
                  </a:cubicBezTo>
                  <a:cubicBezTo>
                    <a:pt x="5" y="20"/>
                    <a:pt x="5" y="20"/>
                    <a:pt x="5" y="20"/>
                  </a:cubicBezTo>
                  <a:cubicBezTo>
                    <a:pt x="5" y="19"/>
                    <a:pt x="5" y="19"/>
                    <a:pt x="5" y="18"/>
                  </a:cubicBezTo>
                  <a:cubicBezTo>
                    <a:pt x="4" y="17"/>
                    <a:pt x="4" y="17"/>
                    <a:pt x="4" y="17"/>
                  </a:cubicBezTo>
                  <a:cubicBezTo>
                    <a:pt x="4" y="16"/>
                    <a:pt x="4" y="16"/>
                    <a:pt x="4" y="15"/>
                  </a:cubicBezTo>
                  <a:cubicBezTo>
                    <a:pt x="4" y="14"/>
                    <a:pt x="4" y="14"/>
                    <a:pt x="4" y="14"/>
                  </a:cubicBezTo>
                  <a:cubicBezTo>
                    <a:pt x="4" y="13"/>
                    <a:pt x="3" y="13"/>
                    <a:pt x="3" y="13"/>
                  </a:cubicBezTo>
                  <a:cubicBezTo>
                    <a:pt x="3" y="12"/>
                    <a:pt x="3" y="12"/>
                    <a:pt x="3" y="11"/>
                  </a:cubicBezTo>
                  <a:cubicBezTo>
                    <a:pt x="3" y="11"/>
                    <a:pt x="3" y="10"/>
                    <a:pt x="2" y="10"/>
                  </a:cubicBezTo>
                  <a:cubicBezTo>
                    <a:pt x="2" y="9"/>
                    <a:pt x="2" y="9"/>
                    <a:pt x="2" y="8"/>
                  </a:cubicBezTo>
                  <a:cubicBezTo>
                    <a:pt x="2" y="8"/>
                    <a:pt x="2" y="8"/>
                    <a:pt x="1" y="7"/>
                  </a:cubicBezTo>
                  <a:cubicBezTo>
                    <a:pt x="1" y="6"/>
                    <a:pt x="1" y="6"/>
                    <a:pt x="1" y="6"/>
                  </a:cubicBezTo>
                  <a:cubicBezTo>
                    <a:pt x="0" y="4"/>
                    <a:pt x="1" y="2"/>
                    <a:pt x="3" y="1"/>
                  </a:cubicBezTo>
                  <a:cubicBezTo>
                    <a:pt x="3" y="1"/>
                    <a:pt x="3" y="1"/>
                    <a:pt x="4" y="1"/>
                  </a:cubicBezTo>
                  <a:cubicBezTo>
                    <a:pt x="4" y="0"/>
                    <a:pt x="5" y="0"/>
                    <a:pt x="5" y="0"/>
                  </a:cubicBezTo>
                  <a:cubicBezTo>
                    <a:pt x="6" y="0"/>
                    <a:pt x="7" y="1"/>
                    <a:pt x="8" y="2"/>
                  </a:cubicBezTo>
                  <a:cubicBezTo>
                    <a:pt x="15" y="9"/>
                    <a:pt x="19" y="18"/>
                    <a:pt x="20" y="28"/>
                  </a:cubicBezTo>
                  <a:cubicBezTo>
                    <a:pt x="20" y="29"/>
                    <a:pt x="20" y="30"/>
                    <a:pt x="19" y="31"/>
                  </a:cubicBezTo>
                  <a:cubicBezTo>
                    <a:pt x="18" y="32"/>
                    <a:pt x="17" y="32"/>
                    <a:pt x="16" y="32"/>
                  </a:cubicBezTo>
                  <a:cubicBezTo>
                    <a:pt x="10" y="32"/>
                    <a:pt x="10" y="32"/>
                    <a:pt x="10" y="32"/>
                  </a:cubicBezTo>
                  <a:cubicBezTo>
                    <a:pt x="8" y="32"/>
                    <a:pt x="6" y="31"/>
                    <a:pt x="6" y="29"/>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6" name="Freeform 13" hidden="0"/>
            <p:cNvSpPr/>
            <p:nvPr isPhoto="0" userDrawn="0"/>
          </p:nvSpPr>
          <p:spPr bwMode="auto">
            <a:xfrm>
              <a:off x="4310758" y="3061769"/>
              <a:ext cx="95454" cy="153957"/>
            </a:xfrm>
            <a:custGeom>
              <a:avLst/>
              <a:gdLst>
                <a:gd name="T0" fmla="*/ 18 w 20"/>
                <a:gd name="T1" fmla="*/ 9 h 32"/>
                <a:gd name="T2" fmla="*/ 18 w 20"/>
                <a:gd name="T3" fmla="*/ 11 h 32"/>
                <a:gd name="T4" fmla="*/ 17 w 20"/>
                <a:gd name="T5" fmla="*/ 12 h 32"/>
                <a:gd name="T6" fmla="*/ 17 w 20"/>
                <a:gd name="T7" fmla="*/ 14 h 32"/>
                <a:gd name="T8" fmla="*/ 16 w 20"/>
                <a:gd name="T9" fmla="*/ 15 h 32"/>
                <a:gd name="T10" fmla="*/ 16 w 20"/>
                <a:gd name="T11" fmla="*/ 17 h 32"/>
                <a:gd name="T12" fmla="*/ 16 w 20"/>
                <a:gd name="T13" fmla="*/ 18 h 32"/>
                <a:gd name="T14" fmla="*/ 16 w 20"/>
                <a:gd name="T15" fmla="*/ 20 h 32"/>
                <a:gd name="T16" fmla="*/ 15 w 20"/>
                <a:gd name="T17" fmla="*/ 21 h 32"/>
                <a:gd name="T18" fmla="*/ 15 w 20"/>
                <a:gd name="T19" fmla="*/ 23 h 32"/>
                <a:gd name="T20" fmla="*/ 15 w 20"/>
                <a:gd name="T21" fmla="*/ 24 h 32"/>
                <a:gd name="T22" fmla="*/ 15 w 20"/>
                <a:gd name="T23" fmla="*/ 26 h 32"/>
                <a:gd name="T24" fmla="*/ 14 w 20"/>
                <a:gd name="T25" fmla="*/ 27 h 32"/>
                <a:gd name="T26" fmla="*/ 14 w 20"/>
                <a:gd name="T27" fmla="*/ 28 h 32"/>
                <a:gd name="T28" fmla="*/ 14 w 20"/>
                <a:gd name="T29" fmla="*/ 28 h 32"/>
                <a:gd name="T30" fmla="*/ 14 w 20"/>
                <a:gd name="T31" fmla="*/ 29 h 32"/>
                <a:gd name="T32" fmla="*/ 11 w 20"/>
                <a:gd name="T33" fmla="*/ 32 h 32"/>
                <a:gd name="T34" fmla="*/ 4 w 20"/>
                <a:gd name="T35" fmla="*/ 32 h 32"/>
                <a:gd name="T36" fmla="*/ 1 w 20"/>
                <a:gd name="T37" fmla="*/ 31 h 32"/>
                <a:gd name="T38" fmla="*/ 0 w 20"/>
                <a:gd name="T39" fmla="*/ 28 h 32"/>
                <a:gd name="T40" fmla="*/ 12 w 20"/>
                <a:gd name="T41" fmla="*/ 2 h 32"/>
                <a:gd name="T42" fmla="*/ 17 w 20"/>
                <a:gd name="T43" fmla="*/ 1 h 32"/>
                <a:gd name="T44" fmla="*/ 18 w 20"/>
                <a:gd name="T45" fmla="*/ 1 h 32"/>
                <a:gd name="T46" fmla="*/ 20 w 20"/>
                <a:gd name="T47" fmla="*/ 6 h 32"/>
                <a:gd name="T48" fmla="*/ 19 w 20"/>
                <a:gd name="T49" fmla="*/ 7 h 32"/>
                <a:gd name="T50" fmla="*/ 19 w 20"/>
                <a:gd name="T51" fmla="*/ 8 h 32"/>
                <a:gd name="T52" fmla="*/ 18 w 20"/>
                <a:gd name="T5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2" fill="norm" stroke="1" extrusionOk="0">
                  <a:moveTo>
                    <a:pt x="18" y="9"/>
                  </a:moveTo>
                  <a:cubicBezTo>
                    <a:pt x="18" y="10"/>
                    <a:pt x="18" y="11"/>
                    <a:pt x="18" y="11"/>
                  </a:cubicBezTo>
                  <a:cubicBezTo>
                    <a:pt x="17" y="12"/>
                    <a:pt x="17" y="12"/>
                    <a:pt x="17" y="12"/>
                  </a:cubicBezTo>
                  <a:cubicBezTo>
                    <a:pt x="17" y="13"/>
                    <a:pt x="17" y="13"/>
                    <a:pt x="17" y="14"/>
                  </a:cubicBezTo>
                  <a:cubicBezTo>
                    <a:pt x="17" y="14"/>
                    <a:pt x="17" y="15"/>
                    <a:pt x="16" y="15"/>
                  </a:cubicBezTo>
                  <a:cubicBezTo>
                    <a:pt x="16" y="16"/>
                    <a:pt x="16" y="16"/>
                    <a:pt x="16" y="17"/>
                  </a:cubicBezTo>
                  <a:cubicBezTo>
                    <a:pt x="16" y="18"/>
                    <a:pt x="16" y="18"/>
                    <a:pt x="16" y="18"/>
                  </a:cubicBezTo>
                  <a:cubicBezTo>
                    <a:pt x="16" y="19"/>
                    <a:pt x="16" y="19"/>
                    <a:pt x="16" y="20"/>
                  </a:cubicBezTo>
                  <a:cubicBezTo>
                    <a:pt x="15" y="20"/>
                    <a:pt x="15" y="21"/>
                    <a:pt x="15" y="21"/>
                  </a:cubicBezTo>
                  <a:cubicBezTo>
                    <a:pt x="15" y="22"/>
                    <a:pt x="15" y="22"/>
                    <a:pt x="15" y="23"/>
                  </a:cubicBezTo>
                  <a:cubicBezTo>
                    <a:pt x="15" y="24"/>
                    <a:pt x="15" y="24"/>
                    <a:pt x="15" y="24"/>
                  </a:cubicBezTo>
                  <a:cubicBezTo>
                    <a:pt x="15" y="25"/>
                    <a:pt x="15" y="25"/>
                    <a:pt x="15" y="26"/>
                  </a:cubicBezTo>
                  <a:cubicBezTo>
                    <a:pt x="15" y="26"/>
                    <a:pt x="15" y="27"/>
                    <a:pt x="14" y="27"/>
                  </a:cubicBezTo>
                  <a:cubicBezTo>
                    <a:pt x="14" y="28"/>
                    <a:pt x="14" y="28"/>
                    <a:pt x="14" y="28"/>
                  </a:cubicBezTo>
                  <a:cubicBezTo>
                    <a:pt x="14" y="28"/>
                    <a:pt x="14" y="28"/>
                    <a:pt x="14" y="28"/>
                  </a:cubicBezTo>
                  <a:cubicBezTo>
                    <a:pt x="14" y="29"/>
                    <a:pt x="14" y="29"/>
                    <a:pt x="14" y="29"/>
                  </a:cubicBezTo>
                  <a:cubicBezTo>
                    <a:pt x="14" y="31"/>
                    <a:pt x="13" y="32"/>
                    <a:pt x="11" y="32"/>
                  </a:cubicBezTo>
                  <a:cubicBezTo>
                    <a:pt x="4" y="32"/>
                    <a:pt x="4" y="32"/>
                    <a:pt x="4" y="32"/>
                  </a:cubicBezTo>
                  <a:cubicBezTo>
                    <a:pt x="3" y="32"/>
                    <a:pt x="2" y="32"/>
                    <a:pt x="1" y="31"/>
                  </a:cubicBezTo>
                  <a:cubicBezTo>
                    <a:pt x="1" y="30"/>
                    <a:pt x="0" y="29"/>
                    <a:pt x="0" y="28"/>
                  </a:cubicBezTo>
                  <a:cubicBezTo>
                    <a:pt x="2" y="18"/>
                    <a:pt x="6" y="9"/>
                    <a:pt x="12" y="2"/>
                  </a:cubicBezTo>
                  <a:cubicBezTo>
                    <a:pt x="14" y="0"/>
                    <a:pt x="15" y="0"/>
                    <a:pt x="17" y="1"/>
                  </a:cubicBezTo>
                  <a:cubicBezTo>
                    <a:pt x="17" y="1"/>
                    <a:pt x="17" y="1"/>
                    <a:pt x="18" y="1"/>
                  </a:cubicBezTo>
                  <a:cubicBezTo>
                    <a:pt x="19" y="2"/>
                    <a:pt x="20" y="4"/>
                    <a:pt x="20" y="6"/>
                  </a:cubicBezTo>
                  <a:cubicBezTo>
                    <a:pt x="19" y="6"/>
                    <a:pt x="19" y="6"/>
                    <a:pt x="19" y="7"/>
                  </a:cubicBezTo>
                  <a:cubicBezTo>
                    <a:pt x="19" y="8"/>
                    <a:pt x="19" y="8"/>
                    <a:pt x="19" y="8"/>
                  </a:cubicBezTo>
                  <a:cubicBezTo>
                    <a:pt x="18" y="9"/>
                    <a:pt x="18" y="9"/>
                    <a:pt x="18" y="9"/>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7" name="Freeform 14" hidden="0"/>
            <p:cNvSpPr/>
            <p:nvPr isPhoto="0" userDrawn="0"/>
          </p:nvSpPr>
          <p:spPr bwMode="auto">
            <a:xfrm>
              <a:off x="4560169" y="3083322"/>
              <a:ext cx="144719" cy="132404"/>
            </a:xfrm>
            <a:custGeom>
              <a:avLst/>
              <a:gdLst>
                <a:gd name="T0" fmla="*/ 26 w 30"/>
                <a:gd name="T1" fmla="*/ 27 h 27"/>
                <a:gd name="T2" fmla="*/ 4 w 30"/>
                <a:gd name="T3" fmla="*/ 27 h 27"/>
                <a:gd name="T4" fmla="*/ 0 w 30"/>
                <a:gd name="T5" fmla="*/ 24 h 27"/>
                <a:gd name="T6" fmla="*/ 0 w 30"/>
                <a:gd name="T7" fmla="*/ 7 h 27"/>
                <a:gd name="T8" fmla="*/ 4 w 30"/>
                <a:gd name="T9" fmla="*/ 3 h 27"/>
                <a:gd name="T10" fmla="*/ 4 w 30"/>
                <a:gd name="T11" fmla="*/ 3 h 27"/>
                <a:gd name="T12" fmla="*/ 5 w 30"/>
                <a:gd name="T13" fmla="*/ 3 h 27"/>
                <a:gd name="T14" fmla="*/ 8 w 30"/>
                <a:gd name="T15" fmla="*/ 3 h 27"/>
                <a:gd name="T16" fmla="*/ 8 w 30"/>
                <a:gd name="T17" fmla="*/ 3 h 27"/>
                <a:gd name="T18" fmla="*/ 12 w 30"/>
                <a:gd name="T19" fmla="*/ 2 h 27"/>
                <a:gd name="T20" fmla="*/ 13 w 30"/>
                <a:gd name="T21" fmla="*/ 2 h 27"/>
                <a:gd name="T22" fmla="*/ 16 w 30"/>
                <a:gd name="T23" fmla="*/ 1 h 27"/>
                <a:gd name="T24" fmla="*/ 17 w 30"/>
                <a:gd name="T25" fmla="*/ 1 h 27"/>
                <a:gd name="T26" fmla="*/ 18 w 30"/>
                <a:gd name="T27" fmla="*/ 1 h 27"/>
                <a:gd name="T28" fmla="*/ 18 w 30"/>
                <a:gd name="T29" fmla="*/ 1 h 27"/>
                <a:gd name="T30" fmla="*/ 20 w 30"/>
                <a:gd name="T31" fmla="*/ 0 h 27"/>
                <a:gd name="T32" fmla="*/ 21 w 30"/>
                <a:gd name="T33" fmla="*/ 0 h 27"/>
                <a:gd name="T34" fmla="*/ 25 w 30"/>
                <a:gd name="T35" fmla="*/ 2 h 27"/>
                <a:gd name="T36" fmla="*/ 25 w 30"/>
                <a:gd name="T37" fmla="*/ 3 h 27"/>
                <a:gd name="T38" fmla="*/ 26 w 30"/>
                <a:gd name="T39" fmla="*/ 5 h 27"/>
                <a:gd name="T40" fmla="*/ 26 w 30"/>
                <a:gd name="T41" fmla="*/ 5 h 27"/>
                <a:gd name="T42" fmla="*/ 29 w 30"/>
                <a:gd name="T43" fmla="*/ 18 h 27"/>
                <a:gd name="T44" fmla="*/ 29 w 30"/>
                <a:gd name="T45" fmla="*/ 19 h 27"/>
                <a:gd name="T46" fmla="*/ 29 w 30"/>
                <a:gd name="T47" fmla="*/ 21 h 27"/>
                <a:gd name="T48" fmla="*/ 30 w 30"/>
                <a:gd name="T49" fmla="*/ 22 h 27"/>
                <a:gd name="T50" fmla="*/ 30 w 30"/>
                <a:gd name="T51" fmla="*/ 24 h 27"/>
                <a:gd name="T52" fmla="*/ 29 w 30"/>
                <a:gd name="T53" fmla="*/ 26 h 27"/>
                <a:gd name="T54" fmla="*/ 26 w 30"/>
                <a:gd name="T5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27" fill="norm" stroke="1" extrusionOk="0">
                  <a:moveTo>
                    <a:pt x="26" y="27"/>
                  </a:moveTo>
                  <a:cubicBezTo>
                    <a:pt x="4" y="27"/>
                    <a:pt x="4" y="27"/>
                    <a:pt x="4" y="27"/>
                  </a:cubicBezTo>
                  <a:cubicBezTo>
                    <a:pt x="2" y="27"/>
                    <a:pt x="0" y="26"/>
                    <a:pt x="0" y="24"/>
                  </a:cubicBezTo>
                  <a:cubicBezTo>
                    <a:pt x="0" y="7"/>
                    <a:pt x="0" y="7"/>
                    <a:pt x="0" y="7"/>
                  </a:cubicBezTo>
                  <a:cubicBezTo>
                    <a:pt x="0" y="5"/>
                    <a:pt x="2" y="3"/>
                    <a:pt x="4" y="3"/>
                  </a:cubicBezTo>
                  <a:cubicBezTo>
                    <a:pt x="4" y="3"/>
                    <a:pt x="4" y="3"/>
                    <a:pt x="4" y="3"/>
                  </a:cubicBezTo>
                  <a:cubicBezTo>
                    <a:pt x="5" y="3"/>
                    <a:pt x="5" y="3"/>
                    <a:pt x="5" y="3"/>
                  </a:cubicBezTo>
                  <a:cubicBezTo>
                    <a:pt x="6" y="3"/>
                    <a:pt x="7" y="3"/>
                    <a:pt x="8" y="3"/>
                  </a:cubicBezTo>
                  <a:cubicBezTo>
                    <a:pt x="8" y="3"/>
                    <a:pt x="8" y="3"/>
                    <a:pt x="8" y="3"/>
                  </a:cubicBezTo>
                  <a:cubicBezTo>
                    <a:pt x="9" y="3"/>
                    <a:pt x="11" y="2"/>
                    <a:pt x="12" y="2"/>
                  </a:cubicBezTo>
                  <a:cubicBezTo>
                    <a:pt x="13" y="2"/>
                    <a:pt x="13" y="2"/>
                    <a:pt x="13" y="2"/>
                  </a:cubicBezTo>
                  <a:cubicBezTo>
                    <a:pt x="14" y="2"/>
                    <a:pt x="15" y="2"/>
                    <a:pt x="16" y="1"/>
                  </a:cubicBezTo>
                  <a:cubicBezTo>
                    <a:pt x="16" y="1"/>
                    <a:pt x="16" y="1"/>
                    <a:pt x="17" y="1"/>
                  </a:cubicBezTo>
                  <a:cubicBezTo>
                    <a:pt x="17" y="1"/>
                    <a:pt x="17" y="1"/>
                    <a:pt x="18" y="1"/>
                  </a:cubicBezTo>
                  <a:cubicBezTo>
                    <a:pt x="18" y="1"/>
                    <a:pt x="18" y="1"/>
                    <a:pt x="18" y="1"/>
                  </a:cubicBezTo>
                  <a:cubicBezTo>
                    <a:pt x="19" y="1"/>
                    <a:pt x="20" y="0"/>
                    <a:pt x="20" y="0"/>
                  </a:cubicBezTo>
                  <a:cubicBezTo>
                    <a:pt x="21" y="0"/>
                    <a:pt x="21" y="0"/>
                    <a:pt x="21" y="0"/>
                  </a:cubicBezTo>
                  <a:cubicBezTo>
                    <a:pt x="23" y="0"/>
                    <a:pt x="24" y="1"/>
                    <a:pt x="25" y="2"/>
                  </a:cubicBezTo>
                  <a:cubicBezTo>
                    <a:pt x="25" y="3"/>
                    <a:pt x="25" y="3"/>
                    <a:pt x="25" y="3"/>
                  </a:cubicBezTo>
                  <a:cubicBezTo>
                    <a:pt x="25" y="4"/>
                    <a:pt x="26" y="4"/>
                    <a:pt x="26" y="5"/>
                  </a:cubicBezTo>
                  <a:cubicBezTo>
                    <a:pt x="26" y="5"/>
                    <a:pt x="26" y="5"/>
                    <a:pt x="26" y="5"/>
                  </a:cubicBezTo>
                  <a:cubicBezTo>
                    <a:pt x="27" y="9"/>
                    <a:pt x="28" y="14"/>
                    <a:pt x="29" y="18"/>
                  </a:cubicBezTo>
                  <a:cubicBezTo>
                    <a:pt x="29" y="19"/>
                    <a:pt x="29" y="19"/>
                    <a:pt x="29" y="19"/>
                  </a:cubicBezTo>
                  <a:cubicBezTo>
                    <a:pt x="29" y="20"/>
                    <a:pt x="29" y="20"/>
                    <a:pt x="29" y="21"/>
                  </a:cubicBezTo>
                  <a:cubicBezTo>
                    <a:pt x="30" y="22"/>
                    <a:pt x="30" y="22"/>
                    <a:pt x="30" y="22"/>
                  </a:cubicBezTo>
                  <a:cubicBezTo>
                    <a:pt x="30" y="23"/>
                    <a:pt x="30" y="23"/>
                    <a:pt x="30" y="24"/>
                  </a:cubicBezTo>
                  <a:cubicBezTo>
                    <a:pt x="30" y="25"/>
                    <a:pt x="29" y="26"/>
                    <a:pt x="29" y="26"/>
                  </a:cubicBezTo>
                  <a:cubicBezTo>
                    <a:pt x="28" y="27"/>
                    <a:pt x="27" y="27"/>
                    <a:pt x="26" y="27"/>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8" name="Freeform 15" hidden="0"/>
            <p:cNvSpPr/>
            <p:nvPr isPhoto="0" userDrawn="0"/>
          </p:nvSpPr>
          <p:spPr bwMode="auto">
            <a:xfrm>
              <a:off x="4403132" y="3083322"/>
              <a:ext cx="138562" cy="132404"/>
            </a:xfrm>
            <a:custGeom>
              <a:avLst/>
              <a:gdLst>
                <a:gd name="T0" fmla="*/ 29 w 29"/>
                <a:gd name="T1" fmla="*/ 7 h 27"/>
                <a:gd name="T2" fmla="*/ 29 w 29"/>
                <a:gd name="T3" fmla="*/ 24 h 27"/>
                <a:gd name="T4" fmla="*/ 25 w 29"/>
                <a:gd name="T5" fmla="*/ 27 h 27"/>
                <a:gd name="T6" fmla="*/ 3 w 29"/>
                <a:gd name="T7" fmla="*/ 27 h 27"/>
                <a:gd name="T8" fmla="*/ 1 w 29"/>
                <a:gd name="T9" fmla="*/ 26 h 27"/>
                <a:gd name="T10" fmla="*/ 0 w 29"/>
                <a:gd name="T11" fmla="*/ 24 h 27"/>
                <a:gd name="T12" fmla="*/ 0 w 29"/>
                <a:gd name="T13" fmla="*/ 22 h 27"/>
                <a:gd name="T14" fmla="*/ 0 w 29"/>
                <a:gd name="T15" fmla="*/ 21 h 27"/>
                <a:gd name="T16" fmla="*/ 0 w 29"/>
                <a:gd name="T17" fmla="*/ 19 h 27"/>
                <a:gd name="T18" fmla="*/ 0 w 29"/>
                <a:gd name="T19" fmla="*/ 18 h 27"/>
                <a:gd name="T20" fmla="*/ 4 w 29"/>
                <a:gd name="T21" fmla="*/ 5 h 27"/>
                <a:gd name="T22" fmla="*/ 4 w 29"/>
                <a:gd name="T23" fmla="*/ 5 h 27"/>
                <a:gd name="T24" fmla="*/ 4 w 29"/>
                <a:gd name="T25" fmla="*/ 3 h 27"/>
                <a:gd name="T26" fmla="*/ 5 w 29"/>
                <a:gd name="T27" fmla="*/ 2 h 27"/>
                <a:gd name="T28" fmla="*/ 8 w 29"/>
                <a:gd name="T29" fmla="*/ 0 h 27"/>
                <a:gd name="T30" fmla="*/ 8 w 29"/>
                <a:gd name="T31" fmla="*/ 0 h 27"/>
                <a:gd name="T32" fmla="*/ 9 w 29"/>
                <a:gd name="T33" fmla="*/ 0 h 27"/>
                <a:gd name="T34" fmla="*/ 11 w 29"/>
                <a:gd name="T35" fmla="*/ 1 h 27"/>
                <a:gd name="T36" fmla="*/ 12 w 29"/>
                <a:gd name="T37" fmla="*/ 1 h 27"/>
                <a:gd name="T38" fmla="*/ 13 w 29"/>
                <a:gd name="T39" fmla="*/ 1 h 27"/>
                <a:gd name="T40" fmla="*/ 14 w 29"/>
                <a:gd name="T41" fmla="*/ 1 h 27"/>
                <a:gd name="T42" fmla="*/ 16 w 29"/>
                <a:gd name="T43" fmla="*/ 2 h 27"/>
                <a:gd name="T44" fmla="*/ 18 w 29"/>
                <a:gd name="T45" fmla="*/ 2 h 27"/>
                <a:gd name="T46" fmla="*/ 21 w 29"/>
                <a:gd name="T47" fmla="*/ 3 h 27"/>
                <a:gd name="T48" fmla="*/ 21 w 29"/>
                <a:gd name="T49" fmla="*/ 3 h 27"/>
                <a:gd name="T50" fmla="*/ 25 w 29"/>
                <a:gd name="T51" fmla="*/ 3 h 27"/>
                <a:gd name="T52" fmla="*/ 25 w 29"/>
                <a:gd name="T53" fmla="*/ 3 h 27"/>
                <a:gd name="T54" fmla="*/ 26 w 29"/>
                <a:gd name="T55" fmla="*/ 3 h 27"/>
                <a:gd name="T56" fmla="*/ 29 w 29"/>
                <a:gd name="T5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7" fill="norm" stroke="1" extrusionOk="0">
                  <a:moveTo>
                    <a:pt x="29" y="7"/>
                  </a:moveTo>
                  <a:cubicBezTo>
                    <a:pt x="29" y="24"/>
                    <a:pt x="29" y="24"/>
                    <a:pt x="29" y="24"/>
                  </a:cubicBezTo>
                  <a:cubicBezTo>
                    <a:pt x="29" y="26"/>
                    <a:pt x="27" y="27"/>
                    <a:pt x="25" y="27"/>
                  </a:cubicBezTo>
                  <a:cubicBezTo>
                    <a:pt x="3" y="27"/>
                    <a:pt x="3" y="27"/>
                    <a:pt x="3" y="27"/>
                  </a:cubicBezTo>
                  <a:cubicBezTo>
                    <a:pt x="2" y="27"/>
                    <a:pt x="1" y="27"/>
                    <a:pt x="1" y="26"/>
                  </a:cubicBezTo>
                  <a:cubicBezTo>
                    <a:pt x="0" y="26"/>
                    <a:pt x="0" y="25"/>
                    <a:pt x="0" y="24"/>
                  </a:cubicBezTo>
                  <a:cubicBezTo>
                    <a:pt x="0" y="23"/>
                    <a:pt x="0" y="23"/>
                    <a:pt x="0" y="22"/>
                  </a:cubicBezTo>
                  <a:cubicBezTo>
                    <a:pt x="0" y="22"/>
                    <a:pt x="0" y="22"/>
                    <a:pt x="0" y="21"/>
                  </a:cubicBezTo>
                  <a:cubicBezTo>
                    <a:pt x="0" y="20"/>
                    <a:pt x="0" y="20"/>
                    <a:pt x="0" y="19"/>
                  </a:cubicBezTo>
                  <a:cubicBezTo>
                    <a:pt x="0" y="19"/>
                    <a:pt x="0" y="19"/>
                    <a:pt x="0" y="18"/>
                  </a:cubicBezTo>
                  <a:cubicBezTo>
                    <a:pt x="1" y="14"/>
                    <a:pt x="2" y="9"/>
                    <a:pt x="4" y="5"/>
                  </a:cubicBezTo>
                  <a:cubicBezTo>
                    <a:pt x="4" y="5"/>
                    <a:pt x="4" y="5"/>
                    <a:pt x="4" y="5"/>
                  </a:cubicBezTo>
                  <a:cubicBezTo>
                    <a:pt x="4" y="4"/>
                    <a:pt x="4" y="4"/>
                    <a:pt x="4" y="3"/>
                  </a:cubicBezTo>
                  <a:cubicBezTo>
                    <a:pt x="5" y="3"/>
                    <a:pt x="5" y="3"/>
                    <a:pt x="5" y="2"/>
                  </a:cubicBezTo>
                  <a:cubicBezTo>
                    <a:pt x="5" y="1"/>
                    <a:pt x="7" y="0"/>
                    <a:pt x="8" y="0"/>
                  </a:cubicBezTo>
                  <a:cubicBezTo>
                    <a:pt x="8" y="0"/>
                    <a:pt x="8" y="0"/>
                    <a:pt x="8" y="0"/>
                  </a:cubicBezTo>
                  <a:cubicBezTo>
                    <a:pt x="9" y="0"/>
                    <a:pt x="9" y="0"/>
                    <a:pt x="9" y="0"/>
                  </a:cubicBezTo>
                  <a:cubicBezTo>
                    <a:pt x="10" y="0"/>
                    <a:pt x="11" y="1"/>
                    <a:pt x="11" y="1"/>
                  </a:cubicBezTo>
                  <a:cubicBezTo>
                    <a:pt x="12" y="1"/>
                    <a:pt x="12" y="1"/>
                    <a:pt x="12" y="1"/>
                  </a:cubicBezTo>
                  <a:cubicBezTo>
                    <a:pt x="12" y="1"/>
                    <a:pt x="12" y="1"/>
                    <a:pt x="13" y="1"/>
                  </a:cubicBezTo>
                  <a:cubicBezTo>
                    <a:pt x="13" y="1"/>
                    <a:pt x="13" y="1"/>
                    <a:pt x="14" y="1"/>
                  </a:cubicBezTo>
                  <a:cubicBezTo>
                    <a:pt x="15" y="2"/>
                    <a:pt x="16" y="2"/>
                    <a:pt x="16" y="2"/>
                  </a:cubicBezTo>
                  <a:cubicBezTo>
                    <a:pt x="17" y="2"/>
                    <a:pt x="17" y="2"/>
                    <a:pt x="18" y="2"/>
                  </a:cubicBezTo>
                  <a:cubicBezTo>
                    <a:pt x="19" y="2"/>
                    <a:pt x="20" y="3"/>
                    <a:pt x="21" y="3"/>
                  </a:cubicBezTo>
                  <a:cubicBezTo>
                    <a:pt x="21" y="3"/>
                    <a:pt x="21" y="3"/>
                    <a:pt x="21" y="3"/>
                  </a:cubicBezTo>
                  <a:cubicBezTo>
                    <a:pt x="23" y="3"/>
                    <a:pt x="24" y="3"/>
                    <a:pt x="25" y="3"/>
                  </a:cubicBezTo>
                  <a:cubicBezTo>
                    <a:pt x="25" y="3"/>
                    <a:pt x="25" y="3"/>
                    <a:pt x="25" y="3"/>
                  </a:cubicBezTo>
                  <a:cubicBezTo>
                    <a:pt x="25" y="3"/>
                    <a:pt x="25" y="3"/>
                    <a:pt x="26" y="3"/>
                  </a:cubicBezTo>
                  <a:cubicBezTo>
                    <a:pt x="28" y="3"/>
                    <a:pt x="29" y="5"/>
                    <a:pt x="29" y="7"/>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19" name="Freeform 16" hidden="0"/>
            <p:cNvSpPr/>
            <p:nvPr isPhoto="0" userDrawn="0"/>
          </p:nvSpPr>
          <p:spPr bwMode="auto">
            <a:xfrm>
              <a:off x="4449320" y="2987870"/>
              <a:ext cx="92374" cy="92374"/>
            </a:xfrm>
            <a:custGeom>
              <a:avLst/>
              <a:gdLst>
                <a:gd name="T0" fmla="*/ 17 w 19"/>
                <a:gd name="T1" fmla="*/ 1 h 19"/>
                <a:gd name="T2" fmla="*/ 19 w 19"/>
                <a:gd name="T3" fmla="*/ 4 h 19"/>
                <a:gd name="T4" fmla="*/ 19 w 19"/>
                <a:gd name="T5" fmla="*/ 15 h 19"/>
                <a:gd name="T6" fmla="*/ 18 w 19"/>
                <a:gd name="T7" fmla="*/ 18 h 19"/>
                <a:gd name="T8" fmla="*/ 15 w 19"/>
                <a:gd name="T9" fmla="*/ 19 h 19"/>
                <a:gd name="T10" fmla="*/ 12 w 19"/>
                <a:gd name="T11" fmla="*/ 19 h 19"/>
                <a:gd name="T12" fmla="*/ 12 w 19"/>
                <a:gd name="T13" fmla="*/ 18 h 19"/>
                <a:gd name="T14" fmla="*/ 8 w 19"/>
                <a:gd name="T15" fmla="*/ 18 h 19"/>
                <a:gd name="T16" fmla="*/ 7 w 19"/>
                <a:gd name="T17" fmla="*/ 18 h 19"/>
                <a:gd name="T18" fmla="*/ 5 w 19"/>
                <a:gd name="T19" fmla="*/ 17 h 19"/>
                <a:gd name="T20" fmla="*/ 4 w 19"/>
                <a:gd name="T21" fmla="*/ 17 h 19"/>
                <a:gd name="T22" fmla="*/ 3 w 19"/>
                <a:gd name="T23" fmla="*/ 17 h 19"/>
                <a:gd name="T24" fmla="*/ 0 w 19"/>
                <a:gd name="T25" fmla="*/ 14 h 19"/>
                <a:gd name="T26" fmla="*/ 1 w 19"/>
                <a:gd name="T27" fmla="*/ 11 h 19"/>
                <a:gd name="T28" fmla="*/ 1 w 19"/>
                <a:gd name="T29" fmla="*/ 11 h 19"/>
                <a:gd name="T30" fmla="*/ 2 w 19"/>
                <a:gd name="T31" fmla="*/ 10 h 19"/>
                <a:gd name="T32" fmla="*/ 3 w 19"/>
                <a:gd name="T33" fmla="*/ 9 h 19"/>
                <a:gd name="T34" fmla="*/ 4 w 19"/>
                <a:gd name="T35" fmla="*/ 8 h 19"/>
                <a:gd name="T36" fmla="*/ 4 w 19"/>
                <a:gd name="T37" fmla="*/ 7 h 19"/>
                <a:gd name="T38" fmla="*/ 5 w 19"/>
                <a:gd name="T39" fmla="*/ 6 h 19"/>
                <a:gd name="T40" fmla="*/ 6 w 19"/>
                <a:gd name="T41" fmla="*/ 5 h 19"/>
                <a:gd name="T42" fmla="*/ 7 w 19"/>
                <a:gd name="T43" fmla="*/ 5 h 19"/>
                <a:gd name="T44" fmla="*/ 8 w 19"/>
                <a:gd name="T45" fmla="*/ 4 h 19"/>
                <a:gd name="T46" fmla="*/ 8 w 19"/>
                <a:gd name="T47" fmla="*/ 4 h 19"/>
                <a:gd name="T48" fmla="*/ 10 w 19"/>
                <a:gd name="T49" fmla="*/ 3 h 19"/>
                <a:gd name="T50" fmla="*/ 10 w 19"/>
                <a:gd name="T51" fmla="*/ 3 h 19"/>
                <a:gd name="T52" fmla="*/ 11 w 19"/>
                <a:gd name="T53" fmla="*/ 2 h 19"/>
                <a:gd name="T54" fmla="*/ 12 w 19"/>
                <a:gd name="T55" fmla="*/ 2 h 19"/>
                <a:gd name="T56" fmla="*/ 13 w 19"/>
                <a:gd name="T57" fmla="*/ 1 h 19"/>
                <a:gd name="T58" fmla="*/ 13 w 19"/>
                <a:gd name="T59" fmla="*/ 1 h 19"/>
                <a:gd name="T60" fmla="*/ 14 w 19"/>
                <a:gd name="T61" fmla="*/ 1 h 19"/>
                <a:gd name="T62" fmla="*/ 17 w 19"/>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7" y="1"/>
                  </a:moveTo>
                  <a:cubicBezTo>
                    <a:pt x="18" y="2"/>
                    <a:pt x="19" y="3"/>
                    <a:pt x="19" y="4"/>
                  </a:cubicBezTo>
                  <a:cubicBezTo>
                    <a:pt x="19" y="15"/>
                    <a:pt x="19" y="15"/>
                    <a:pt x="19" y="15"/>
                  </a:cubicBezTo>
                  <a:cubicBezTo>
                    <a:pt x="19" y="16"/>
                    <a:pt x="19" y="17"/>
                    <a:pt x="18" y="18"/>
                  </a:cubicBezTo>
                  <a:cubicBezTo>
                    <a:pt x="17" y="18"/>
                    <a:pt x="16" y="19"/>
                    <a:pt x="15" y="19"/>
                  </a:cubicBezTo>
                  <a:cubicBezTo>
                    <a:pt x="14" y="19"/>
                    <a:pt x="13" y="19"/>
                    <a:pt x="12" y="19"/>
                  </a:cubicBezTo>
                  <a:cubicBezTo>
                    <a:pt x="12" y="18"/>
                    <a:pt x="12" y="18"/>
                    <a:pt x="12" y="18"/>
                  </a:cubicBezTo>
                  <a:cubicBezTo>
                    <a:pt x="11" y="18"/>
                    <a:pt x="10" y="18"/>
                    <a:pt x="8" y="18"/>
                  </a:cubicBezTo>
                  <a:cubicBezTo>
                    <a:pt x="8" y="18"/>
                    <a:pt x="8" y="18"/>
                    <a:pt x="7" y="18"/>
                  </a:cubicBezTo>
                  <a:cubicBezTo>
                    <a:pt x="6" y="18"/>
                    <a:pt x="6" y="17"/>
                    <a:pt x="5" y="17"/>
                  </a:cubicBezTo>
                  <a:cubicBezTo>
                    <a:pt x="4" y="17"/>
                    <a:pt x="4" y="17"/>
                    <a:pt x="4" y="17"/>
                  </a:cubicBezTo>
                  <a:cubicBezTo>
                    <a:pt x="3" y="17"/>
                    <a:pt x="3" y="17"/>
                    <a:pt x="3" y="17"/>
                  </a:cubicBezTo>
                  <a:cubicBezTo>
                    <a:pt x="2" y="16"/>
                    <a:pt x="1" y="16"/>
                    <a:pt x="0" y="14"/>
                  </a:cubicBezTo>
                  <a:cubicBezTo>
                    <a:pt x="0" y="13"/>
                    <a:pt x="0" y="12"/>
                    <a:pt x="1" y="11"/>
                  </a:cubicBezTo>
                  <a:cubicBezTo>
                    <a:pt x="1" y="11"/>
                    <a:pt x="1" y="11"/>
                    <a:pt x="1" y="11"/>
                  </a:cubicBezTo>
                  <a:cubicBezTo>
                    <a:pt x="1" y="10"/>
                    <a:pt x="2" y="10"/>
                    <a:pt x="2" y="10"/>
                  </a:cubicBezTo>
                  <a:cubicBezTo>
                    <a:pt x="2" y="10"/>
                    <a:pt x="2" y="9"/>
                    <a:pt x="3" y="9"/>
                  </a:cubicBezTo>
                  <a:cubicBezTo>
                    <a:pt x="3" y="9"/>
                    <a:pt x="3" y="8"/>
                    <a:pt x="4" y="8"/>
                  </a:cubicBezTo>
                  <a:cubicBezTo>
                    <a:pt x="4" y="7"/>
                    <a:pt x="4" y="7"/>
                    <a:pt x="4" y="7"/>
                  </a:cubicBezTo>
                  <a:cubicBezTo>
                    <a:pt x="5" y="7"/>
                    <a:pt x="5" y="6"/>
                    <a:pt x="5" y="6"/>
                  </a:cubicBezTo>
                  <a:cubicBezTo>
                    <a:pt x="6" y="6"/>
                    <a:pt x="6" y="6"/>
                    <a:pt x="6" y="5"/>
                  </a:cubicBezTo>
                  <a:cubicBezTo>
                    <a:pt x="7" y="5"/>
                    <a:pt x="7" y="5"/>
                    <a:pt x="7" y="5"/>
                  </a:cubicBezTo>
                  <a:cubicBezTo>
                    <a:pt x="8" y="4"/>
                    <a:pt x="8" y="4"/>
                    <a:pt x="8" y="4"/>
                  </a:cubicBezTo>
                  <a:cubicBezTo>
                    <a:pt x="8" y="4"/>
                    <a:pt x="8" y="4"/>
                    <a:pt x="8" y="4"/>
                  </a:cubicBezTo>
                  <a:cubicBezTo>
                    <a:pt x="9" y="3"/>
                    <a:pt x="9" y="3"/>
                    <a:pt x="10" y="3"/>
                  </a:cubicBezTo>
                  <a:cubicBezTo>
                    <a:pt x="10" y="3"/>
                    <a:pt x="10" y="3"/>
                    <a:pt x="10" y="3"/>
                  </a:cubicBezTo>
                  <a:cubicBezTo>
                    <a:pt x="10" y="2"/>
                    <a:pt x="11" y="2"/>
                    <a:pt x="11" y="2"/>
                  </a:cubicBezTo>
                  <a:cubicBezTo>
                    <a:pt x="11" y="2"/>
                    <a:pt x="11" y="2"/>
                    <a:pt x="12" y="2"/>
                  </a:cubicBezTo>
                  <a:cubicBezTo>
                    <a:pt x="12" y="2"/>
                    <a:pt x="12" y="1"/>
                    <a:pt x="13" y="1"/>
                  </a:cubicBezTo>
                  <a:cubicBezTo>
                    <a:pt x="13" y="1"/>
                    <a:pt x="13" y="1"/>
                    <a:pt x="13" y="1"/>
                  </a:cubicBezTo>
                  <a:cubicBezTo>
                    <a:pt x="14" y="1"/>
                    <a:pt x="14" y="1"/>
                    <a:pt x="14" y="1"/>
                  </a:cubicBezTo>
                  <a:cubicBezTo>
                    <a:pt x="15" y="0"/>
                    <a:pt x="17" y="0"/>
                    <a:pt x="17" y="1"/>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0" name="Freeform 17" hidden="0"/>
            <p:cNvSpPr/>
            <p:nvPr isPhoto="0" userDrawn="0"/>
          </p:nvSpPr>
          <p:spPr bwMode="auto">
            <a:xfrm>
              <a:off x="4560169" y="2987870"/>
              <a:ext cx="92374" cy="92374"/>
            </a:xfrm>
            <a:custGeom>
              <a:avLst/>
              <a:gdLst>
                <a:gd name="T0" fmla="*/ 19 w 19"/>
                <a:gd name="T1" fmla="*/ 14 h 19"/>
                <a:gd name="T2" fmla="*/ 17 w 19"/>
                <a:gd name="T3" fmla="*/ 17 h 19"/>
                <a:gd name="T4" fmla="*/ 16 w 19"/>
                <a:gd name="T5" fmla="*/ 17 h 19"/>
                <a:gd name="T6" fmla="*/ 15 w 19"/>
                <a:gd name="T7" fmla="*/ 17 h 19"/>
                <a:gd name="T8" fmla="*/ 12 w 19"/>
                <a:gd name="T9" fmla="*/ 18 h 19"/>
                <a:gd name="T10" fmla="*/ 11 w 19"/>
                <a:gd name="T11" fmla="*/ 18 h 19"/>
                <a:gd name="T12" fmla="*/ 8 w 19"/>
                <a:gd name="T13" fmla="*/ 18 h 19"/>
                <a:gd name="T14" fmla="*/ 7 w 19"/>
                <a:gd name="T15" fmla="*/ 19 h 19"/>
                <a:gd name="T16" fmla="*/ 4 w 19"/>
                <a:gd name="T17" fmla="*/ 19 h 19"/>
                <a:gd name="T18" fmla="*/ 2 w 19"/>
                <a:gd name="T19" fmla="*/ 18 h 19"/>
                <a:gd name="T20" fmla="*/ 0 w 19"/>
                <a:gd name="T21" fmla="*/ 15 h 19"/>
                <a:gd name="T22" fmla="*/ 0 w 19"/>
                <a:gd name="T23" fmla="*/ 4 h 19"/>
                <a:gd name="T24" fmla="*/ 2 w 19"/>
                <a:gd name="T25" fmla="*/ 1 h 19"/>
                <a:gd name="T26" fmla="*/ 5 w 19"/>
                <a:gd name="T27" fmla="*/ 1 h 19"/>
                <a:gd name="T28" fmla="*/ 6 w 19"/>
                <a:gd name="T29" fmla="*/ 1 h 19"/>
                <a:gd name="T30" fmla="*/ 7 w 19"/>
                <a:gd name="T31" fmla="*/ 1 h 19"/>
                <a:gd name="T32" fmla="*/ 8 w 19"/>
                <a:gd name="T33" fmla="*/ 2 h 19"/>
                <a:gd name="T34" fmla="*/ 8 w 19"/>
                <a:gd name="T35" fmla="*/ 2 h 19"/>
                <a:gd name="T36" fmla="*/ 9 w 19"/>
                <a:gd name="T37" fmla="*/ 3 h 19"/>
                <a:gd name="T38" fmla="*/ 10 w 19"/>
                <a:gd name="T39" fmla="*/ 3 h 19"/>
                <a:gd name="T40" fmla="*/ 11 w 19"/>
                <a:gd name="T41" fmla="*/ 4 h 19"/>
                <a:gd name="T42" fmla="*/ 12 w 19"/>
                <a:gd name="T43" fmla="*/ 4 h 19"/>
                <a:gd name="T44" fmla="*/ 13 w 19"/>
                <a:gd name="T45" fmla="*/ 5 h 19"/>
                <a:gd name="T46" fmla="*/ 13 w 19"/>
                <a:gd name="T47" fmla="*/ 5 h 19"/>
                <a:gd name="T48" fmla="*/ 14 w 19"/>
                <a:gd name="T49" fmla="*/ 6 h 19"/>
                <a:gd name="T50" fmla="*/ 15 w 19"/>
                <a:gd name="T51" fmla="*/ 7 h 19"/>
                <a:gd name="T52" fmla="*/ 16 w 19"/>
                <a:gd name="T53" fmla="*/ 8 h 19"/>
                <a:gd name="T54" fmla="*/ 17 w 19"/>
                <a:gd name="T55" fmla="*/ 9 h 19"/>
                <a:gd name="T56" fmla="*/ 17 w 19"/>
                <a:gd name="T57" fmla="*/ 10 h 19"/>
                <a:gd name="T58" fmla="*/ 18 w 19"/>
                <a:gd name="T59" fmla="*/ 11 h 19"/>
                <a:gd name="T60" fmla="*/ 19 w 19"/>
                <a:gd name="T61" fmla="*/ 11 h 19"/>
                <a:gd name="T62" fmla="*/ 19 w 19"/>
                <a:gd name="T63"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fill="norm" stroke="1" extrusionOk="0">
                  <a:moveTo>
                    <a:pt x="19" y="14"/>
                  </a:moveTo>
                  <a:cubicBezTo>
                    <a:pt x="19" y="16"/>
                    <a:pt x="18" y="16"/>
                    <a:pt x="17" y="17"/>
                  </a:cubicBezTo>
                  <a:cubicBezTo>
                    <a:pt x="16" y="17"/>
                    <a:pt x="16" y="17"/>
                    <a:pt x="16" y="17"/>
                  </a:cubicBezTo>
                  <a:cubicBezTo>
                    <a:pt x="15" y="17"/>
                    <a:pt x="15" y="17"/>
                    <a:pt x="15" y="17"/>
                  </a:cubicBezTo>
                  <a:cubicBezTo>
                    <a:pt x="14" y="17"/>
                    <a:pt x="13" y="18"/>
                    <a:pt x="12" y="18"/>
                  </a:cubicBezTo>
                  <a:cubicBezTo>
                    <a:pt x="11" y="18"/>
                    <a:pt x="11" y="18"/>
                    <a:pt x="11" y="18"/>
                  </a:cubicBezTo>
                  <a:cubicBezTo>
                    <a:pt x="10" y="18"/>
                    <a:pt x="9" y="18"/>
                    <a:pt x="8" y="18"/>
                  </a:cubicBezTo>
                  <a:cubicBezTo>
                    <a:pt x="8" y="18"/>
                    <a:pt x="8" y="18"/>
                    <a:pt x="7" y="19"/>
                  </a:cubicBezTo>
                  <a:cubicBezTo>
                    <a:pt x="6" y="19"/>
                    <a:pt x="5" y="19"/>
                    <a:pt x="4" y="19"/>
                  </a:cubicBezTo>
                  <a:cubicBezTo>
                    <a:pt x="3" y="19"/>
                    <a:pt x="2" y="18"/>
                    <a:pt x="2" y="18"/>
                  </a:cubicBezTo>
                  <a:cubicBezTo>
                    <a:pt x="1" y="17"/>
                    <a:pt x="0" y="16"/>
                    <a:pt x="0" y="15"/>
                  </a:cubicBezTo>
                  <a:cubicBezTo>
                    <a:pt x="0" y="4"/>
                    <a:pt x="0" y="4"/>
                    <a:pt x="0" y="4"/>
                  </a:cubicBezTo>
                  <a:cubicBezTo>
                    <a:pt x="0" y="3"/>
                    <a:pt x="1" y="2"/>
                    <a:pt x="2" y="1"/>
                  </a:cubicBezTo>
                  <a:cubicBezTo>
                    <a:pt x="3" y="0"/>
                    <a:pt x="4" y="0"/>
                    <a:pt x="5" y="1"/>
                  </a:cubicBezTo>
                  <a:cubicBezTo>
                    <a:pt x="6" y="1"/>
                    <a:pt x="6" y="1"/>
                    <a:pt x="6" y="1"/>
                  </a:cubicBezTo>
                  <a:cubicBezTo>
                    <a:pt x="6" y="1"/>
                    <a:pt x="6" y="1"/>
                    <a:pt x="7" y="1"/>
                  </a:cubicBezTo>
                  <a:cubicBezTo>
                    <a:pt x="7" y="1"/>
                    <a:pt x="7" y="2"/>
                    <a:pt x="8" y="2"/>
                  </a:cubicBezTo>
                  <a:cubicBezTo>
                    <a:pt x="8" y="2"/>
                    <a:pt x="8" y="2"/>
                    <a:pt x="8" y="2"/>
                  </a:cubicBezTo>
                  <a:cubicBezTo>
                    <a:pt x="9" y="2"/>
                    <a:pt x="9" y="2"/>
                    <a:pt x="9" y="3"/>
                  </a:cubicBezTo>
                  <a:cubicBezTo>
                    <a:pt x="10" y="3"/>
                    <a:pt x="10" y="3"/>
                    <a:pt x="10" y="3"/>
                  </a:cubicBezTo>
                  <a:cubicBezTo>
                    <a:pt x="10" y="3"/>
                    <a:pt x="11" y="3"/>
                    <a:pt x="11" y="4"/>
                  </a:cubicBezTo>
                  <a:cubicBezTo>
                    <a:pt x="11" y="4"/>
                    <a:pt x="11" y="4"/>
                    <a:pt x="12" y="4"/>
                  </a:cubicBezTo>
                  <a:cubicBezTo>
                    <a:pt x="12" y="4"/>
                    <a:pt x="12" y="5"/>
                    <a:pt x="13" y="5"/>
                  </a:cubicBezTo>
                  <a:cubicBezTo>
                    <a:pt x="13" y="5"/>
                    <a:pt x="13" y="5"/>
                    <a:pt x="13" y="5"/>
                  </a:cubicBezTo>
                  <a:cubicBezTo>
                    <a:pt x="13" y="6"/>
                    <a:pt x="14" y="6"/>
                    <a:pt x="14" y="6"/>
                  </a:cubicBezTo>
                  <a:cubicBezTo>
                    <a:pt x="15" y="7"/>
                    <a:pt x="15" y="7"/>
                    <a:pt x="15" y="7"/>
                  </a:cubicBezTo>
                  <a:cubicBezTo>
                    <a:pt x="15" y="7"/>
                    <a:pt x="15" y="7"/>
                    <a:pt x="16" y="8"/>
                  </a:cubicBezTo>
                  <a:cubicBezTo>
                    <a:pt x="16" y="8"/>
                    <a:pt x="16" y="9"/>
                    <a:pt x="17" y="9"/>
                  </a:cubicBezTo>
                  <a:cubicBezTo>
                    <a:pt x="17" y="10"/>
                    <a:pt x="17" y="10"/>
                    <a:pt x="17" y="10"/>
                  </a:cubicBezTo>
                  <a:cubicBezTo>
                    <a:pt x="18" y="10"/>
                    <a:pt x="18" y="11"/>
                    <a:pt x="18" y="11"/>
                  </a:cubicBezTo>
                  <a:cubicBezTo>
                    <a:pt x="18" y="11"/>
                    <a:pt x="18" y="11"/>
                    <a:pt x="19" y="11"/>
                  </a:cubicBezTo>
                  <a:cubicBezTo>
                    <a:pt x="19" y="12"/>
                    <a:pt x="19" y="13"/>
                    <a:pt x="19" y="14"/>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1" name="Freeform 18" hidden="0"/>
            <p:cNvSpPr/>
            <p:nvPr isPhoto="0" userDrawn="0"/>
          </p:nvSpPr>
          <p:spPr bwMode="auto">
            <a:xfrm>
              <a:off x="4396974" y="3006345"/>
              <a:ext cx="58504" cy="49266"/>
            </a:xfrm>
            <a:custGeom>
              <a:avLst/>
              <a:gdLst>
                <a:gd name="T0" fmla="*/ 7 w 12"/>
                <a:gd name="T1" fmla="*/ 6 h 10"/>
                <a:gd name="T2" fmla="*/ 8 w 12"/>
                <a:gd name="T3" fmla="*/ 5 h 10"/>
                <a:gd name="T4" fmla="*/ 9 w 12"/>
                <a:gd name="T5" fmla="*/ 3 h 10"/>
                <a:gd name="T6" fmla="*/ 12 w 12"/>
                <a:gd name="T7" fmla="*/ 0 h 10"/>
                <a:gd name="T8" fmla="*/ 12 w 12"/>
                <a:gd name="T9" fmla="*/ 0 h 10"/>
                <a:gd name="T10" fmla="*/ 11 w 12"/>
                <a:gd name="T11" fmla="*/ 0 h 10"/>
                <a:gd name="T12" fmla="*/ 1 w 12"/>
                <a:gd name="T13" fmla="*/ 6 h 10"/>
                <a:gd name="T14" fmla="*/ 0 w 12"/>
                <a:gd name="T15" fmla="*/ 8 h 10"/>
                <a:gd name="T16" fmla="*/ 1 w 12"/>
                <a:gd name="T17" fmla="*/ 9 h 10"/>
                <a:gd name="T18" fmla="*/ 6 w 12"/>
                <a:gd name="T19" fmla="*/ 8 h 10"/>
                <a:gd name="T20" fmla="*/ 7 w 12"/>
                <a:gd name="T21" fmla="*/ 6 h 10"/>
                <a:gd name="T22" fmla="*/ 7 w 12"/>
                <a:gd name="T23" fmla="*/ 6 h 10"/>
                <a:gd name="T24" fmla="*/ 7 w 12"/>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7" y="6"/>
                  </a:moveTo>
                  <a:cubicBezTo>
                    <a:pt x="8" y="5"/>
                    <a:pt x="8" y="5"/>
                    <a:pt x="8" y="5"/>
                  </a:cubicBezTo>
                  <a:cubicBezTo>
                    <a:pt x="8" y="4"/>
                    <a:pt x="9" y="4"/>
                    <a:pt x="9" y="3"/>
                  </a:cubicBezTo>
                  <a:cubicBezTo>
                    <a:pt x="9" y="3"/>
                    <a:pt x="10" y="2"/>
                    <a:pt x="12" y="0"/>
                  </a:cubicBezTo>
                  <a:cubicBezTo>
                    <a:pt x="12" y="0"/>
                    <a:pt x="12" y="0"/>
                    <a:pt x="12" y="0"/>
                  </a:cubicBezTo>
                  <a:cubicBezTo>
                    <a:pt x="11" y="0"/>
                    <a:pt x="11" y="0"/>
                    <a:pt x="11" y="0"/>
                  </a:cubicBezTo>
                  <a:cubicBezTo>
                    <a:pt x="7" y="1"/>
                    <a:pt x="4" y="4"/>
                    <a:pt x="1" y="6"/>
                  </a:cubicBezTo>
                  <a:cubicBezTo>
                    <a:pt x="0" y="7"/>
                    <a:pt x="0" y="7"/>
                    <a:pt x="0" y="8"/>
                  </a:cubicBezTo>
                  <a:cubicBezTo>
                    <a:pt x="1" y="9"/>
                    <a:pt x="1" y="9"/>
                    <a:pt x="1" y="9"/>
                  </a:cubicBezTo>
                  <a:cubicBezTo>
                    <a:pt x="3" y="10"/>
                    <a:pt x="5" y="10"/>
                    <a:pt x="6" y="8"/>
                  </a:cubicBezTo>
                  <a:cubicBezTo>
                    <a:pt x="6" y="7"/>
                    <a:pt x="7" y="7"/>
                    <a:pt x="7" y="6"/>
                  </a:cubicBezTo>
                  <a:cubicBezTo>
                    <a:pt x="7" y="6"/>
                    <a:pt x="7" y="6"/>
                    <a:pt x="7" y="6"/>
                  </a:cubicBezTo>
                  <a:cubicBezTo>
                    <a:pt x="7" y="6"/>
                    <a:pt x="7" y="6"/>
                    <a:pt x="7" y="6"/>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2" name="Freeform 19" hidden="0"/>
            <p:cNvSpPr/>
            <p:nvPr isPhoto="0" userDrawn="0"/>
          </p:nvSpPr>
          <p:spPr bwMode="auto">
            <a:xfrm>
              <a:off x="4646385" y="3006345"/>
              <a:ext cx="58504" cy="49266"/>
            </a:xfrm>
            <a:custGeom>
              <a:avLst/>
              <a:gdLst>
                <a:gd name="T0" fmla="*/ 5 w 12"/>
                <a:gd name="T1" fmla="*/ 6 h 10"/>
                <a:gd name="T2" fmla="*/ 4 w 12"/>
                <a:gd name="T3" fmla="*/ 5 h 10"/>
                <a:gd name="T4" fmla="*/ 3 w 12"/>
                <a:gd name="T5" fmla="*/ 3 h 10"/>
                <a:gd name="T6" fmla="*/ 1 w 12"/>
                <a:gd name="T7" fmla="*/ 0 h 10"/>
                <a:gd name="T8" fmla="*/ 1 w 12"/>
                <a:gd name="T9" fmla="*/ 0 h 10"/>
                <a:gd name="T10" fmla="*/ 1 w 12"/>
                <a:gd name="T11" fmla="*/ 0 h 10"/>
                <a:gd name="T12" fmla="*/ 12 w 12"/>
                <a:gd name="T13" fmla="*/ 6 h 10"/>
                <a:gd name="T14" fmla="*/ 12 w 12"/>
                <a:gd name="T15" fmla="*/ 8 h 10"/>
                <a:gd name="T16" fmla="*/ 11 w 12"/>
                <a:gd name="T17" fmla="*/ 9 h 10"/>
                <a:gd name="T18" fmla="*/ 6 w 12"/>
                <a:gd name="T19" fmla="*/ 8 h 10"/>
                <a:gd name="T20" fmla="*/ 5 w 12"/>
                <a:gd name="T21" fmla="*/ 6 h 10"/>
                <a:gd name="T22" fmla="*/ 5 w 12"/>
                <a:gd name="T23" fmla="*/ 6 h 10"/>
                <a:gd name="T24" fmla="*/ 5 w 12"/>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5" y="6"/>
                  </a:moveTo>
                  <a:cubicBezTo>
                    <a:pt x="5" y="5"/>
                    <a:pt x="5" y="5"/>
                    <a:pt x="4" y="5"/>
                  </a:cubicBezTo>
                  <a:cubicBezTo>
                    <a:pt x="4" y="4"/>
                    <a:pt x="4" y="4"/>
                    <a:pt x="3" y="3"/>
                  </a:cubicBezTo>
                  <a:cubicBezTo>
                    <a:pt x="3" y="3"/>
                    <a:pt x="2" y="2"/>
                    <a:pt x="1" y="0"/>
                  </a:cubicBezTo>
                  <a:cubicBezTo>
                    <a:pt x="0" y="0"/>
                    <a:pt x="0" y="0"/>
                    <a:pt x="1" y="0"/>
                  </a:cubicBezTo>
                  <a:cubicBezTo>
                    <a:pt x="1" y="0"/>
                    <a:pt x="1" y="0"/>
                    <a:pt x="1" y="0"/>
                  </a:cubicBezTo>
                  <a:cubicBezTo>
                    <a:pt x="5" y="1"/>
                    <a:pt x="8" y="4"/>
                    <a:pt x="12" y="6"/>
                  </a:cubicBezTo>
                  <a:cubicBezTo>
                    <a:pt x="12" y="7"/>
                    <a:pt x="12" y="7"/>
                    <a:pt x="12" y="8"/>
                  </a:cubicBezTo>
                  <a:cubicBezTo>
                    <a:pt x="12" y="8"/>
                    <a:pt x="12" y="9"/>
                    <a:pt x="11" y="9"/>
                  </a:cubicBezTo>
                  <a:cubicBezTo>
                    <a:pt x="10" y="10"/>
                    <a:pt x="7" y="10"/>
                    <a:pt x="6" y="8"/>
                  </a:cubicBezTo>
                  <a:cubicBezTo>
                    <a:pt x="6" y="7"/>
                    <a:pt x="6" y="7"/>
                    <a:pt x="5" y="6"/>
                  </a:cubicBezTo>
                  <a:cubicBezTo>
                    <a:pt x="5" y="6"/>
                    <a:pt x="5" y="6"/>
                    <a:pt x="5" y="6"/>
                  </a:cubicBezTo>
                  <a:cubicBezTo>
                    <a:pt x="5" y="6"/>
                    <a:pt x="5" y="6"/>
                    <a:pt x="5" y="6"/>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3" name="Freeform 20" hidden="0"/>
            <p:cNvSpPr/>
            <p:nvPr isPhoto="0" userDrawn="0"/>
          </p:nvSpPr>
          <p:spPr bwMode="auto">
            <a:xfrm>
              <a:off x="4396974" y="3397393"/>
              <a:ext cx="58504" cy="49266"/>
            </a:xfrm>
            <a:custGeom>
              <a:avLst/>
              <a:gdLst>
                <a:gd name="T0" fmla="*/ 7 w 12"/>
                <a:gd name="T1" fmla="*/ 4 h 10"/>
                <a:gd name="T2" fmla="*/ 8 w 12"/>
                <a:gd name="T3" fmla="*/ 5 h 10"/>
                <a:gd name="T4" fmla="*/ 9 w 12"/>
                <a:gd name="T5" fmla="*/ 7 h 10"/>
                <a:gd name="T6" fmla="*/ 12 w 12"/>
                <a:gd name="T7" fmla="*/ 10 h 10"/>
                <a:gd name="T8" fmla="*/ 12 w 12"/>
                <a:gd name="T9" fmla="*/ 10 h 10"/>
                <a:gd name="T10" fmla="*/ 11 w 12"/>
                <a:gd name="T11" fmla="*/ 10 h 10"/>
                <a:gd name="T12" fmla="*/ 1 w 12"/>
                <a:gd name="T13" fmla="*/ 4 h 10"/>
                <a:gd name="T14" fmla="*/ 0 w 12"/>
                <a:gd name="T15" fmla="*/ 2 h 10"/>
                <a:gd name="T16" fmla="*/ 1 w 12"/>
                <a:gd name="T17" fmla="*/ 1 h 10"/>
                <a:gd name="T18" fmla="*/ 6 w 12"/>
                <a:gd name="T19" fmla="*/ 2 h 10"/>
                <a:gd name="T20" fmla="*/ 7 w 12"/>
                <a:gd name="T21" fmla="*/ 4 h 10"/>
                <a:gd name="T22" fmla="*/ 7 w 12"/>
                <a:gd name="T23" fmla="*/ 4 h 10"/>
                <a:gd name="T24" fmla="*/ 7 w 12"/>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7" y="4"/>
                  </a:moveTo>
                  <a:cubicBezTo>
                    <a:pt x="8" y="5"/>
                    <a:pt x="8" y="5"/>
                    <a:pt x="8" y="5"/>
                  </a:cubicBezTo>
                  <a:cubicBezTo>
                    <a:pt x="8" y="6"/>
                    <a:pt x="9" y="6"/>
                    <a:pt x="9" y="7"/>
                  </a:cubicBezTo>
                  <a:cubicBezTo>
                    <a:pt x="9" y="7"/>
                    <a:pt x="10" y="8"/>
                    <a:pt x="12" y="10"/>
                  </a:cubicBezTo>
                  <a:cubicBezTo>
                    <a:pt x="12" y="10"/>
                    <a:pt x="12" y="10"/>
                    <a:pt x="12" y="10"/>
                  </a:cubicBezTo>
                  <a:cubicBezTo>
                    <a:pt x="11" y="10"/>
                    <a:pt x="11" y="10"/>
                    <a:pt x="11" y="10"/>
                  </a:cubicBezTo>
                  <a:cubicBezTo>
                    <a:pt x="7" y="9"/>
                    <a:pt x="4" y="6"/>
                    <a:pt x="1" y="4"/>
                  </a:cubicBezTo>
                  <a:cubicBezTo>
                    <a:pt x="0" y="3"/>
                    <a:pt x="0" y="3"/>
                    <a:pt x="0" y="2"/>
                  </a:cubicBezTo>
                  <a:cubicBezTo>
                    <a:pt x="1" y="1"/>
                    <a:pt x="1" y="1"/>
                    <a:pt x="1" y="1"/>
                  </a:cubicBezTo>
                  <a:cubicBezTo>
                    <a:pt x="3" y="0"/>
                    <a:pt x="5" y="1"/>
                    <a:pt x="6" y="2"/>
                  </a:cubicBezTo>
                  <a:cubicBezTo>
                    <a:pt x="6" y="3"/>
                    <a:pt x="7" y="3"/>
                    <a:pt x="7" y="4"/>
                  </a:cubicBezTo>
                  <a:cubicBezTo>
                    <a:pt x="7" y="4"/>
                    <a:pt x="7" y="4"/>
                    <a:pt x="7" y="4"/>
                  </a:cubicBezTo>
                  <a:cubicBezTo>
                    <a:pt x="7" y="4"/>
                    <a:pt x="7" y="4"/>
                    <a:pt x="7" y="4"/>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4" name="Freeform 21" hidden="0"/>
            <p:cNvSpPr/>
            <p:nvPr isPhoto="0" userDrawn="0"/>
          </p:nvSpPr>
          <p:spPr bwMode="auto">
            <a:xfrm>
              <a:off x="4646385" y="3397393"/>
              <a:ext cx="58504" cy="49266"/>
            </a:xfrm>
            <a:custGeom>
              <a:avLst/>
              <a:gdLst>
                <a:gd name="T0" fmla="*/ 5 w 12"/>
                <a:gd name="T1" fmla="*/ 4 h 10"/>
                <a:gd name="T2" fmla="*/ 4 w 12"/>
                <a:gd name="T3" fmla="*/ 5 h 10"/>
                <a:gd name="T4" fmla="*/ 3 w 12"/>
                <a:gd name="T5" fmla="*/ 7 h 10"/>
                <a:gd name="T6" fmla="*/ 1 w 12"/>
                <a:gd name="T7" fmla="*/ 10 h 10"/>
                <a:gd name="T8" fmla="*/ 1 w 12"/>
                <a:gd name="T9" fmla="*/ 10 h 10"/>
                <a:gd name="T10" fmla="*/ 1 w 12"/>
                <a:gd name="T11" fmla="*/ 10 h 10"/>
                <a:gd name="T12" fmla="*/ 12 w 12"/>
                <a:gd name="T13" fmla="*/ 4 h 10"/>
                <a:gd name="T14" fmla="*/ 12 w 12"/>
                <a:gd name="T15" fmla="*/ 2 h 10"/>
                <a:gd name="T16" fmla="*/ 11 w 12"/>
                <a:gd name="T17" fmla="*/ 1 h 10"/>
                <a:gd name="T18" fmla="*/ 6 w 12"/>
                <a:gd name="T19" fmla="*/ 2 h 10"/>
                <a:gd name="T20" fmla="*/ 5 w 12"/>
                <a:gd name="T21" fmla="*/ 4 h 10"/>
                <a:gd name="T22" fmla="*/ 5 w 12"/>
                <a:gd name="T23" fmla="*/ 4 h 10"/>
                <a:gd name="T24" fmla="*/ 5 w 12"/>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fill="norm" stroke="1" extrusionOk="0">
                  <a:moveTo>
                    <a:pt x="5" y="4"/>
                  </a:moveTo>
                  <a:cubicBezTo>
                    <a:pt x="5" y="5"/>
                    <a:pt x="5" y="5"/>
                    <a:pt x="4" y="5"/>
                  </a:cubicBezTo>
                  <a:cubicBezTo>
                    <a:pt x="4" y="6"/>
                    <a:pt x="4" y="6"/>
                    <a:pt x="3" y="7"/>
                  </a:cubicBezTo>
                  <a:cubicBezTo>
                    <a:pt x="3" y="7"/>
                    <a:pt x="2" y="8"/>
                    <a:pt x="1" y="10"/>
                  </a:cubicBezTo>
                  <a:cubicBezTo>
                    <a:pt x="0" y="10"/>
                    <a:pt x="0" y="10"/>
                    <a:pt x="1" y="10"/>
                  </a:cubicBezTo>
                  <a:cubicBezTo>
                    <a:pt x="1" y="10"/>
                    <a:pt x="1" y="10"/>
                    <a:pt x="1" y="10"/>
                  </a:cubicBezTo>
                  <a:cubicBezTo>
                    <a:pt x="5" y="9"/>
                    <a:pt x="8" y="6"/>
                    <a:pt x="12" y="4"/>
                  </a:cubicBezTo>
                  <a:cubicBezTo>
                    <a:pt x="12" y="3"/>
                    <a:pt x="12" y="3"/>
                    <a:pt x="12" y="2"/>
                  </a:cubicBezTo>
                  <a:cubicBezTo>
                    <a:pt x="12" y="2"/>
                    <a:pt x="12" y="1"/>
                    <a:pt x="11" y="1"/>
                  </a:cubicBezTo>
                  <a:cubicBezTo>
                    <a:pt x="10" y="0"/>
                    <a:pt x="7" y="1"/>
                    <a:pt x="6" y="2"/>
                  </a:cubicBezTo>
                  <a:cubicBezTo>
                    <a:pt x="6" y="3"/>
                    <a:pt x="6" y="3"/>
                    <a:pt x="5" y="4"/>
                  </a:cubicBezTo>
                  <a:cubicBezTo>
                    <a:pt x="5" y="4"/>
                    <a:pt x="5" y="4"/>
                    <a:pt x="5" y="4"/>
                  </a:cubicBezTo>
                  <a:cubicBezTo>
                    <a:pt x="5" y="4"/>
                    <a:pt x="5" y="4"/>
                    <a:pt x="5" y="4"/>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5" name="Freeform 22" hidden="0"/>
            <p:cNvSpPr>
              <a:spLocks noEditPoints="1"/>
            </p:cNvSpPr>
            <p:nvPr isPhoto="0" userDrawn="0"/>
          </p:nvSpPr>
          <p:spPr bwMode="auto">
            <a:xfrm>
              <a:off x="4064428" y="2750776"/>
              <a:ext cx="966847" cy="969927"/>
            </a:xfrm>
            <a:custGeom>
              <a:avLst/>
              <a:gdLst>
                <a:gd name="T0" fmla="*/ 101 w 201"/>
                <a:gd name="T1" fmla="*/ 201 h 201"/>
                <a:gd name="T2" fmla="*/ 0 w 201"/>
                <a:gd name="T3" fmla="*/ 100 h 201"/>
                <a:gd name="T4" fmla="*/ 101 w 201"/>
                <a:gd name="T5" fmla="*/ 0 h 201"/>
                <a:gd name="T6" fmla="*/ 201 w 201"/>
                <a:gd name="T7" fmla="*/ 100 h 201"/>
                <a:gd name="T8" fmla="*/ 101 w 201"/>
                <a:gd name="T9" fmla="*/ 201 h 201"/>
                <a:gd name="T10" fmla="*/ 101 w 201"/>
                <a:gd name="T11" fmla="*/ 4 h 201"/>
                <a:gd name="T12" fmla="*/ 5 w 201"/>
                <a:gd name="T13" fmla="*/ 100 h 201"/>
                <a:gd name="T14" fmla="*/ 101 w 201"/>
                <a:gd name="T15" fmla="*/ 196 h 201"/>
                <a:gd name="T16" fmla="*/ 197 w 201"/>
                <a:gd name="T17" fmla="*/ 100 h 201"/>
                <a:gd name="T18" fmla="*/ 101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1" y="201"/>
                  </a:moveTo>
                  <a:cubicBezTo>
                    <a:pt x="45" y="201"/>
                    <a:pt x="0" y="155"/>
                    <a:pt x="0" y="100"/>
                  </a:cubicBezTo>
                  <a:cubicBezTo>
                    <a:pt x="0" y="45"/>
                    <a:pt x="45" y="0"/>
                    <a:pt x="101" y="0"/>
                  </a:cubicBezTo>
                  <a:cubicBezTo>
                    <a:pt x="156" y="0"/>
                    <a:pt x="201" y="45"/>
                    <a:pt x="201" y="100"/>
                  </a:cubicBezTo>
                  <a:cubicBezTo>
                    <a:pt x="201" y="155"/>
                    <a:pt x="156" y="201"/>
                    <a:pt x="101" y="201"/>
                  </a:cubicBezTo>
                  <a:close/>
                  <a:moveTo>
                    <a:pt x="101" y="4"/>
                  </a:moveTo>
                  <a:cubicBezTo>
                    <a:pt x="48" y="4"/>
                    <a:pt x="5" y="47"/>
                    <a:pt x="5" y="100"/>
                  </a:cubicBezTo>
                  <a:cubicBezTo>
                    <a:pt x="5" y="153"/>
                    <a:pt x="48" y="196"/>
                    <a:pt x="101" y="196"/>
                  </a:cubicBezTo>
                  <a:cubicBezTo>
                    <a:pt x="154" y="196"/>
                    <a:pt x="197" y="153"/>
                    <a:pt x="197" y="100"/>
                  </a:cubicBezTo>
                  <a:cubicBezTo>
                    <a:pt x="197" y="47"/>
                    <a:pt x="154" y="4"/>
                    <a:pt x="101" y="4"/>
                  </a:cubicBez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26" name="Groupe 82" hidden="0"/>
          <p:cNvGrpSpPr/>
          <p:nvPr isPhoto="0" userDrawn="0"/>
        </p:nvGrpSpPr>
        <p:grpSpPr bwMode="auto">
          <a:xfrm>
            <a:off x="3972875" y="1851670"/>
            <a:ext cx="1300128" cy="230936"/>
            <a:chOff x="3900867" y="1851670"/>
            <a:chExt cx="1300128" cy="230936"/>
          </a:xfrm>
        </p:grpSpPr>
        <p:sp>
          <p:nvSpPr>
            <p:cNvPr id="27"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a:p>
          </p:txBody>
        </p:sp>
        <p:sp>
          <p:nvSpPr>
            <p:cNvPr id="28"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grpSp>
      <p:sp>
        <p:nvSpPr>
          <p:cNvPr id="29" name="Freeform 25" hidden="0"/>
          <p:cNvSpPr/>
          <p:nvPr isPhoto="0" userDrawn="0"/>
        </p:nvSpPr>
        <p:spPr bwMode="auto">
          <a:xfrm>
            <a:off x="5923691" y="1965599"/>
            <a:ext cx="24633" cy="794416"/>
          </a:xfrm>
          <a:custGeom>
            <a:avLst/>
            <a:gdLst>
              <a:gd name="T0" fmla="*/ 8 w 8"/>
              <a:gd name="T1" fmla="*/ 258 h 258"/>
              <a:gd name="T2" fmla="*/ 0 w 8"/>
              <a:gd name="T3" fmla="*/ 258 h 258"/>
              <a:gd name="T4" fmla="*/ 0 w 8"/>
              <a:gd name="T5" fmla="*/ 0 h 258"/>
              <a:gd name="T6" fmla="*/ 8 w 8"/>
              <a:gd name="T7" fmla="*/ 0 h 258"/>
              <a:gd name="T8" fmla="*/ 8 w 8"/>
              <a:gd name="T9" fmla="*/ 258 h 258"/>
              <a:gd name="T10" fmla="*/ 8 w 8"/>
              <a:gd name="T11" fmla="*/ 258 h 258"/>
            </a:gdLst>
            <a:ahLst/>
            <a:cxnLst>
              <a:cxn ang="0">
                <a:pos x="T0" y="T1"/>
              </a:cxn>
              <a:cxn ang="0">
                <a:pos x="T2" y="T3"/>
              </a:cxn>
              <a:cxn ang="0">
                <a:pos x="T4" y="T5"/>
              </a:cxn>
              <a:cxn ang="0">
                <a:pos x="T6" y="T7"/>
              </a:cxn>
              <a:cxn ang="0">
                <a:pos x="T8" y="T9"/>
              </a:cxn>
              <a:cxn ang="0">
                <a:pos x="T10" y="T11"/>
              </a:cxn>
            </a:cxnLst>
            <a:rect l="0" t="0" r="r" b="b"/>
            <a:pathLst>
              <a:path w="8" h="258" fill="norm" stroke="1" extrusionOk="0">
                <a:moveTo>
                  <a:pt x="8" y="258"/>
                </a:moveTo>
                <a:lnTo>
                  <a:pt x="0" y="258"/>
                </a:lnTo>
                <a:lnTo>
                  <a:pt x="0" y="0"/>
                </a:lnTo>
                <a:lnTo>
                  <a:pt x="8" y="0"/>
                </a:lnTo>
                <a:lnTo>
                  <a:pt x="8" y="258"/>
                </a:lnTo>
                <a:lnTo>
                  <a:pt x="8" y="258"/>
                </a:ln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grpSp>
        <p:nvGrpSpPr>
          <p:cNvPr id="30" name="Groupe 83" hidden="0"/>
          <p:cNvGrpSpPr/>
          <p:nvPr isPhoto="0" userDrawn="0"/>
        </p:nvGrpSpPr>
        <p:grpSpPr bwMode="auto">
          <a:xfrm>
            <a:off x="5295704" y="1851670"/>
            <a:ext cx="1302442" cy="230936"/>
            <a:chOff x="5223696" y="1851670"/>
            <a:chExt cx="1302442" cy="230936"/>
          </a:xfrm>
        </p:grpSpPr>
        <p:sp>
          <p:nvSpPr>
            <p:cNvPr id="31"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32"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33" name="Groupe 89" hidden="0"/>
          <p:cNvGrpSpPr/>
          <p:nvPr isPhoto="0" userDrawn="0"/>
        </p:nvGrpSpPr>
        <p:grpSpPr bwMode="auto">
          <a:xfrm>
            <a:off x="5452583" y="2750776"/>
            <a:ext cx="966847" cy="969927"/>
            <a:chOff x="5386874" y="2750776"/>
            <a:chExt cx="966847" cy="969927"/>
          </a:xfrm>
        </p:grpSpPr>
        <p:sp>
          <p:nvSpPr>
            <p:cNvPr id="34" name="Freeform 28" hidden="0"/>
            <p:cNvSpPr>
              <a:spLocks noEditPoints="1"/>
            </p:cNvSpPr>
            <p:nvPr isPhoto="0" userDrawn="0"/>
          </p:nvSpPr>
          <p:spPr bwMode="auto">
            <a:xfrm>
              <a:off x="5386874" y="2750776"/>
              <a:ext cx="966847" cy="969927"/>
            </a:xfrm>
            <a:custGeom>
              <a:avLst/>
              <a:gdLst>
                <a:gd name="T0" fmla="*/ 101 w 201"/>
                <a:gd name="T1" fmla="*/ 201 h 201"/>
                <a:gd name="T2" fmla="*/ 0 w 201"/>
                <a:gd name="T3" fmla="*/ 100 h 201"/>
                <a:gd name="T4" fmla="*/ 101 w 201"/>
                <a:gd name="T5" fmla="*/ 0 h 201"/>
                <a:gd name="T6" fmla="*/ 201 w 201"/>
                <a:gd name="T7" fmla="*/ 100 h 201"/>
                <a:gd name="T8" fmla="*/ 101 w 201"/>
                <a:gd name="T9" fmla="*/ 201 h 201"/>
                <a:gd name="T10" fmla="*/ 101 w 201"/>
                <a:gd name="T11" fmla="*/ 4 h 201"/>
                <a:gd name="T12" fmla="*/ 5 w 201"/>
                <a:gd name="T13" fmla="*/ 100 h 201"/>
                <a:gd name="T14" fmla="*/ 101 w 201"/>
                <a:gd name="T15" fmla="*/ 196 h 201"/>
                <a:gd name="T16" fmla="*/ 196 w 201"/>
                <a:gd name="T17" fmla="*/ 100 h 201"/>
                <a:gd name="T18" fmla="*/ 101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1" y="201"/>
                  </a:moveTo>
                  <a:cubicBezTo>
                    <a:pt x="45" y="201"/>
                    <a:pt x="0" y="155"/>
                    <a:pt x="0" y="100"/>
                  </a:cubicBezTo>
                  <a:cubicBezTo>
                    <a:pt x="0" y="45"/>
                    <a:pt x="45" y="0"/>
                    <a:pt x="101" y="0"/>
                  </a:cubicBezTo>
                  <a:cubicBezTo>
                    <a:pt x="156" y="0"/>
                    <a:pt x="201" y="45"/>
                    <a:pt x="201" y="100"/>
                  </a:cubicBezTo>
                  <a:cubicBezTo>
                    <a:pt x="201" y="155"/>
                    <a:pt x="156" y="201"/>
                    <a:pt x="101" y="201"/>
                  </a:cubicBezTo>
                  <a:close/>
                  <a:moveTo>
                    <a:pt x="101" y="4"/>
                  </a:moveTo>
                  <a:cubicBezTo>
                    <a:pt x="48" y="4"/>
                    <a:pt x="5" y="47"/>
                    <a:pt x="5" y="100"/>
                  </a:cubicBezTo>
                  <a:cubicBezTo>
                    <a:pt x="5" y="153"/>
                    <a:pt x="48" y="196"/>
                    <a:pt x="101" y="196"/>
                  </a:cubicBezTo>
                  <a:cubicBezTo>
                    <a:pt x="153" y="196"/>
                    <a:pt x="196" y="153"/>
                    <a:pt x="196" y="100"/>
                  </a:cubicBezTo>
                  <a:cubicBezTo>
                    <a:pt x="196" y="47"/>
                    <a:pt x="153" y="4"/>
                    <a:pt x="101" y="4"/>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grpSp>
          <p:nvGrpSpPr>
            <p:cNvPr id="35" name="Groupe 88" hidden="0"/>
            <p:cNvGrpSpPr/>
            <p:nvPr isPhoto="0" userDrawn="0"/>
          </p:nvGrpSpPr>
          <p:grpSpPr bwMode="auto">
            <a:xfrm>
              <a:off x="5636284" y="3046373"/>
              <a:ext cx="492661" cy="409525"/>
              <a:chOff x="5636284" y="3046373"/>
              <a:chExt cx="492661" cy="409525"/>
            </a:xfrm>
          </p:grpSpPr>
          <p:sp>
            <p:nvSpPr>
              <p:cNvPr id="36" name="Freeform 29" hidden="0"/>
              <p:cNvSpPr>
                <a:spLocks noEditPoints="1"/>
              </p:cNvSpPr>
              <p:nvPr isPhoto="0" userDrawn="0"/>
            </p:nvSpPr>
            <p:spPr bwMode="auto">
              <a:xfrm>
                <a:off x="5636284" y="3268070"/>
                <a:ext cx="492661" cy="187828"/>
              </a:xfrm>
              <a:custGeom>
                <a:avLst/>
                <a:gdLst>
                  <a:gd name="T0" fmla="*/ 101 w 102"/>
                  <a:gd name="T1" fmla="*/ 11 h 39"/>
                  <a:gd name="T2" fmla="*/ 101 w 102"/>
                  <a:gd name="T3" fmla="*/ 15 h 39"/>
                  <a:gd name="T4" fmla="*/ 67 w 102"/>
                  <a:gd name="T5" fmla="*/ 36 h 39"/>
                  <a:gd name="T6" fmla="*/ 54 w 102"/>
                  <a:gd name="T7" fmla="*/ 39 h 39"/>
                  <a:gd name="T8" fmla="*/ 42 w 102"/>
                  <a:gd name="T9" fmla="*/ 36 h 39"/>
                  <a:gd name="T10" fmla="*/ 28 w 102"/>
                  <a:gd name="T11" fmla="*/ 32 h 39"/>
                  <a:gd name="T12" fmla="*/ 22 w 102"/>
                  <a:gd name="T13" fmla="*/ 32 h 39"/>
                  <a:gd name="T14" fmla="*/ 21 w 102"/>
                  <a:gd name="T15" fmla="*/ 33 h 39"/>
                  <a:gd name="T16" fmla="*/ 19 w 102"/>
                  <a:gd name="T17" fmla="*/ 36 h 39"/>
                  <a:gd name="T18" fmla="*/ 17 w 102"/>
                  <a:gd name="T19" fmla="*/ 38 h 39"/>
                  <a:gd name="T20" fmla="*/ 2 w 102"/>
                  <a:gd name="T21" fmla="*/ 37 h 39"/>
                  <a:gd name="T22" fmla="*/ 0 w 102"/>
                  <a:gd name="T23" fmla="*/ 35 h 39"/>
                  <a:gd name="T24" fmla="*/ 0 w 102"/>
                  <a:gd name="T25" fmla="*/ 17 h 39"/>
                  <a:gd name="T26" fmla="*/ 1 w 102"/>
                  <a:gd name="T27" fmla="*/ 3 h 39"/>
                  <a:gd name="T28" fmla="*/ 3 w 102"/>
                  <a:gd name="T29" fmla="*/ 0 h 39"/>
                  <a:gd name="T30" fmla="*/ 17 w 102"/>
                  <a:gd name="T31" fmla="*/ 1 h 39"/>
                  <a:gd name="T32" fmla="*/ 19 w 102"/>
                  <a:gd name="T33" fmla="*/ 4 h 39"/>
                  <a:gd name="T34" fmla="*/ 19 w 102"/>
                  <a:gd name="T35" fmla="*/ 6 h 39"/>
                  <a:gd name="T36" fmla="*/ 26 w 102"/>
                  <a:gd name="T37" fmla="*/ 4 h 39"/>
                  <a:gd name="T38" fmla="*/ 42 w 102"/>
                  <a:gd name="T39" fmla="*/ 6 h 39"/>
                  <a:gd name="T40" fmla="*/ 53 w 102"/>
                  <a:gd name="T41" fmla="*/ 8 h 39"/>
                  <a:gd name="T42" fmla="*/ 63 w 102"/>
                  <a:gd name="T43" fmla="*/ 9 h 39"/>
                  <a:gd name="T44" fmla="*/ 74 w 102"/>
                  <a:gd name="T45" fmla="*/ 15 h 39"/>
                  <a:gd name="T46" fmla="*/ 74 w 102"/>
                  <a:gd name="T47" fmla="*/ 15 h 39"/>
                  <a:gd name="T48" fmla="*/ 85 w 102"/>
                  <a:gd name="T49" fmla="*/ 10 h 39"/>
                  <a:gd name="T50" fmla="*/ 89 w 102"/>
                  <a:gd name="T51" fmla="*/ 8 h 39"/>
                  <a:gd name="T52" fmla="*/ 101 w 102"/>
                  <a:gd name="T53" fmla="*/ 11 h 39"/>
                  <a:gd name="T54" fmla="*/ 97 w 102"/>
                  <a:gd name="T55" fmla="*/ 12 h 39"/>
                  <a:gd name="T56" fmla="*/ 90 w 102"/>
                  <a:gd name="T57" fmla="*/ 11 h 39"/>
                  <a:gd name="T58" fmla="*/ 76 w 102"/>
                  <a:gd name="T59" fmla="*/ 18 h 39"/>
                  <a:gd name="T60" fmla="*/ 75 w 102"/>
                  <a:gd name="T61" fmla="*/ 20 h 39"/>
                  <a:gd name="T62" fmla="*/ 73 w 102"/>
                  <a:gd name="T63" fmla="*/ 23 h 39"/>
                  <a:gd name="T64" fmla="*/ 52 w 102"/>
                  <a:gd name="T65" fmla="*/ 22 h 39"/>
                  <a:gd name="T66" fmla="*/ 51 w 102"/>
                  <a:gd name="T67" fmla="*/ 22 h 39"/>
                  <a:gd name="T68" fmla="*/ 49 w 102"/>
                  <a:gd name="T69" fmla="*/ 20 h 39"/>
                  <a:gd name="T70" fmla="*/ 51 w 102"/>
                  <a:gd name="T71" fmla="*/ 19 h 39"/>
                  <a:gd name="T72" fmla="*/ 52 w 102"/>
                  <a:gd name="T73" fmla="*/ 19 h 39"/>
                  <a:gd name="T74" fmla="*/ 70 w 102"/>
                  <a:gd name="T75" fmla="*/ 19 h 39"/>
                  <a:gd name="T76" fmla="*/ 71 w 102"/>
                  <a:gd name="T77" fmla="*/ 19 h 39"/>
                  <a:gd name="T78" fmla="*/ 64 w 102"/>
                  <a:gd name="T79" fmla="*/ 12 h 39"/>
                  <a:gd name="T80" fmla="*/ 57 w 102"/>
                  <a:gd name="T81" fmla="*/ 12 h 39"/>
                  <a:gd name="T82" fmla="*/ 49 w 102"/>
                  <a:gd name="T83" fmla="*/ 12 h 39"/>
                  <a:gd name="T84" fmla="*/ 40 w 102"/>
                  <a:gd name="T85" fmla="*/ 9 h 39"/>
                  <a:gd name="T86" fmla="*/ 20 w 102"/>
                  <a:gd name="T87" fmla="*/ 10 h 39"/>
                  <a:gd name="T88" fmla="*/ 19 w 102"/>
                  <a:gd name="T89" fmla="*/ 11 h 39"/>
                  <a:gd name="T90" fmla="*/ 19 w 102"/>
                  <a:gd name="T91" fmla="*/ 29 h 39"/>
                  <a:gd name="T92" fmla="*/ 19 w 102"/>
                  <a:gd name="T93" fmla="*/ 30 h 39"/>
                  <a:gd name="T94" fmla="*/ 20 w 102"/>
                  <a:gd name="T95" fmla="*/ 29 h 39"/>
                  <a:gd name="T96" fmla="*/ 29 w 102"/>
                  <a:gd name="T97" fmla="*/ 28 h 39"/>
                  <a:gd name="T98" fmla="*/ 40 w 102"/>
                  <a:gd name="T99" fmla="*/ 31 h 39"/>
                  <a:gd name="T100" fmla="*/ 54 w 102"/>
                  <a:gd name="T101" fmla="*/ 35 h 39"/>
                  <a:gd name="T102" fmla="*/ 67 w 102"/>
                  <a:gd name="T103" fmla="*/ 32 h 39"/>
                  <a:gd name="T104" fmla="*/ 84 w 102"/>
                  <a:gd name="T105" fmla="*/ 21 h 39"/>
                  <a:gd name="T106" fmla="*/ 97 w 102"/>
                  <a:gd name="T107" fmla="*/ 12 h 39"/>
                  <a:gd name="T108" fmla="*/ 16 w 102"/>
                  <a:gd name="T109" fmla="*/ 4 h 39"/>
                  <a:gd name="T110" fmla="*/ 4 w 102"/>
                  <a:gd name="T111" fmla="*/ 4 h 39"/>
                  <a:gd name="T112" fmla="*/ 4 w 102"/>
                  <a:gd name="T113" fmla="*/ 34 h 39"/>
                  <a:gd name="T114" fmla="*/ 15 w 102"/>
                  <a:gd name="T115" fmla="*/ 34 h 39"/>
                  <a:gd name="T116" fmla="*/ 16 w 102"/>
                  <a:gd name="T1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 h="39" fill="norm" stroke="1" extrusionOk="0">
                    <a:moveTo>
                      <a:pt x="101" y="11"/>
                    </a:moveTo>
                    <a:cubicBezTo>
                      <a:pt x="102" y="13"/>
                      <a:pt x="102" y="14"/>
                      <a:pt x="101" y="15"/>
                    </a:cubicBezTo>
                    <a:cubicBezTo>
                      <a:pt x="89" y="22"/>
                      <a:pt x="78" y="29"/>
                      <a:pt x="67" y="36"/>
                    </a:cubicBezTo>
                    <a:cubicBezTo>
                      <a:pt x="63" y="39"/>
                      <a:pt x="58" y="39"/>
                      <a:pt x="54" y="39"/>
                    </a:cubicBezTo>
                    <a:cubicBezTo>
                      <a:pt x="50" y="38"/>
                      <a:pt x="46" y="37"/>
                      <a:pt x="42" y="36"/>
                    </a:cubicBezTo>
                    <a:cubicBezTo>
                      <a:pt x="37" y="34"/>
                      <a:pt x="33" y="33"/>
                      <a:pt x="28" y="32"/>
                    </a:cubicBezTo>
                    <a:cubicBezTo>
                      <a:pt x="26" y="31"/>
                      <a:pt x="24" y="31"/>
                      <a:pt x="22" y="32"/>
                    </a:cubicBezTo>
                    <a:cubicBezTo>
                      <a:pt x="22" y="33"/>
                      <a:pt x="21" y="33"/>
                      <a:pt x="21" y="33"/>
                    </a:cubicBezTo>
                    <a:cubicBezTo>
                      <a:pt x="19" y="34"/>
                      <a:pt x="18" y="34"/>
                      <a:pt x="19" y="36"/>
                    </a:cubicBezTo>
                    <a:cubicBezTo>
                      <a:pt x="19" y="37"/>
                      <a:pt x="18" y="38"/>
                      <a:pt x="17" y="38"/>
                    </a:cubicBezTo>
                    <a:cubicBezTo>
                      <a:pt x="12" y="38"/>
                      <a:pt x="7" y="37"/>
                      <a:pt x="2" y="37"/>
                    </a:cubicBezTo>
                    <a:cubicBezTo>
                      <a:pt x="0" y="37"/>
                      <a:pt x="0" y="36"/>
                      <a:pt x="0" y="35"/>
                    </a:cubicBezTo>
                    <a:cubicBezTo>
                      <a:pt x="0" y="29"/>
                      <a:pt x="0" y="23"/>
                      <a:pt x="0" y="17"/>
                    </a:cubicBezTo>
                    <a:cubicBezTo>
                      <a:pt x="0" y="12"/>
                      <a:pt x="0" y="8"/>
                      <a:pt x="1" y="3"/>
                    </a:cubicBezTo>
                    <a:cubicBezTo>
                      <a:pt x="1" y="1"/>
                      <a:pt x="1" y="0"/>
                      <a:pt x="3" y="0"/>
                    </a:cubicBezTo>
                    <a:cubicBezTo>
                      <a:pt x="8" y="1"/>
                      <a:pt x="12" y="1"/>
                      <a:pt x="17" y="1"/>
                    </a:cubicBezTo>
                    <a:cubicBezTo>
                      <a:pt x="19" y="1"/>
                      <a:pt x="20" y="1"/>
                      <a:pt x="19" y="4"/>
                    </a:cubicBezTo>
                    <a:cubicBezTo>
                      <a:pt x="19" y="4"/>
                      <a:pt x="19" y="5"/>
                      <a:pt x="19" y="6"/>
                    </a:cubicBezTo>
                    <a:cubicBezTo>
                      <a:pt x="22" y="5"/>
                      <a:pt x="24" y="4"/>
                      <a:pt x="26" y="4"/>
                    </a:cubicBezTo>
                    <a:cubicBezTo>
                      <a:pt x="31" y="3"/>
                      <a:pt x="37" y="3"/>
                      <a:pt x="42" y="6"/>
                    </a:cubicBezTo>
                    <a:cubicBezTo>
                      <a:pt x="45" y="8"/>
                      <a:pt x="49" y="8"/>
                      <a:pt x="53" y="8"/>
                    </a:cubicBezTo>
                    <a:cubicBezTo>
                      <a:pt x="56" y="8"/>
                      <a:pt x="60" y="9"/>
                      <a:pt x="63" y="9"/>
                    </a:cubicBezTo>
                    <a:cubicBezTo>
                      <a:pt x="68" y="9"/>
                      <a:pt x="71" y="11"/>
                      <a:pt x="74" y="15"/>
                    </a:cubicBezTo>
                    <a:cubicBezTo>
                      <a:pt x="74" y="15"/>
                      <a:pt x="74" y="15"/>
                      <a:pt x="74" y="15"/>
                    </a:cubicBezTo>
                    <a:cubicBezTo>
                      <a:pt x="78" y="13"/>
                      <a:pt x="82" y="11"/>
                      <a:pt x="85" y="10"/>
                    </a:cubicBezTo>
                    <a:cubicBezTo>
                      <a:pt x="87" y="9"/>
                      <a:pt x="88" y="8"/>
                      <a:pt x="89" y="8"/>
                    </a:cubicBezTo>
                    <a:cubicBezTo>
                      <a:pt x="94" y="6"/>
                      <a:pt x="99" y="7"/>
                      <a:pt x="101" y="11"/>
                    </a:cubicBezTo>
                    <a:close/>
                    <a:moveTo>
                      <a:pt x="97" y="12"/>
                    </a:moveTo>
                    <a:cubicBezTo>
                      <a:pt x="95" y="11"/>
                      <a:pt x="93" y="10"/>
                      <a:pt x="90" y="11"/>
                    </a:cubicBezTo>
                    <a:cubicBezTo>
                      <a:pt x="86" y="14"/>
                      <a:pt x="81" y="16"/>
                      <a:pt x="76" y="18"/>
                    </a:cubicBezTo>
                    <a:cubicBezTo>
                      <a:pt x="75" y="18"/>
                      <a:pt x="75" y="19"/>
                      <a:pt x="75" y="20"/>
                    </a:cubicBezTo>
                    <a:cubicBezTo>
                      <a:pt x="76" y="22"/>
                      <a:pt x="75" y="23"/>
                      <a:pt x="73" y="23"/>
                    </a:cubicBezTo>
                    <a:cubicBezTo>
                      <a:pt x="66" y="23"/>
                      <a:pt x="59" y="23"/>
                      <a:pt x="52" y="22"/>
                    </a:cubicBezTo>
                    <a:cubicBezTo>
                      <a:pt x="51" y="22"/>
                      <a:pt x="51" y="22"/>
                      <a:pt x="51" y="22"/>
                    </a:cubicBezTo>
                    <a:cubicBezTo>
                      <a:pt x="50" y="22"/>
                      <a:pt x="49" y="21"/>
                      <a:pt x="49" y="20"/>
                    </a:cubicBezTo>
                    <a:cubicBezTo>
                      <a:pt x="49" y="19"/>
                      <a:pt x="50" y="19"/>
                      <a:pt x="51" y="19"/>
                    </a:cubicBezTo>
                    <a:cubicBezTo>
                      <a:pt x="52" y="19"/>
                      <a:pt x="52" y="19"/>
                      <a:pt x="52" y="19"/>
                    </a:cubicBezTo>
                    <a:cubicBezTo>
                      <a:pt x="58" y="19"/>
                      <a:pt x="64" y="19"/>
                      <a:pt x="70" y="19"/>
                    </a:cubicBezTo>
                    <a:cubicBezTo>
                      <a:pt x="71" y="19"/>
                      <a:pt x="71" y="19"/>
                      <a:pt x="71" y="19"/>
                    </a:cubicBezTo>
                    <a:cubicBezTo>
                      <a:pt x="71" y="15"/>
                      <a:pt x="68" y="13"/>
                      <a:pt x="64" y="12"/>
                    </a:cubicBezTo>
                    <a:cubicBezTo>
                      <a:pt x="62" y="12"/>
                      <a:pt x="60" y="12"/>
                      <a:pt x="57" y="12"/>
                    </a:cubicBezTo>
                    <a:cubicBezTo>
                      <a:pt x="55" y="12"/>
                      <a:pt x="52" y="12"/>
                      <a:pt x="49" y="12"/>
                    </a:cubicBezTo>
                    <a:cubicBezTo>
                      <a:pt x="46" y="12"/>
                      <a:pt x="43" y="10"/>
                      <a:pt x="40" y="9"/>
                    </a:cubicBezTo>
                    <a:cubicBezTo>
                      <a:pt x="33" y="6"/>
                      <a:pt x="27" y="6"/>
                      <a:pt x="20" y="10"/>
                    </a:cubicBezTo>
                    <a:cubicBezTo>
                      <a:pt x="19" y="11"/>
                      <a:pt x="19" y="11"/>
                      <a:pt x="19" y="11"/>
                    </a:cubicBezTo>
                    <a:cubicBezTo>
                      <a:pt x="19" y="17"/>
                      <a:pt x="19" y="23"/>
                      <a:pt x="19" y="29"/>
                    </a:cubicBezTo>
                    <a:cubicBezTo>
                      <a:pt x="19" y="29"/>
                      <a:pt x="19" y="29"/>
                      <a:pt x="19" y="30"/>
                    </a:cubicBezTo>
                    <a:cubicBezTo>
                      <a:pt x="19" y="29"/>
                      <a:pt x="20" y="29"/>
                      <a:pt x="20" y="29"/>
                    </a:cubicBezTo>
                    <a:cubicBezTo>
                      <a:pt x="23" y="27"/>
                      <a:pt x="26" y="27"/>
                      <a:pt x="29" y="28"/>
                    </a:cubicBezTo>
                    <a:cubicBezTo>
                      <a:pt x="33" y="29"/>
                      <a:pt x="36" y="30"/>
                      <a:pt x="40" y="31"/>
                    </a:cubicBezTo>
                    <a:cubicBezTo>
                      <a:pt x="45" y="32"/>
                      <a:pt x="49" y="34"/>
                      <a:pt x="54" y="35"/>
                    </a:cubicBezTo>
                    <a:cubicBezTo>
                      <a:pt x="58" y="35"/>
                      <a:pt x="63" y="35"/>
                      <a:pt x="67" y="32"/>
                    </a:cubicBezTo>
                    <a:cubicBezTo>
                      <a:pt x="73" y="28"/>
                      <a:pt x="78" y="24"/>
                      <a:pt x="84" y="21"/>
                    </a:cubicBezTo>
                    <a:cubicBezTo>
                      <a:pt x="88" y="18"/>
                      <a:pt x="93" y="15"/>
                      <a:pt x="97" y="12"/>
                    </a:cubicBezTo>
                    <a:close/>
                    <a:moveTo>
                      <a:pt x="16" y="4"/>
                    </a:moveTo>
                    <a:cubicBezTo>
                      <a:pt x="12" y="4"/>
                      <a:pt x="8" y="4"/>
                      <a:pt x="4" y="4"/>
                    </a:cubicBezTo>
                    <a:cubicBezTo>
                      <a:pt x="4" y="14"/>
                      <a:pt x="4" y="24"/>
                      <a:pt x="4" y="34"/>
                    </a:cubicBezTo>
                    <a:cubicBezTo>
                      <a:pt x="7" y="34"/>
                      <a:pt x="11" y="34"/>
                      <a:pt x="15" y="34"/>
                    </a:cubicBezTo>
                    <a:cubicBezTo>
                      <a:pt x="15" y="24"/>
                      <a:pt x="15" y="14"/>
                      <a:pt x="16" y="4"/>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37" name="Freeform 30" hidden="0"/>
              <p:cNvSpPr>
                <a:spLocks noEditPoints="1"/>
              </p:cNvSpPr>
              <p:nvPr isPhoto="0" userDrawn="0"/>
            </p:nvSpPr>
            <p:spPr bwMode="auto">
              <a:xfrm>
                <a:off x="5781003" y="3046373"/>
                <a:ext cx="212461" cy="206303"/>
              </a:xfrm>
              <a:custGeom>
                <a:avLst/>
                <a:gdLst>
                  <a:gd name="T0" fmla="*/ 22 w 44"/>
                  <a:gd name="T1" fmla="*/ 0 h 43"/>
                  <a:gd name="T2" fmla="*/ 44 w 44"/>
                  <a:gd name="T3" fmla="*/ 22 h 43"/>
                  <a:gd name="T4" fmla="*/ 22 w 44"/>
                  <a:gd name="T5" fmla="*/ 43 h 43"/>
                  <a:gd name="T6" fmla="*/ 0 w 44"/>
                  <a:gd name="T7" fmla="*/ 22 h 43"/>
                  <a:gd name="T8" fmla="*/ 22 w 44"/>
                  <a:gd name="T9" fmla="*/ 0 h 43"/>
                  <a:gd name="T10" fmla="*/ 41 w 44"/>
                  <a:gd name="T11" fmla="*/ 22 h 43"/>
                  <a:gd name="T12" fmla="*/ 22 w 44"/>
                  <a:gd name="T13" fmla="*/ 3 h 43"/>
                  <a:gd name="T14" fmla="*/ 22 w 44"/>
                  <a:gd name="T15" fmla="*/ 3 h 43"/>
                  <a:gd name="T16" fmla="*/ 3 w 44"/>
                  <a:gd name="T17" fmla="*/ 22 h 43"/>
                  <a:gd name="T18" fmla="*/ 22 w 44"/>
                  <a:gd name="T19" fmla="*/ 40 h 43"/>
                  <a:gd name="T20" fmla="*/ 22 w 44"/>
                  <a:gd name="T21" fmla="*/ 40 h 43"/>
                  <a:gd name="T22" fmla="*/ 41 w 44"/>
                  <a:gd name="T23"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3" fill="norm" stroke="1" extrusionOk="0">
                    <a:moveTo>
                      <a:pt x="22" y="0"/>
                    </a:moveTo>
                    <a:cubicBezTo>
                      <a:pt x="34" y="0"/>
                      <a:pt x="44" y="10"/>
                      <a:pt x="44" y="22"/>
                    </a:cubicBezTo>
                    <a:cubicBezTo>
                      <a:pt x="44" y="34"/>
                      <a:pt x="34" y="43"/>
                      <a:pt x="22" y="43"/>
                    </a:cubicBezTo>
                    <a:cubicBezTo>
                      <a:pt x="10" y="43"/>
                      <a:pt x="0" y="34"/>
                      <a:pt x="0" y="22"/>
                    </a:cubicBezTo>
                    <a:cubicBezTo>
                      <a:pt x="0" y="10"/>
                      <a:pt x="10" y="0"/>
                      <a:pt x="22" y="0"/>
                    </a:cubicBezTo>
                    <a:close/>
                    <a:moveTo>
                      <a:pt x="41" y="22"/>
                    </a:moveTo>
                    <a:cubicBezTo>
                      <a:pt x="41" y="11"/>
                      <a:pt x="32" y="3"/>
                      <a:pt x="22" y="3"/>
                    </a:cubicBezTo>
                    <a:cubicBezTo>
                      <a:pt x="22" y="3"/>
                      <a:pt x="22" y="3"/>
                      <a:pt x="22" y="3"/>
                    </a:cubicBezTo>
                    <a:cubicBezTo>
                      <a:pt x="11" y="3"/>
                      <a:pt x="3" y="12"/>
                      <a:pt x="3" y="22"/>
                    </a:cubicBezTo>
                    <a:cubicBezTo>
                      <a:pt x="3" y="32"/>
                      <a:pt x="11" y="40"/>
                      <a:pt x="22" y="40"/>
                    </a:cubicBezTo>
                    <a:cubicBezTo>
                      <a:pt x="22" y="40"/>
                      <a:pt x="22" y="40"/>
                      <a:pt x="22" y="40"/>
                    </a:cubicBezTo>
                    <a:cubicBezTo>
                      <a:pt x="32" y="40"/>
                      <a:pt x="41" y="32"/>
                      <a:pt x="41" y="22"/>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38" name="Freeform 31" hidden="0"/>
              <p:cNvSpPr/>
              <p:nvPr isPhoto="0" userDrawn="0"/>
            </p:nvSpPr>
            <p:spPr bwMode="auto">
              <a:xfrm>
                <a:off x="5873376" y="3061769"/>
                <a:ext cx="104690" cy="175511"/>
              </a:xfrm>
              <a:custGeom>
                <a:avLst/>
                <a:gdLst>
                  <a:gd name="T0" fmla="*/ 3 w 22"/>
                  <a:gd name="T1" fmla="*/ 0 h 37"/>
                  <a:gd name="T2" fmla="*/ 22 w 22"/>
                  <a:gd name="T3" fmla="*/ 19 h 37"/>
                  <a:gd name="T4" fmla="*/ 3 w 22"/>
                  <a:gd name="T5" fmla="*/ 37 h 37"/>
                  <a:gd name="T6" fmla="*/ 3 w 22"/>
                  <a:gd name="T7" fmla="*/ 37 h 37"/>
                  <a:gd name="T8" fmla="*/ 3 w 22"/>
                  <a:gd name="T9" fmla="*/ 33 h 37"/>
                  <a:gd name="T10" fmla="*/ 3 w 22"/>
                  <a:gd name="T11" fmla="*/ 33 h 37"/>
                  <a:gd name="T12" fmla="*/ 4 w 22"/>
                  <a:gd name="T13" fmla="*/ 31 h 37"/>
                  <a:gd name="T14" fmla="*/ 5 w 22"/>
                  <a:gd name="T15" fmla="*/ 29 h 37"/>
                  <a:gd name="T16" fmla="*/ 9 w 22"/>
                  <a:gd name="T17" fmla="*/ 23 h 37"/>
                  <a:gd name="T18" fmla="*/ 5 w 22"/>
                  <a:gd name="T19" fmla="*/ 17 h 37"/>
                  <a:gd name="T20" fmla="*/ 2 w 22"/>
                  <a:gd name="T21" fmla="*/ 17 h 37"/>
                  <a:gd name="T22" fmla="*/ 0 w 22"/>
                  <a:gd name="T23" fmla="*/ 14 h 37"/>
                  <a:gd name="T24" fmla="*/ 3 w 22"/>
                  <a:gd name="T25" fmla="*/ 10 h 37"/>
                  <a:gd name="T26" fmla="*/ 6 w 22"/>
                  <a:gd name="T27" fmla="*/ 14 h 37"/>
                  <a:gd name="T28" fmla="*/ 8 w 22"/>
                  <a:gd name="T29" fmla="*/ 15 h 37"/>
                  <a:gd name="T30" fmla="*/ 9 w 22"/>
                  <a:gd name="T31" fmla="*/ 13 h 37"/>
                  <a:gd name="T32" fmla="*/ 6 w 22"/>
                  <a:gd name="T33" fmla="*/ 8 h 37"/>
                  <a:gd name="T34" fmla="*/ 4 w 22"/>
                  <a:gd name="T35" fmla="*/ 6 h 37"/>
                  <a:gd name="T36" fmla="*/ 3 w 22"/>
                  <a:gd name="T37" fmla="*/ 5 h 37"/>
                  <a:gd name="T38" fmla="*/ 3 w 22"/>
                  <a:gd name="T39" fmla="*/ 0 h 37"/>
                  <a:gd name="T40" fmla="*/ 3 w 22"/>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7" fill="norm" stroke="1" extrusionOk="0">
                    <a:moveTo>
                      <a:pt x="3" y="0"/>
                    </a:moveTo>
                    <a:cubicBezTo>
                      <a:pt x="13" y="0"/>
                      <a:pt x="22" y="8"/>
                      <a:pt x="22" y="19"/>
                    </a:cubicBezTo>
                    <a:cubicBezTo>
                      <a:pt x="22" y="29"/>
                      <a:pt x="13" y="37"/>
                      <a:pt x="3" y="37"/>
                    </a:cubicBezTo>
                    <a:cubicBezTo>
                      <a:pt x="3" y="37"/>
                      <a:pt x="3" y="37"/>
                      <a:pt x="3" y="37"/>
                    </a:cubicBezTo>
                    <a:cubicBezTo>
                      <a:pt x="3" y="33"/>
                      <a:pt x="3" y="33"/>
                      <a:pt x="3" y="33"/>
                    </a:cubicBezTo>
                    <a:cubicBezTo>
                      <a:pt x="3" y="33"/>
                      <a:pt x="3" y="33"/>
                      <a:pt x="3" y="33"/>
                    </a:cubicBezTo>
                    <a:cubicBezTo>
                      <a:pt x="4" y="32"/>
                      <a:pt x="4" y="32"/>
                      <a:pt x="4" y="31"/>
                    </a:cubicBezTo>
                    <a:cubicBezTo>
                      <a:pt x="4" y="30"/>
                      <a:pt x="4" y="30"/>
                      <a:pt x="5" y="29"/>
                    </a:cubicBezTo>
                    <a:cubicBezTo>
                      <a:pt x="8" y="28"/>
                      <a:pt x="10" y="26"/>
                      <a:pt x="9" y="23"/>
                    </a:cubicBezTo>
                    <a:cubicBezTo>
                      <a:pt x="9" y="20"/>
                      <a:pt x="7" y="18"/>
                      <a:pt x="5" y="17"/>
                    </a:cubicBezTo>
                    <a:cubicBezTo>
                      <a:pt x="4" y="17"/>
                      <a:pt x="3" y="17"/>
                      <a:pt x="2" y="17"/>
                    </a:cubicBezTo>
                    <a:cubicBezTo>
                      <a:pt x="1" y="17"/>
                      <a:pt x="0" y="15"/>
                      <a:pt x="0" y="14"/>
                    </a:cubicBezTo>
                    <a:cubicBezTo>
                      <a:pt x="0" y="12"/>
                      <a:pt x="1" y="10"/>
                      <a:pt x="3" y="10"/>
                    </a:cubicBezTo>
                    <a:cubicBezTo>
                      <a:pt x="5" y="10"/>
                      <a:pt x="6" y="12"/>
                      <a:pt x="6" y="14"/>
                    </a:cubicBezTo>
                    <a:cubicBezTo>
                      <a:pt x="6" y="15"/>
                      <a:pt x="7" y="15"/>
                      <a:pt x="8" y="15"/>
                    </a:cubicBezTo>
                    <a:cubicBezTo>
                      <a:pt x="9" y="15"/>
                      <a:pt x="9" y="14"/>
                      <a:pt x="9" y="13"/>
                    </a:cubicBezTo>
                    <a:cubicBezTo>
                      <a:pt x="9" y="11"/>
                      <a:pt x="8" y="9"/>
                      <a:pt x="6" y="8"/>
                    </a:cubicBezTo>
                    <a:cubicBezTo>
                      <a:pt x="5" y="8"/>
                      <a:pt x="4" y="7"/>
                      <a:pt x="4" y="6"/>
                    </a:cubicBezTo>
                    <a:cubicBezTo>
                      <a:pt x="4" y="5"/>
                      <a:pt x="4" y="5"/>
                      <a:pt x="3" y="5"/>
                    </a:cubicBezTo>
                    <a:cubicBezTo>
                      <a:pt x="3" y="0"/>
                      <a:pt x="3" y="0"/>
                      <a:pt x="3" y="0"/>
                    </a:cubicBezTo>
                    <a:cubicBezTo>
                      <a:pt x="3" y="0"/>
                      <a:pt x="3" y="0"/>
                      <a:pt x="3" y="0"/>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sp>
            <p:nvSpPr>
              <p:cNvPr id="39" name="Freeform 32" hidden="0"/>
              <p:cNvSpPr/>
              <p:nvPr isPhoto="0" userDrawn="0"/>
            </p:nvSpPr>
            <p:spPr bwMode="auto">
              <a:xfrm>
                <a:off x="5854902" y="3083322"/>
                <a:ext cx="67741" cy="135482"/>
              </a:xfrm>
              <a:custGeom>
                <a:avLst/>
                <a:gdLst>
                  <a:gd name="T0" fmla="*/ 13 w 14"/>
                  <a:gd name="T1" fmla="*/ 18 h 28"/>
                  <a:gd name="T2" fmla="*/ 9 w 14"/>
                  <a:gd name="T3" fmla="*/ 24 h 28"/>
                  <a:gd name="T4" fmla="*/ 8 w 14"/>
                  <a:gd name="T5" fmla="*/ 26 h 28"/>
                  <a:gd name="T6" fmla="*/ 7 w 14"/>
                  <a:gd name="T7" fmla="*/ 28 h 28"/>
                  <a:gd name="T8" fmla="*/ 7 w 14"/>
                  <a:gd name="T9" fmla="*/ 28 h 28"/>
                  <a:gd name="T10" fmla="*/ 6 w 14"/>
                  <a:gd name="T11" fmla="*/ 27 h 28"/>
                  <a:gd name="T12" fmla="*/ 5 w 14"/>
                  <a:gd name="T13" fmla="*/ 26 h 28"/>
                  <a:gd name="T14" fmla="*/ 4 w 14"/>
                  <a:gd name="T15" fmla="*/ 24 h 28"/>
                  <a:gd name="T16" fmla="*/ 1 w 14"/>
                  <a:gd name="T17" fmla="*/ 19 h 28"/>
                  <a:gd name="T18" fmla="*/ 2 w 14"/>
                  <a:gd name="T19" fmla="*/ 17 h 28"/>
                  <a:gd name="T20" fmla="*/ 4 w 14"/>
                  <a:gd name="T21" fmla="*/ 19 h 28"/>
                  <a:gd name="T22" fmla="*/ 7 w 14"/>
                  <a:gd name="T23" fmla="*/ 22 h 28"/>
                  <a:gd name="T24" fmla="*/ 10 w 14"/>
                  <a:gd name="T25" fmla="*/ 19 h 28"/>
                  <a:gd name="T26" fmla="*/ 7 w 14"/>
                  <a:gd name="T27" fmla="*/ 15 h 28"/>
                  <a:gd name="T28" fmla="*/ 4 w 14"/>
                  <a:gd name="T29" fmla="*/ 14 h 28"/>
                  <a:gd name="T30" fmla="*/ 1 w 14"/>
                  <a:gd name="T31" fmla="*/ 8 h 28"/>
                  <a:gd name="T32" fmla="*/ 5 w 14"/>
                  <a:gd name="T33" fmla="*/ 3 h 28"/>
                  <a:gd name="T34" fmla="*/ 5 w 14"/>
                  <a:gd name="T35" fmla="*/ 2 h 28"/>
                  <a:gd name="T36" fmla="*/ 5 w 14"/>
                  <a:gd name="T37" fmla="*/ 1 h 28"/>
                  <a:gd name="T38" fmla="*/ 7 w 14"/>
                  <a:gd name="T39" fmla="*/ 0 h 28"/>
                  <a:gd name="T40" fmla="*/ 8 w 14"/>
                  <a:gd name="T41" fmla="*/ 1 h 28"/>
                  <a:gd name="T42" fmla="*/ 10 w 14"/>
                  <a:gd name="T43" fmla="*/ 3 h 28"/>
                  <a:gd name="T44" fmla="*/ 13 w 14"/>
                  <a:gd name="T45" fmla="*/ 8 h 28"/>
                  <a:gd name="T46" fmla="*/ 12 w 14"/>
                  <a:gd name="T47" fmla="*/ 10 h 28"/>
                  <a:gd name="T48" fmla="*/ 10 w 14"/>
                  <a:gd name="T49" fmla="*/ 9 h 28"/>
                  <a:gd name="T50" fmla="*/ 7 w 14"/>
                  <a:gd name="T51" fmla="*/ 5 h 28"/>
                  <a:gd name="T52" fmla="*/ 4 w 14"/>
                  <a:gd name="T53" fmla="*/ 9 h 28"/>
                  <a:gd name="T54" fmla="*/ 6 w 14"/>
                  <a:gd name="T55" fmla="*/ 12 h 28"/>
                  <a:gd name="T56" fmla="*/ 9 w 14"/>
                  <a:gd name="T57" fmla="*/ 12 h 28"/>
                  <a:gd name="T58" fmla="*/ 13 w 14"/>
                  <a:gd name="T59"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8" fill="norm" stroke="1" extrusionOk="0">
                    <a:moveTo>
                      <a:pt x="13" y="18"/>
                    </a:moveTo>
                    <a:cubicBezTo>
                      <a:pt x="14" y="21"/>
                      <a:pt x="12" y="23"/>
                      <a:pt x="9" y="24"/>
                    </a:cubicBezTo>
                    <a:cubicBezTo>
                      <a:pt x="8" y="25"/>
                      <a:pt x="8" y="25"/>
                      <a:pt x="8" y="26"/>
                    </a:cubicBezTo>
                    <a:cubicBezTo>
                      <a:pt x="8" y="27"/>
                      <a:pt x="8" y="27"/>
                      <a:pt x="7" y="28"/>
                    </a:cubicBezTo>
                    <a:cubicBezTo>
                      <a:pt x="7" y="28"/>
                      <a:pt x="7" y="28"/>
                      <a:pt x="7" y="28"/>
                    </a:cubicBezTo>
                    <a:cubicBezTo>
                      <a:pt x="6" y="28"/>
                      <a:pt x="6" y="28"/>
                      <a:pt x="6" y="27"/>
                    </a:cubicBezTo>
                    <a:cubicBezTo>
                      <a:pt x="5" y="26"/>
                      <a:pt x="5" y="26"/>
                      <a:pt x="5" y="26"/>
                    </a:cubicBezTo>
                    <a:cubicBezTo>
                      <a:pt x="5" y="25"/>
                      <a:pt x="5" y="25"/>
                      <a:pt x="4" y="24"/>
                    </a:cubicBezTo>
                    <a:cubicBezTo>
                      <a:pt x="2" y="23"/>
                      <a:pt x="1" y="21"/>
                      <a:pt x="1" y="19"/>
                    </a:cubicBezTo>
                    <a:cubicBezTo>
                      <a:pt x="0" y="18"/>
                      <a:pt x="1" y="17"/>
                      <a:pt x="2" y="17"/>
                    </a:cubicBezTo>
                    <a:cubicBezTo>
                      <a:pt x="3" y="17"/>
                      <a:pt x="3" y="18"/>
                      <a:pt x="4" y="19"/>
                    </a:cubicBezTo>
                    <a:cubicBezTo>
                      <a:pt x="4" y="21"/>
                      <a:pt x="5" y="22"/>
                      <a:pt x="7" y="22"/>
                    </a:cubicBezTo>
                    <a:cubicBezTo>
                      <a:pt x="9" y="22"/>
                      <a:pt x="10" y="20"/>
                      <a:pt x="10" y="19"/>
                    </a:cubicBezTo>
                    <a:cubicBezTo>
                      <a:pt x="10" y="17"/>
                      <a:pt x="9" y="15"/>
                      <a:pt x="7" y="15"/>
                    </a:cubicBezTo>
                    <a:cubicBezTo>
                      <a:pt x="6" y="15"/>
                      <a:pt x="5" y="15"/>
                      <a:pt x="4" y="14"/>
                    </a:cubicBezTo>
                    <a:cubicBezTo>
                      <a:pt x="2" y="13"/>
                      <a:pt x="0" y="11"/>
                      <a:pt x="1" y="8"/>
                    </a:cubicBezTo>
                    <a:cubicBezTo>
                      <a:pt x="1" y="6"/>
                      <a:pt x="2" y="4"/>
                      <a:pt x="5" y="3"/>
                    </a:cubicBezTo>
                    <a:cubicBezTo>
                      <a:pt x="5" y="2"/>
                      <a:pt x="5" y="2"/>
                      <a:pt x="5" y="2"/>
                    </a:cubicBezTo>
                    <a:cubicBezTo>
                      <a:pt x="5" y="1"/>
                      <a:pt x="5" y="1"/>
                      <a:pt x="5" y="1"/>
                    </a:cubicBezTo>
                    <a:cubicBezTo>
                      <a:pt x="5" y="0"/>
                      <a:pt x="6" y="0"/>
                      <a:pt x="7" y="0"/>
                    </a:cubicBezTo>
                    <a:cubicBezTo>
                      <a:pt x="8" y="0"/>
                      <a:pt x="8" y="0"/>
                      <a:pt x="8" y="1"/>
                    </a:cubicBezTo>
                    <a:cubicBezTo>
                      <a:pt x="8" y="2"/>
                      <a:pt x="9" y="3"/>
                      <a:pt x="10" y="3"/>
                    </a:cubicBezTo>
                    <a:cubicBezTo>
                      <a:pt x="12" y="4"/>
                      <a:pt x="13" y="6"/>
                      <a:pt x="13" y="8"/>
                    </a:cubicBezTo>
                    <a:cubicBezTo>
                      <a:pt x="13" y="9"/>
                      <a:pt x="13" y="10"/>
                      <a:pt x="12" y="10"/>
                    </a:cubicBezTo>
                    <a:cubicBezTo>
                      <a:pt x="11" y="10"/>
                      <a:pt x="10" y="10"/>
                      <a:pt x="10" y="9"/>
                    </a:cubicBezTo>
                    <a:cubicBezTo>
                      <a:pt x="10" y="7"/>
                      <a:pt x="9" y="5"/>
                      <a:pt x="7" y="5"/>
                    </a:cubicBezTo>
                    <a:cubicBezTo>
                      <a:pt x="5" y="5"/>
                      <a:pt x="4" y="7"/>
                      <a:pt x="4" y="9"/>
                    </a:cubicBezTo>
                    <a:cubicBezTo>
                      <a:pt x="4" y="10"/>
                      <a:pt x="5" y="12"/>
                      <a:pt x="6" y="12"/>
                    </a:cubicBezTo>
                    <a:cubicBezTo>
                      <a:pt x="7" y="12"/>
                      <a:pt x="8" y="12"/>
                      <a:pt x="9" y="12"/>
                    </a:cubicBezTo>
                    <a:cubicBezTo>
                      <a:pt x="11" y="13"/>
                      <a:pt x="13" y="15"/>
                      <a:pt x="13" y="18"/>
                    </a:cubicBezTo>
                    <a:close/>
                  </a:path>
                </a:pathLst>
              </a:cu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sp>
            <p:nvSpPr>
              <p:cNvPr id="40" name="Freeform 33" hidden="0"/>
              <p:cNvSpPr/>
              <p:nvPr isPhoto="0" userDrawn="0"/>
            </p:nvSpPr>
            <p:spPr bwMode="auto">
              <a:xfrm>
                <a:off x="5796399" y="3061769"/>
                <a:ext cx="104690" cy="175511"/>
              </a:xfrm>
              <a:custGeom>
                <a:avLst/>
                <a:gdLst>
                  <a:gd name="T0" fmla="*/ 19 w 22"/>
                  <a:gd name="T1" fmla="*/ 20 h 37"/>
                  <a:gd name="T2" fmla="*/ 22 w 22"/>
                  <a:gd name="T3" fmla="*/ 24 h 37"/>
                  <a:gd name="T4" fmla="*/ 19 w 22"/>
                  <a:gd name="T5" fmla="*/ 27 h 37"/>
                  <a:gd name="T6" fmla="*/ 16 w 22"/>
                  <a:gd name="T7" fmla="*/ 24 h 37"/>
                  <a:gd name="T8" fmla="*/ 14 w 22"/>
                  <a:gd name="T9" fmla="*/ 22 h 37"/>
                  <a:gd name="T10" fmla="*/ 13 w 22"/>
                  <a:gd name="T11" fmla="*/ 24 h 37"/>
                  <a:gd name="T12" fmla="*/ 16 w 22"/>
                  <a:gd name="T13" fmla="*/ 29 h 37"/>
                  <a:gd name="T14" fmla="*/ 17 w 22"/>
                  <a:gd name="T15" fmla="*/ 31 h 37"/>
                  <a:gd name="T16" fmla="*/ 18 w 22"/>
                  <a:gd name="T17" fmla="*/ 32 h 37"/>
                  <a:gd name="T18" fmla="*/ 19 w 22"/>
                  <a:gd name="T19" fmla="*/ 33 h 37"/>
                  <a:gd name="T20" fmla="*/ 19 w 22"/>
                  <a:gd name="T21" fmla="*/ 37 h 37"/>
                  <a:gd name="T22" fmla="*/ 0 w 22"/>
                  <a:gd name="T23" fmla="*/ 19 h 37"/>
                  <a:gd name="T24" fmla="*/ 19 w 22"/>
                  <a:gd name="T25" fmla="*/ 0 h 37"/>
                  <a:gd name="T26" fmla="*/ 19 w 22"/>
                  <a:gd name="T27" fmla="*/ 5 h 37"/>
                  <a:gd name="T28" fmla="*/ 17 w 22"/>
                  <a:gd name="T29" fmla="*/ 6 h 37"/>
                  <a:gd name="T30" fmla="*/ 17 w 22"/>
                  <a:gd name="T31" fmla="*/ 7 h 37"/>
                  <a:gd name="T32" fmla="*/ 17 w 22"/>
                  <a:gd name="T33" fmla="*/ 8 h 37"/>
                  <a:gd name="T34" fmla="*/ 13 w 22"/>
                  <a:gd name="T35" fmla="*/ 13 h 37"/>
                  <a:gd name="T36" fmla="*/ 16 w 22"/>
                  <a:gd name="T37" fmla="*/ 19 h 37"/>
                  <a:gd name="T38" fmla="*/ 19 w 22"/>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7" fill="norm" stroke="1" extrusionOk="0">
                    <a:moveTo>
                      <a:pt x="19" y="20"/>
                    </a:moveTo>
                    <a:cubicBezTo>
                      <a:pt x="21" y="20"/>
                      <a:pt x="22" y="22"/>
                      <a:pt x="22" y="24"/>
                    </a:cubicBezTo>
                    <a:cubicBezTo>
                      <a:pt x="22" y="25"/>
                      <a:pt x="21" y="27"/>
                      <a:pt x="19" y="27"/>
                    </a:cubicBezTo>
                    <a:cubicBezTo>
                      <a:pt x="17" y="27"/>
                      <a:pt x="16" y="26"/>
                      <a:pt x="16" y="24"/>
                    </a:cubicBezTo>
                    <a:cubicBezTo>
                      <a:pt x="15" y="23"/>
                      <a:pt x="15" y="22"/>
                      <a:pt x="14" y="22"/>
                    </a:cubicBezTo>
                    <a:cubicBezTo>
                      <a:pt x="13" y="22"/>
                      <a:pt x="12" y="23"/>
                      <a:pt x="13" y="24"/>
                    </a:cubicBezTo>
                    <a:cubicBezTo>
                      <a:pt x="13" y="26"/>
                      <a:pt x="14" y="28"/>
                      <a:pt x="16" y="29"/>
                    </a:cubicBezTo>
                    <a:cubicBezTo>
                      <a:pt x="17" y="30"/>
                      <a:pt x="17" y="30"/>
                      <a:pt x="17" y="31"/>
                    </a:cubicBezTo>
                    <a:cubicBezTo>
                      <a:pt x="18" y="32"/>
                      <a:pt x="18" y="32"/>
                      <a:pt x="18" y="32"/>
                    </a:cubicBezTo>
                    <a:cubicBezTo>
                      <a:pt x="18" y="33"/>
                      <a:pt x="18" y="33"/>
                      <a:pt x="19" y="33"/>
                    </a:cubicBezTo>
                    <a:cubicBezTo>
                      <a:pt x="19" y="37"/>
                      <a:pt x="19" y="37"/>
                      <a:pt x="19" y="37"/>
                    </a:cubicBezTo>
                    <a:cubicBezTo>
                      <a:pt x="8" y="37"/>
                      <a:pt x="0" y="29"/>
                      <a:pt x="0" y="19"/>
                    </a:cubicBezTo>
                    <a:cubicBezTo>
                      <a:pt x="0" y="9"/>
                      <a:pt x="8" y="0"/>
                      <a:pt x="19" y="0"/>
                    </a:cubicBezTo>
                    <a:cubicBezTo>
                      <a:pt x="19" y="5"/>
                      <a:pt x="19" y="5"/>
                      <a:pt x="19" y="5"/>
                    </a:cubicBezTo>
                    <a:cubicBezTo>
                      <a:pt x="18" y="5"/>
                      <a:pt x="17" y="5"/>
                      <a:pt x="17" y="6"/>
                    </a:cubicBezTo>
                    <a:cubicBezTo>
                      <a:pt x="17" y="6"/>
                      <a:pt x="17" y="6"/>
                      <a:pt x="17" y="7"/>
                    </a:cubicBezTo>
                    <a:cubicBezTo>
                      <a:pt x="17" y="8"/>
                      <a:pt x="17" y="8"/>
                      <a:pt x="17" y="8"/>
                    </a:cubicBezTo>
                    <a:cubicBezTo>
                      <a:pt x="14" y="9"/>
                      <a:pt x="13" y="11"/>
                      <a:pt x="13" y="13"/>
                    </a:cubicBezTo>
                    <a:cubicBezTo>
                      <a:pt x="12" y="16"/>
                      <a:pt x="14" y="18"/>
                      <a:pt x="16" y="19"/>
                    </a:cubicBezTo>
                    <a:cubicBezTo>
                      <a:pt x="17" y="20"/>
                      <a:pt x="18" y="20"/>
                      <a:pt x="19" y="20"/>
                    </a:cubicBez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a:p>
            </p:txBody>
          </p:sp>
        </p:grpSp>
      </p:grpSp>
      <p:sp>
        <p:nvSpPr>
          <p:cNvPr id="41" name="Freeform 34" hidden="0"/>
          <p:cNvSpPr/>
          <p:nvPr isPhoto="0" userDrawn="0"/>
        </p:nvSpPr>
        <p:spPr bwMode="auto">
          <a:xfrm>
            <a:off x="3288849" y="1965599"/>
            <a:ext cx="24633" cy="794416"/>
          </a:xfrm>
          <a:custGeom>
            <a:avLst/>
            <a:gdLst>
              <a:gd name="T0" fmla="*/ 8 w 8"/>
              <a:gd name="T1" fmla="*/ 258 h 258"/>
              <a:gd name="T2" fmla="*/ 0 w 8"/>
              <a:gd name="T3" fmla="*/ 258 h 258"/>
              <a:gd name="T4" fmla="*/ 0 w 8"/>
              <a:gd name="T5" fmla="*/ 0 h 258"/>
              <a:gd name="T6" fmla="*/ 8 w 8"/>
              <a:gd name="T7" fmla="*/ 0 h 258"/>
              <a:gd name="T8" fmla="*/ 8 w 8"/>
              <a:gd name="T9" fmla="*/ 258 h 258"/>
              <a:gd name="T10" fmla="*/ 8 w 8"/>
              <a:gd name="T11" fmla="*/ 258 h 258"/>
            </a:gdLst>
            <a:ahLst/>
            <a:cxnLst>
              <a:cxn ang="0">
                <a:pos x="T0" y="T1"/>
              </a:cxn>
              <a:cxn ang="0">
                <a:pos x="T2" y="T3"/>
              </a:cxn>
              <a:cxn ang="0">
                <a:pos x="T4" y="T5"/>
              </a:cxn>
              <a:cxn ang="0">
                <a:pos x="T6" y="T7"/>
              </a:cxn>
              <a:cxn ang="0">
                <a:pos x="T8" y="T9"/>
              </a:cxn>
              <a:cxn ang="0">
                <a:pos x="T10" y="T11"/>
              </a:cxn>
            </a:cxnLst>
            <a:rect l="0" t="0" r="r" b="b"/>
            <a:pathLst>
              <a:path w="8" h="258" fill="norm" stroke="1" extrusionOk="0">
                <a:moveTo>
                  <a:pt x="8" y="258"/>
                </a:moveTo>
                <a:lnTo>
                  <a:pt x="0" y="258"/>
                </a:lnTo>
                <a:lnTo>
                  <a:pt x="0" y="0"/>
                </a:lnTo>
                <a:lnTo>
                  <a:pt x="8" y="0"/>
                </a:lnTo>
                <a:lnTo>
                  <a:pt x="8" y="258"/>
                </a:lnTo>
                <a:lnTo>
                  <a:pt x="8" y="258"/>
                </a:ln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grpSp>
        <p:nvGrpSpPr>
          <p:cNvPr id="42" name="Groupe 81" hidden="0"/>
          <p:cNvGrpSpPr/>
          <p:nvPr isPhoto="0" userDrawn="0"/>
        </p:nvGrpSpPr>
        <p:grpSpPr bwMode="auto">
          <a:xfrm>
            <a:off x="2651624" y="1851670"/>
            <a:ext cx="1302442" cy="230936"/>
            <a:chOff x="2579616" y="1851670"/>
            <a:chExt cx="1302442" cy="230936"/>
          </a:xfrm>
        </p:grpSpPr>
        <p:sp>
          <p:nvSpPr>
            <p:cNvPr id="43"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sp>
          <p:nvSpPr>
            <p:cNvPr id="44"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45" name="Groupe 86" hidden="0"/>
          <p:cNvGrpSpPr/>
          <p:nvPr isPhoto="0" userDrawn="0"/>
        </p:nvGrpSpPr>
        <p:grpSpPr bwMode="auto">
          <a:xfrm>
            <a:off x="2817741" y="2750776"/>
            <a:ext cx="966847" cy="969927"/>
            <a:chOff x="2752032" y="2750776"/>
            <a:chExt cx="966847" cy="969927"/>
          </a:xfrm>
        </p:grpSpPr>
        <p:sp>
          <p:nvSpPr>
            <p:cNvPr id="46" name="Freeform 37" hidden="0"/>
            <p:cNvSpPr>
              <a:spLocks noEditPoints="1"/>
            </p:cNvSpPr>
            <p:nvPr isPhoto="0" userDrawn="0"/>
          </p:nvSpPr>
          <p:spPr bwMode="auto">
            <a:xfrm>
              <a:off x="2752032" y="2750776"/>
              <a:ext cx="966847" cy="969927"/>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4 h 201"/>
                <a:gd name="T12" fmla="*/ 4 w 201"/>
                <a:gd name="T13" fmla="*/ 100 h 201"/>
                <a:gd name="T14" fmla="*/ 100 w 201"/>
                <a:gd name="T15" fmla="*/ 196 h 201"/>
                <a:gd name="T16" fmla="*/ 196 w 201"/>
                <a:gd name="T17" fmla="*/ 100 h 201"/>
                <a:gd name="T18" fmla="*/ 100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0" y="201"/>
                  </a:moveTo>
                  <a:cubicBezTo>
                    <a:pt x="45" y="201"/>
                    <a:pt x="0" y="155"/>
                    <a:pt x="0" y="100"/>
                  </a:cubicBezTo>
                  <a:cubicBezTo>
                    <a:pt x="0" y="45"/>
                    <a:pt x="45" y="0"/>
                    <a:pt x="100" y="0"/>
                  </a:cubicBezTo>
                  <a:cubicBezTo>
                    <a:pt x="156" y="0"/>
                    <a:pt x="201" y="45"/>
                    <a:pt x="201" y="100"/>
                  </a:cubicBezTo>
                  <a:cubicBezTo>
                    <a:pt x="201" y="155"/>
                    <a:pt x="156" y="201"/>
                    <a:pt x="100" y="201"/>
                  </a:cubicBezTo>
                  <a:close/>
                  <a:moveTo>
                    <a:pt x="100" y="4"/>
                  </a:moveTo>
                  <a:cubicBezTo>
                    <a:pt x="47" y="4"/>
                    <a:pt x="4" y="47"/>
                    <a:pt x="4" y="100"/>
                  </a:cubicBezTo>
                  <a:cubicBezTo>
                    <a:pt x="4" y="153"/>
                    <a:pt x="47" y="196"/>
                    <a:pt x="100" y="196"/>
                  </a:cubicBezTo>
                  <a:cubicBezTo>
                    <a:pt x="153" y="196"/>
                    <a:pt x="196" y="153"/>
                    <a:pt x="196" y="100"/>
                  </a:cubicBezTo>
                  <a:cubicBezTo>
                    <a:pt x="196" y="47"/>
                    <a:pt x="153" y="4"/>
                    <a:pt x="100" y="4"/>
                  </a:cubicBez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sp>
          <p:nvSpPr>
            <p:cNvPr id="47" name="Freeform 38" hidden="0"/>
            <p:cNvSpPr>
              <a:spLocks noEditPoints="1"/>
            </p:cNvSpPr>
            <p:nvPr isPhoto="0" userDrawn="0"/>
          </p:nvSpPr>
          <p:spPr bwMode="auto">
            <a:xfrm>
              <a:off x="2992204" y="2981712"/>
              <a:ext cx="495741" cy="498819"/>
            </a:xfrm>
            <a:custGeom>
              <a:avLst/>
              <a:gdLst>
                <a:gd name="T0" fmla="*/ 94 w 103"/>
                <a:gd name="T1" fmla="*/ 67 h 103"/>
                <a:gd name="T2" fmla="*/ 97 w 103"/>
                <a:gd name="T3" fmla="*/ 77 h 103"/>
                <a:gd name="T4" fmla="*/ 97 w 103"/>
                <a:gd name="T5" fmla="*/ 92 h 103"/>
                <a:gd name="T6" fmla="*/ 16 w 103"/>
                <a:gd name="T7" fmla="*/ 103 h 103"/>
                <a:gd name="T8" fmla="*/ 0 w 103"/>
                <a:gd name="T9" fmla="*/ 86 h 103"/>
                <a:gd name="T10" fmla="*/ 6 w 103"/>
                <a:gd name="T11" fmla="*/ 71 h 103"/>
                <a:gd name="T12" fmla="*/ 1 w 103"/>
                <a:gd name="T13" fmla="*/ 68 h 103"/>
                <a:gd name="T14" fmla="*/ 6 w 103"/>
                <a:gd name="T15" fmla="*/ 59 h 103"/>
                <a:gd name="T16" fmla="*/ 6 w 103"/>
                <a:gd name="T17" fmla="*/ 44 h 103"/>
                <a:gd name="T18" fmla="*/ 0 w 103"/>
                <a:gd name="T19" fmla="*/ 38 h 103"/>
                <a:gd name="T20" fmla="*/ 0 w 103"/>
                <a:gd name="T21" fmla="*/ 23 h 103"/>
                <a:gd name="T22" fmla="*/ 0 w 103"/>
                <a:gd name="T23" fmla="*/ 16 h 103"/>
                <a:gd name="T24" fmla="*/ 32 w 103"/>
                <a:gd name="T25" fmla="*/ 2 h 103"/>
                <a:gd name="T26" fmla="*/ 3 w 103"/>
                <a:gd name="T27" fmla="*/ 18 h 103"/>
                <a:gd name="T28" fmla="*/ 97 w 103"/>
                <a:gd name="T29" fmla="*/ 34 h 103"/>
                <a:gd name="T30" fmla="*/ 31 w 103"/>
                <a:gd name="T31" fmla="*/ 29 h 103"/>
                <a:gd name="T32" fmla="*/ 18 w 103"/>
                <a:gd name="T33" fmla="*/ 8 h 103"/>
                <a:gd name="T34" fmla="*/ 99 w 103"/>
                <a:gd name="T35" fmla="*/ 6 h 103"/>
                <a:gd name="T36" fmla="*/ 38 w 103"/>
                <a:gd name="T37" fmla="*/ 4 h 103"/>
                <a:gd name="T38" fmla="*/ 97 w 103"/>
                <a:gd name="T39" fmla="*/ 1 h 103"/>
                <a:gd name="T40" fmla="*/ 97 w 103"/>
                <a:gd name="T41" fmla="*/ 11 h 103"/>
                <a:gd name="T42" fmla="*/ 97 w 103"/>
                <a:gd name="T43" fmla="*/ 26 h 103"/>
                <a:gd name="T44" fmla="*/ 94 w 103"/>
                <a:gd name="T45" fmla="*/ 37 h 103"/>
                <a:gd name="T46" fmla="*/ 6 w 103"/>
                <a:gd name="T47" fmla="*/ 37 h 103"/>
                <a:gd name="T48" fmla="*/ 5 w 103"/>
                <a:gd name="T49" fmla="*/ 41 h 103"/>
                <a:gd name="T50" fmla="*/ 85 w 103"/>
                <a:gd name="T51" fmla="*/ 41 h 103"/>
                <a:gd name="T52" fmla="*/ 79 w 103"/>
                <a:gd name="T53" fmla="*/ 62 h 103"/>
                <a:gd name="T54" fmla="*/ 84 w 103"/>
                <a:gd name="T55" fmla="*/ 67 h 103"/>
                <a:gd name="T56" fmla="*/ 96 w 103"/>
                <a:gd name="T57" fmla="*/ 70 h 103"/>
                <a:gd name="T58" fmla="*/ 77 w 103"/>
                <a:gd name="T59" fmla="*/ 74 h 103"/>
                <a:gd name="T60" fmla="*/ 99 w 103"/>
                <a:gd name="T61" fmla="*/ 72 h 103"/>
                <a:gd name="T62" fmla="*/ 74 w 103"/>
                <a:gd name="T63" fmla="*/ 95 h 103"/>
                <a:gd name="T64" fmla="*/ 74 w 103"/>
                <a:gd name="T65" fmla="*/ 92 h 103"/>
                <a:gd name="T66" fmla="*/ 92 w 103"/>
                <a:gd name="T67" fmla="*/ 77 h 103"/>
                <a:gd name="T68" fmla="*/ 76 w 103"/>
                <a:gd name="T69" fmla="*/ 84 h 103"/>
                <a:gd name="T70" fmla="*/ 64 w 103"/>
                <a:gd name="T71" fmla="*/ 83 h 103"/>
                <a:gd name="T72" fmla="*/ 61 w 103"/>
                <a:gd name="T73" fmla="*/ 77 h 103"/>
                <a:gd name="T74" fmla="*/ 10 w 103"/>
                <a:gd name="T75" fmla="*/ 87 h 103"/>
                <a:gd name="T76" fmla="*/ 66 w 103"/>
                <a:gd name="T77" fmla="*/ 92 h 103"/>
                <a:gd name="T78" fmla="*/ 49 w 103"/>
                <a:gd name="T79" fmla="*/ 95 h 103"/>
                <a:gd name="T80" fmla="*/ 18 w 103"/>
                <a:gd name="T81" fmla="*/ 74 h 103"/>
                <a:gd name="T82" fmla="*/ 61 w 103"/>
                <a:gd name="T83" fmla="*/ 70 h 103"/>
                <a:gd name="T84" fmla="*/ 17 w 103"/>
                <a:gd name="T85" fmla="*/ 70 h 103"/>
                <a:gd name="T86" fmla="*/ 96 w 103"/>
                <a:gd name="T87" fmla="*/ 100 h 103"/>
                <a:gd name="T88" fmla="*/ 92 w 103"/>
                <a:gd name="T89" fmla="*/ 11 h 103"/>
                <a:gd name="T90" fmla="*/ 18 w 103"/>
                <a:gd name="T91" fmla="*/ 11 h 103"/>
                <a:gd name="T92" fmla="*/ 91 w 103"/>
                <a:gd name="T93" fmla="*/ 26 h 103"/>
                <a:gd name="T94" fmla="*/ 84 w 103"/>
                <a:gd name="T95" fmla="*/ 59 h 103"/>
                <a:gd name="T96" fmla="*/ 11 w 103"/>
                <a:gd name="T97" fmla="*/ 44 h 103"/>
                <a:gd name="T98" fmla="*/ 61 w 103"/>
                <a:gd name="T99" fmla="*/ 59 h 103"/>
                <a:gd name="T100" fmla="*/ 30 w 103"/>
                <a:gd name="T101" fmla="*/ 53 h 103"/>
                <a:gd name="T102" fmla="*/ 80 w 103"/>
                <a:gd name="T103" fmla="*/ 50 h 103"/>
                <a:gd name="T104" fmla="*/ 77 w 103"/>
                <a:gd name="T105" fmla="*/ 53 h 103"/>
                <a:gd name="T106" fmla="*/ 74 w 103"/>
                <a:gd name="T107" fmla="*/ 79 h 103"/>
                <a:gd name="T108" fmla="*/ 64 w 103"/>
                <a:gd name="T109" fmla="*/ 79 h 103"/>
                <a:gd name="T110" fmla="*/ 74 w 103"/>
                <a:gd name="T111" fmla="*/ 79 h 103"/>
                <a:gd name="T112" fmla="*/ 61 w 103"/>
                <a:gd name="T113" fmla="*/ 62 h 103"/>
                <a:gd name="T114" fmla="*/ 4 w 103"/>
                <a:gd name="T115" fmla="*/ 62 h 103"/>
                <a:gd name="T116" fmla="*/ 6 w 103"/>
                <a:gd name="T117" fmla="*/ 67 h 103"/>
                <a:gd name="T118" fmla="*/ 61 w 103"/>
                <a:gd name="T119" fmla="*/ 6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103" fill="norm" stroke="1" extrusionOk="0">
                  <a:moveTo>
                    <a:pt x="94" y="37"/>
                  </a:moveTo>
                  <a:cubicBezTo>
                    <a:pt x="99" y="41"/>
                    <a:pt x="102" y="45"/>
                    <a:pt x="102" y="52"/>
                  </a:cubicBezTo>
                  <a:cubicBezTo>
                    <a:pt x="102" y="58"/>
                    <a:pt x="99" y="63"/>
                    <a:pt x="94" y="67"/>
                  </a:cubicBezTo>
                  <a:cubicBezTo>
                    <a:pt x="95" y="67"/>
                    <a:pt x="96" y="67"/>
                    <a:pt x="97" y="67"/>
                  </a:cubicBezTo>
                  <a:cubicBezTo>
                    <a:pt x="100" y="67"/>
                    <a:pt x="102" y="70"/>
                    <a:pt x="102" y="73"/>
                  </a:cubicBezTo>
                  <a:cubicBezTo>
                    <a:pt x="101" y="75"/>
                    <a:pt x="99" y="77"/>
                    <a:pt x="97" y="77"/>
                  </a:cubicBezTo>
                  <a:cubicBezTo>
                    <a:pt x="95" y="77"/>
                    <a:pt x="95" y="77"/>
                    <a:pt x="94" y="78"/>
                  </a:cubicBezTo>
                  <a:cubicBezTo>
                    <a:pt x="92" y="82"/>
                    <a:pt x="92" y="87"/>
                    <a:pt x="94" y="91"/>
                  </a:cubicBezTo>
                  <a:cubicBezTo>
                    <a:pt x="95" y="92"/>
                    <a:pt x="95" y="92"/>
                    <a:pt x="97" y="92"/>
                  </a:cubicBezTo>
                  <a:cubicBezTo>
                    <a:pt x="100" y="92"/>
                    <a:pt x="102" y="95"/>
                    <a:pt x="102" y="99"/>
                  </a:cubicBezTo>
                  <a:cubicBezTo>
                    <a:pt x="101" y="101"/>
                    <a:pt x="100" y="102"/>
                    <a:pt x="98" y="103"/>
                  </a:cubicBezTo>
                  <a:cubicBezTo>
                    <a:pt x="71" y="103"/>
                    <a:pt x="43" y="103"/>
                    <a:pt x="16" y="103"/>
                  </a:cubicBezTo>
                  <a:cubicBezTo>
                    <a:pt x="16" y="103"/>
                    <a:pt x="16" y="102"/>
                    <a:pt x="15" y="102"/>
                  </a:cubicBezTo>
                  <a:cubicBezTo>
                    <a:pt x="8" y="101"/>
                    <a:pt x="3" y="97"/>
                    <a:pt x="1" y="90"/>
                  </a:cubicBezTo>
                  <a:cubicBezTo>
                    <a:pt x="0" y="89"/>
                    <a:pt x="0" y="87"/>
                    <a:pt x="0" y="86"/>
                  </a:cubicBezTo>
                  <a:cubicBezTo>
                    <a:pt x="0" y="85"/>
                    <a:pt x="0" y="84"/>
                    <a:pt x="0" y="83"/>
                  </a:cubicBezTo>
                  <a:cubicBezTo>
                    <a:pt x="0" y="82"/>
                    <a:pt x="0" y="82"/>
                    <a:pt x="0" y="82"/>
                  </a:cubicBezTo>
                  <a:cubicBezTo>
                    <a:pt x="1" y="78"/>
                    <a:pt x="3" y="74"/>
                    <a:pt x="6" y="71"/>
                  </a:cubicBezTo>
                  <a:cubicBezTo>
                    <a:pt x="7" y="71"/>
                    <a:pt x="7" y="70"/>
                    <a:pt x="8" y="70"/>
                  </a:cubicBezTo>
                  <a:cubicBezTo>
                    <a:pt x="7" y="70"/>
                    <a:pt x="6" y="70"/>
                    <a:pt x="5" y="70"/>
                  </a:cubicBezTo>
                  <a:cubicBezTo>
                    <a:pt x="4" y="70"/>
                    <a:pt x="2" y="69"/>
                    <a:pt x="1" y="68"/>
                  </a:cubicBezTo>
                  <a:cubicBezTo>
                    <a:pt x="1" y="67"/>
                    <a:pt x="0" y="66"/>
                    <a:pt x="0" y="66"/>
                  </a:cubicBezTo>
                  <a:cubicBezTo>
                    <a:pt x="0" y="65"/>
                    <a:pt x="0" y="64"/>
                    <a:pt x="0" y="64"/>
                  </a:cubicBezTo>
                  <a:cubicBezTo>
                    <a:pt x="1" y="61"/>
                    <a:pt x="3" y="59"/>
                    <a:pt x="6" y="59"/>
                  </a:cubicBezTo>
                  <a:cubicBezTo>
                    <a:pt x="7" y="59"/>
                    <a:pt x="7" y="59"/>
                    <a:pt x="7" y="59"/>
                  </a:cubicBezTo>
                  <a:cubicBezTo>
                    <a:pt x="10" y="54"/>
                    <a:pt x="10" y="49"/>
                    <a:pt x="7" y="45"/>
                  </a:cubicBezTo>
                  <a:cubicBezTo>
                    <a:pt x="7" y="44"/>
                    <a:pt x="6" y="44"/>
                    <a:pt x="6" y="44"/>
                  </a:cubicBezTo>
                  <a:cubicBezTo>
                    <a:pt x="4" y="44"/>
                    <a:pt x="3" y="44"/>
                    <a:pt x="2" y="43"/>
                  </a:cubicBezTo>
                  <a:cubicBezTo>
                    <a:pt x="1" y="42"/>
                    <a:pt x="0" y="41"/>
                    <a:pt x="0" y="40"/>
                  </a:cubicBezTo>
                  <a:cubicBezTo>
                    <a:pt x="0" y="39"/>
                    <a:pt x="0" y="38"/>
                    <a:pt x="0" y="38"/>
                  </a:cubicBezTo>
                  <a:cubicBezTo>
                    <a:pt x="1" y="34"/>
                    <a:pt x="4" y="33"/>
                    <a:pt x="8" y="34"/>
                  </a:cubicBezTo>
                  <a:cubicBezTo>
                    <a:pt x="7" y="33"/>
                    <a:pt x="7" y="33"/>
                    <a:pt x="7" y="33"/>
                  </a:cubicBezTo>
                  <a:cubicBezTo>
                    <a:pt x="4" y="30"/>
                    <a:pt x="1" y="27"/>
                    <a:pt x="0" y="23"/>
                  </a:cubicBezTo>
                  <a:cubicBezTo>
                    <a:pt x="0" y="22"/>
                    <a:pt x="0" y="21"/>
                    <a:pt x="0" y="20"/>
                  </a:cubicBezTo>
                  <a:cubicBezTo>
                    <a:pt x="0" y="19"/>
                    <a:pt x="0" y="18"/>
                    <a:pt x="0" y="17"/>
                  </a:cubicBezTo>
                  <a:cubicBezTo>
                    <a:pt x="0" y="16"/>
                    <a:pt x="0" y="16"/>
                    <a:pt x="0" y="16"/>
                  </a:cubicBezTo>
                  <a:cubicBezTo>
                    <a:pt x="1" y="8"/>
                    <a:pt x="8" y="1"/>
                    <a:pt x="16" y="1"/>
                  </a:cubicBezTo>
                  <a:cubicBezTo>
                    <a:pt x="20" y="0"/>
                    <a:pt x="25" y="1"/>
                    <a:pt x="30" y="1"/>
                  </a:cubicBezTo>
                  <a:cubicBezTo>
                    <a:pt x="31" y="1"/>
                    <a:pt x="32" y="1"/>
                    <a:pt x="32" y="2"/>
                  </a:cubicBezTo>
                  <a:cubicBezTo>
                    <a:pt x="32" y="3"/>
                    <a:pt x="31" y="4"/>
                    <a:pt x="30" y="4"/>
                  </a:cubicBezTo>
                  <a:cubicBezTo>
                    <a:pt x="26" y="4"/>
                    <a:pt x="22" y="3"/>
                    <a:pt x="17" y="4"/>
                  </a:cubicBezTo>
                  <a:cubicBezTo>
                    <a:pt x="10" y="4"/>
                    <a:pt x="3" y="10"/>
                    <a:pt x="3" y="18"/>
                  </a:cubicBezTo>
                  <a:cubicBezTo>
                    <a:pt x="3" y="27"/>
                    <a:pt x="9" y="34"/>
                    <a:pt x="18" y="34"/>
                  </a:cubicBezTo>
                  <a:cubicBezTo>
                    <a:pt x="44" y="34"/>
                    <a:pt x="70" y="34"/>
                    <a:pt x="96" y="34"/>
                  </a:cubicBezTo>
                  <a:cubicBezTo>
                    <a:pt x="97" y="34"/>
                    <a:pt x="97" y="34"/>
                    <a:pt x="97" y="34"/>
                  </a:cubicBezTo>
                  <a:cubicBezTo>
                    <a:pt x="98" y="34"/>
                    <a:pt x="99" y="33"/>
                    <a:pt x="99" y="32"/>
                  </a:cubicBezTo>
                  <a:cubicBezTo>
                    <a:pt x="99" y="30"/>
                    <a:pt x="98" y="29"/>
                    <a:pt x="96" y="29"/>
                  </a:cubicBezTo>
                  <a:cubicBezTo>
                    <a:pt x="74" y="29"/>
                    <a:pt x="53" y="29"/>
                    <a:pt x="31" y="29"/>
                  </a:cubicBezTo>
                  <a:cubicBezTo>
                    <a:pt x="26" y="29"/>
                    <a:pt x="22" y="29"/>
                    <a:pt x="18" y="29"/>
                  </a:cubicBezTo>
                  <a:cubicBezTo>
                    <a:pt x="10" y="29"/>
                    <a:pt x="5" y="22"/>
                    <a:pt x="8" y="15"/>
                  </a:cubicBezTo>
                  <a:cubicBezTo>
                    <a:pt x="9" y="10"/>
                    <a:pt x="13" y="8"/>
                    <a:pt x="18" y="8"/>
                  </a:cubicBezTo>
                  <a:cubicBezTo>
                    <a:pt x="44" y="8"/>
                    <a:pt x="70" y="8"/>
                    <a:pt x="96" y="8"/>
                  </a:cubicBezTo>
                  <a:cubicBezTo>
                    <a:pt x="97" y="8"/>
                    <a:pt x="97" y="8"/>
                    <a:pt x="97" y="8"/>
                  </a:cubicBezTo>
                  <a:cubicBezTo>
                    <a:pt x="98" y="8"/>
                    <a:pt x="99" y="7"/>
                    <a:pt x="99" y="6"/>
                  </a:cubicBezTo>
                  <a:cubicBezTo>
                    <a:pt x="99" y="5"/>
                    <a:pt x="98" y="4"/>
                    <a:pt x="96" y="4"/>
                  </a:cubicBezTo>
                  <a:cubicBezTo>
                    <a:pt x="77" y="4"/>
                    <a:pt x="58" y="4"/>
                    <a:pt x="39" y="4"/>
                  </a:cubicBezTo>
                  <a:cubicBezTo>
                    <a:pt x="38" y="4"/>
                    <a:pt x="38" y="4"/>
                    <a:pt x="38" y="4"/>
                  </a:cubicBezTo>
                  <a:cubicBezTo>
                    <a:pt x="37" y="3"/>
                    <a:pt x="37" y="3"/>
                    <a:pt x="37" y="2"/>
                  </a:cubicBezTo>
                  <a:cubicBezTo>
                    <a:pt x="37" y="1"/>
                    <a:pt x="37" y="1"/>
                    <a:pt x="39" y="1"/>
                  </a:cubicBezTo>
                  <a:cubicBezTo>
                    <a:pt x="58" y="1"/>
                    <a:pt x="77" y="1"/>
                    <a:pt x="97" y="1"/>
                  </a:cubicBezTo>
                  <a:cubicBezTo>
                    <a:pt x="97" y="1"/>
                    <a:pt x="97" y="1"/>
                    <a:pt x="97" y="1"/>
                  </a:cubicBezTo>
                  <a:cubicBezTo>
                    <a:pt x="99" y="1"/>
                    <a:pt x="101" y="2"/>
                    <a:pt x="101" y="4"/>
                  </a:cubicBezTo>
                  <a:cubicBezTo>
                    <a:pt x="103" y="7"/>
                    <a:pt x="101" y="11"/>
                    <a:pt x="97" y="11"/>
                  </a:cubicBezTo>
                  <a:cubicBezTo>
                    <a:pt x="95" y="11"/>
                    <a:pt x="95" y="11"/>
                    <a:pt x="94" y="12"/>
                  </a:cubicBezTo>
                  <a:cubicBezTo>
                    <a:pt x="92" y="16"/>
                    <a:pt x="92" y="21"/>
                    <a:pt x="94" y="25"/>
                  </a:cubicBezTo>
                  <a:cubicBezTo>
                    <a:pt x="95" y="26"/>
                    <a:pt x="95" y="26"/>
                    <a:pt x="97" y="26"/>
                  </a:cubicBezTo>
                  <a:cubicBezTo>
                    <a:pt x="100" y="26"/>
                    <a:pt x="102" y="28"/>
                    <a:pt x="102" y="31"/>
                  </a:cubicBezTo>
                  <a:cubicBezTo>
                    <a:pt x="102" y="34"/>
                    <a:pt x="100" y="37"/>
                    <a:pt x="96" y="37"/>
                  </a:cubicBezTo>
                  <a:cubicBezTo>
                    <a:pt x="96" y="37"/>
                    <a:pt x="95" y="37"/>
                    <a:pt x="94" y="37"/>
                  </a:cubicBezTo>
                  <a:close/>
                  <a:moveTo>
                    <a:pt x="99" y="52"/>
                  </a:moveTo>
                  <a:cubicBezTo>
                    <a:pt x="99" y="43"/>
                    <a:pt x="92" y="37"/>
                    <a:pt x="84" y="37"/>
                  </a:cubicBezTo>
                  <a:cubicBezTo>
                    <a:pt x="58" y="37"/>
                    <a:pt x="32" y="37"/>
                    <a:pt x="6" y="37"/>
                  </a:cubicBezTo>
                  <a:cubicBezTo>
                    <a:pt x="5" y="37"/>
                    <a:pt x="5" y="37"/>
                    <a:pt x="4" y="37"/>
                  </a:cubicBezTo>
                  <a:cubicBezTo>
                    <a:pt x="3" y="37"/>
                    <a:pt x="3" y="38"/>
                    <a:pt x="3" y="39"/>
                  </a:cubicBezTo>
                  <a:cubicBezTo>
                    <a:pt x="3" y="40"/>
                    <a:pt x="4" y="41"/>
                    <a:pt x="5" y="41"/>
                  </a:cubicBezTo>
                  <a:cubicBezTo>
                    <a:pt x="6" y="41"/>
                    <a:pt x="6" y="41"/>
                    <a:pt x="6" y="41"/>
                  </a:cubicBezTo>
                  <a:cubicBezTo>
                    <a:pt x="32" y="41"/>
                    <a:pt x="57" y="41"/>
                    <a:pt x="83" y="41"/>
                  </a:cubicBezTo>
                  <a:cubicBezTo>
                    <a:pt x="83" y="41"/>
                    <a:pt x="84" y="41"/>
                    <a:pt x="85" y="41"/>
                  </a:cubicBezTo>
                  <a:cubicBezTo>
                    <a:pt x="90" y="41"/>
                    <a:pt x="94" y="46"/>
                    <a:pt x="95" y="51"/>
                  </a:cubicBezTo>
                  <a:cubicBezTo>
                    <a:pt x="95" y="56"/>
                    <a:pt x="91" y="61"/>
                    <a:pt x="86" y="62"/>
                  </a:cubicBezTo>
                  <a:cubicBezTo>
                    <a:pt x="84" y="62"/>
                    <a:pt x="81" y="62"/>
                    <a:pt x="79" y="62"/>
                  </a:cubicBezTo>
                  <a:cubicBezTo>
                    <a:pt x="78" y="62"/>
                    <a:pt x="78" y="62"/>
                    <a:pt x="77" y="62"/>
                  </a:cubicBezTo>
                  <a:cubicBezTo>
                    <a:pt x="77" y="64"/>
                    <a:pt x="77" y="65"/>
                    <a:pt x="77" y="67"/>
                  </a:cubicBezTo>
                  <a:cubicBezTo>
                    <a:pt x="80" y="67"/>
                    <a:pt x="82" y="67"/>
                    <a:pt x="84" y="67"/>
                  </a:cubicBezTo>
                  <a:cubicBezTo>
                    <a:pt x="92" y="66"/>
                    <a:pt x="99" y="60"/>
                    <a:pt x="99" y="52"/>
                  </a:cubicBezTo>
                  <a:close/>
                  <a:moveTo>
                    <a:pt x="99" y="72"/>
                  </a:moveTo>
                  <a:cubicBezTo>
                    <a:pt x="99" y="71"/>
                    <a:pt x="98" y="70"/>
                    <a:pt x="96" y="70"/>
                  </a:cubicBezTo>
                  <a:cubicBezTo>
                    <a:pt x="90" y="70"/>
                    <a:pt x="84" y="70"/>
                    <a:pt x="78" y="70"/>
                  </a:cubicBezTo>
                  <a:cubicBezTo>
                    <a:pt x="78" y="70"/>
                    <a:pt x="78" y="70"/>
                    <a:pt x="77" y="70"/>
                  </a:cubicBezTo>
                  <a:cubicBezTo>
                    <a:pt x="77" y="71"/>
                    <a:pt x="77" y="72"/>
                    <a:pt x="77" y="74"/>
                  </a:cubicBezTo>
                  <a:cubicBezTo>
                    <a:pt x="78" y="74"/>
                    <a:pt x="79" y="74"/>
                    <a:pt x="80" y="74"/>
                  </a:cubicBezTo>
                  <a:cubicBezTo>
                    <a:pt x="85" y="74"/>
                    <a:pt x="91" y="74"/>
                    <a:pt x="96" y="74"/>
                  </a:cubicBezTo>
                  <a:cubicBezTo>
                    <a:pt x="98" y="74"/>
                    <a:pt x="99" y="73"/>
                    <a:pt x="99" y="72"/>
                  </a:cubicBezTo>
                  <a:close/>
                  <a:moveTo>
                    <a:pt x="99" y="98"/>
                  </a:moveTo>
                  <a:cubicBezTo>
                    <a:pt x="99" y="96"/>
                    <a:pt x="98" y="95"/>
                    <a:pt x="96" y="95"/>
                  </a:cubicBezTo>
                  <a:cubicBezTo>
                    <a:pt x="89" y="95"/>
                    <a:pt x="82" y="95"/>
                    <a:pt x="74" y="95"/>
                  </a:cubicBezTo>
                  <a:cubicBezTo>
                    <a:pt x="74" y="95"/>
                    <a:pt x="74" y="95"/>
                    <a:pt x="73" y="95"/>
                  </a:cubicBezTo>
                  <a:cubicBezTo>
                    <a:pt x="72" y="95"/>
                    <a:pt x="72" y="94"/>
                    <a:pt x="72" y="93"/>
                  </a:cubicBezTo>
                  <a:cubicBezTo>
                    <a:pt x="73" y="92"/>
                    <a:pt x="73" y="92"/>
                    <a:pt x="74" y="92"/>
                  </a:cubicBezTo>
                  <a:cubicBezTo>
                    <a:pt x="80" y="92"/>
                    <a:pt x="85" y="92"/>
                    <a:pt x="90" y="92"/>
                  </a:cubicBezTo>
                  <a:cubicBezTo>
                    <a:pt x="91" y="92"/>
                    <a:pt x="91" y="92"/>
                    <a:pt x="92" y="92"/>
                  </a:cubicBezTo>
                  <a:cubicBezTo>
                    <a:pt x="89" y="87"/>
                    <a:pt x="89" y="82"/>
                    <a:pt x="92" y="77"/>
                  </a:cubicBezTo>
                  <a:cubicBezTo>
                    <a:pt x="87" y="77"/>
                    <a:pt x="82" y="77"/>
                    <a:pt x="77" y="77"/>
                  </a:cubicBezTo>
                  <a:cubicBezTo>
                    <a:pt x="77" y="79"/>
                    <a:pt x="77" y="80"/>
                    <a:pt x="77" y="82"/>
                  </a:cubicBezTo>
                  <a:cubicBezTo>
                    <a:pt x="77" y="83"/>
                    <a:pt x="77" y="84"/>
                    <a:pt x="76" y="84"/>
                  </a:cubicBezTo>
                  <a:cubicBezTo>
                    <a:pt x="76" y="84"/>
                    <a:pt x="75" y="84"/>
                    <a:pt x="74" y="83"/>
                  </a:cubicBezTo>
                  <a:cubicBezTo>
                    <a:pt x="73" y="82"/>
                    <a:pt x="71" y="80"/>
                    <a:pt x="69" y="78"/>
                  </a:cubicBezTo>
                  <a:cubicBezTo>
                    <a:pt x="68" y="80"/>
                    <a:pt x="66" y="82"/>
                    <a:pt x="64" y="83"/>
                  </a:cubicBezTo>
                  <a:cubicBezTo>
                    <a:pt x="64" y="84"/>
                    <a:pt x="63" y="84"/>
                    <a:pt x="62" y="84"/>
                  </a:cubicBezTo>
                  <a:cubicBezTo>
                    <a:pt x="61" y="84"/>
                    <a:pt x="61" y="83"/>
                    <a:pt x="61" y="82"/>
                  </a:cubicBezTo>
                  <a:cubicBezTo>
                    <a:pt x="61" y="80"/>
                    <a:pt x="61" y="79"/>
                    <a:pt x="61" y="77"/>
                  </a:cubicBezTo>
                  <a:cubicBezTo>
                    <a:pt x="61" y="77"/>
                    <a:pt x="61" y="77"/>
                    <a:pt x="61" y="77"/>
                  </a:cubicBezTo>
                  <a:cubicBezTo>
                    <a:pt x="46" y="77"/>
                    <a:pt x="32" y="77"/>
                    <a:pt x="17" y="77"/>
                  </a:cubicBezTo>
                  <a:cubicBezTo>
                    <a:pt x="13" y="77"/>
                    <a:pt x="9" y="82"/>
                    <a:pt x="10" y="87"/>
                  </a:cubicBezTo>
                  <a:cubicBezTo>
                    <a:pt x="11" y="90"/>
                    <a:pt x="14" y="92"/>
                    <a:pt x="18" y="92"/>
                  </a:cubicBezTo>
                  <a:cubicBezTo>
                    <a:pt x="34" y="92"/>
                    <a:pt x="49" y="92"/>
                    <a:pt x="65" y="92"/>
                  </a:cubicBezTo>
                  <a:cubicBezTo>
                    <a:pt x="65" y="92"/>
                    <a:pt x="65" y="92"/>
                    <a:pt x="66" y="92"/>
                  </a:cubicBezTo>
                  <a:cubicBezTo>
                    <a:pt x="67" y="92"/>
                    <a:pt x="67" y="93"/>
                    <a:pt x="67" y="94"/>
                  </a:cubicBezTo>
                  <a:cubicBezTo>
                    <a:pt x="67" y="95"/>
                    <a:pt x="67" y="95"/>
                    <a:pt x="65" y="95"/>
                  </a:cubicBezTo>
                  <a:cubicBezTo>
                    <a:pt x="60" y="95"/>
                    <a:pt x="54" y="95"/>
                    <a:pt x="49" y="95"/>
                  </a:cubicBezTo>
                  <a:cubicBezTo>
                    <a:pt x="38" y="95"/>
                    <a:pt x="28" y="95"/>
                    <a:pt x="18" y="95"/>
                  </a:cubicBezTo>
                  <a:cubicBezTo>
                    <a:pt x="11" y="95"/>
                    <a:pt x="6" y="89"/>
                    <a:pt x="7" y="82"/>
                  </a:cubicBezTo>
                  <a:cubicBezTo>
                    <a:pt x="9" y="77"/>
                    <a:pt x="13" y="74"/>
                    <a:pt x="18" y="74"/>
                  </a:cubicBezTo>
                  <a:cubicBezTo>
                    <a:pt x="32" y="74"/>
                    <a:pt x="46" y="74"/>
                    <a:pt x="60" y="74"/>
                  </a:cubicBezTo>
                  <a:cubicBezTo>
                    <a:pt x="61" y="74"/>
                    <a:pt x="61" y="74"/>
                    <a:pt x="61" y="74"/>
                  </a:cubicBezTo>
                  <a:cubicBezTo>
                    <a:pt x="61" y="72"/>
                    <a:pt x="61" y="71"/>
                    <a:pt x="61" y="70"/>
                  </a:cubicBezTo>
                  <a:cubicBezTo>
                    <a:pt x="60" y="70"/>
                    <a:pt x="60" y="70"/>
                    <a:pt x="60" y="70"/>
                  </a:cubicBezTo>
                  <a:cubicBezTo>
                    <a:pt x="49" y="70"/>
                    <a:pt x="37" y="70"/>
                    <a:pt x="26" y="70"/>
                  </a:cubicBezTo>
                  <a:cubicBezTo>
                    <a:pt x="23" y="70"/>
                    <a:pt x="20" y="70"/>
                    <a:pt x="17" y="70"/>
                  </a:cubicBezTo>
                  <a:cubicBezTo>
                    <a:pt x="8" y="70"/>
                    <a:pt x="1" y="79"/>
                    <a:pt x="3" y="88"/>
                  </a:cubicBezTo>
                  <a:cubicBezTo>
                    <a:pt x="5" y="95"/>
                    <a:pt x="11" y="100"/>
                    <a:pt x="18" y="100"/>
                  </a:cubicBezTo>
                  <a:cubicBezTo>
                    <a:pt x="44" y="100"/>
                    <a:pt x="70" y="100"/>
                    <a:pt x="96" y="100"/>
                  </a:cubicBezTo>
                  <a:cubicBezTo>
                    <a:pt x="97" y="100"/>
                    <a:pt x="97" y="100"/>
                    <a:pt x="97" y="100"/>
                  </a:cubicBezTo>
                  <a:cubicBezTo>
                    <a:pt x="98" y="99"/>
                    <a:pt x="99" y="99"/>
                    <a:pt x="99" y="98"/>
                  </a:cubicBezTo>
                  <a:close/>
                  <a:moveTo>
                    <a:pt x="92" y="11"/>
                  </a:moveTo>
                  <a:cubicBezTo>
                    <a:pt x="91" y="11"/>
                    <a:pt x="91" y="11"/>
                    <a:pt x="90" y="11"/>
                  </a:cubicBezTo>
                  <a:cubicBezTo>
                    <a:pt x="66" y="11"/>
                    <a:pt x="42" y="11"/>
                    <a:pt x="19" y="11"/>
                  </a:cubicBezTo>
                  <a:cubicBezTo>
                    <a:pt x="18" y="11"/>
                    <a:pt x="18" y="11"/>
                    <a:pt x="18" y="11"/>
                  </a:cubicBezTo>
                  <a:cubicBezTo>
                    <a:pt x="13" y="11"/>
                    <a:pt x="9" y="15"/>
                    <a:pt x="10" y="20"/>
                  </a:cubicBezTo>
                  <a:cubicBezTo>
                    <a:pt x="11" y="24"/>
                    <a:pt x="14" y="26"/>
                    <a:pt x="18" y="26"/>
                  </a:cubicBezTo>
                  <a:cubicBezTo>
                    <a:pt x="42" y="26"/>
                    <a:pt x="66" y="26"/>
                    <a:pt x="91" y="26"/>
                  </a:cubicBezTo>
                  <a:cubicBezTo>
                    <a:pt x="91" y="26"/>
                    <a:pt x="91" y="26"/>
                    <a:pt x="92" y="26"/>
                  </a:cubicBezTo>
                  <a:cubicBezTo>
                    <a:pt x="89" y="21"/>
                    <a:pt x="89" y="16"/>
                    <a:pt x="92" y="11"/>
                  </a:cubicBezTo>
                  <a:close/>
                  <a:moveTo>
                    <a:pt x="84" y="59"/>
                  </a:moveTo>
                  <a:cubicBezTo>
                    <a:pt x="89" y="59"/>
                    <a:pt x="93" y="54"/>
                    <a:pt x="91" y="50"/>
                  </a:cubicBezTo>
                  <a:cubicBezTo>
                    <a:pt x="90" y="46"/>
                    <a:pt x="87" y="44"/>
                    <a:pt x="83" y="44"/>
                  </a:cubicBezTo>
                  <a:cubicBezTo>
                    <a:pt x="59" y="44"/>
                    <a:pt x="35" y="44"/>
                    <a:pt x="11" y="44"/>
                  </a:cubicBezTo>
                  <a:cubicBezTo>
                    <a:pt x="11" y="44"/>
                    <a:pt x="11" y="44"/>
                    <a:pt x="10" y="44"/>
                  </a:cubicBezTo>
                  <a:cubicBezTo>
                    <a:pt x="13" y="49"/>
                    <a:pt x="13" y="54"/>
                    <a:pt x="10" y="59"/>
                  </a:cubicBezTo>
                  <a:cubicBezTo>
                    <a:pt x="27" y="59"/>
                    <a:pt x="44" y="59"/>
                    <a:pt x="61" y="59"/>
                  </a:cubicBezTo>
                  <a:cubicBezTo>
                    <a:pt x="61" y="57"/>
                    <a:pt x="61" y="55"/>
                    <a:pt x="61" y="53"/>
                  </a:cubicBezTo>
                  <a:cubicBezTo>
                    <a:pt x="60" y="53"/>
                    <a:pt x="60" y="53"/>
                    <a:pt x="60" y="53"/>
                  </a:cubicBezTo>
                  <a:cubicBezTo>
                    <a:pt x="50" y="53"/>
                    <a:pt x="40" y="53"/>
                    <a:pt x="30" y="53"/>
                  </a:cubicBezTo>
                  <a:cubicBezTo>
                    <a:pt x="29" y="53"/>
                    <a:pt x="28" y="53"/>
                    <a:pt x="28" y="52"/>
                  </a:cubicBezTo>
                  <a:cubicBezTo>
                    <a:pt x="28" y="51"/>
                    <a:pt x="29" y="50"/>
                    <a:pt x="30" y="50"/>
                  </a:cubicBezTo>
                  <a:cubicBezTo>
                    <a:pt x="47" y="50"/>
                    <a:pt x="64" y="50"/>
                    <a:pt x="80" y="50"/>
                  </a:cubicBezTo>
                  <a:cubicBezTo>
                    <a:pt x="82" y="50"/>
                    <a:pt x="82" y="51"/>
                    <a:pt x="82" y="52"/>
                  </a:cubicBezTo>
                  <a:cubicBezTo>
                    <a:pt x="82" y="53"/>
                    <a:pt x="82" y="53"/>
                    <a:pt x="81" y="53"/>
                  </a:cubicBezTo>
                  <a:cubicBezTo>
                    <a:pt x="79" y="53"/>
                    <a:pt x="78" y="53"/>
                    <a:pt x="77" y="53"/>
                  </a:cubicBezTo>
                  <a:cubicBezTo>
                    <a:pt x="77" y="55"/>
                    <a:pt x="77" y="57"/>
                    <a:pt x="77" y="59"/>
                  </a:cubicBezTo>
                  <a:cubicBezTo>
                    <a:pt x="80" y="59"/>
                    <a:pt x="82" y="59"/>
                    <a:pt x="84" y="59"/>
                  </a:cubicBezTo>
                  <a:close/>
                  <a:moveTo>
                    <a:pt x="74" y="79"/>
                  </a:moveTo>
                  <a:cubicBezTo>
                    <a:pt x="74" y="70"/>
                    <a:pt x="74" y="62"/>
                    <a:pt x="74" y="53"/>
                  </a:cubicBezTo>
                  <a:cubicBezTo>
                    <a:pt x="71" y="53"/>
                    <a:pt x="68" y="53"/>
                    <a:pt x="64" y="53"/>
                  </a:cubicBezTo>
                  <a:cubicBezTo>
                    <a:pt x="64" y="62"/>
                    <a:pt x="64" y="70"/>
                    <a:pt x="64" y="79"/>
                  </a:cubicBezTo>
                  <a:cubicBezTo>
                    <a:pt x="66" y="78"/>
                    <a:pt x="67" y="77"/>
                    <a:pt x="68" y="76"/>
                  </a:cubicBezTo>
                  <a:cubicBezTo>
                    <a:pt x="69" y="75"/>
                    <a:pt x="70" y="75"/>
                    <a:pt x="71" y="76"/>
                  </a:cubicBezTo>
                  <a:cubicBezTo>
                    <a:pt x="72" y="77"/>
                    <a:pt x="73" y="78"/>
                    <a:pt x="74" y="79"/>
                  </a:cubicBezTo>
                  <a:cubicBezTo>
                    <a:pt x="74" y="79"/>
                    <a:pt x="74" y="79"/>
                    <a:pt x="74" y="79"/>
                  </a:cubicBezTo>
                  <a:close/>
                  <a:moveTo>
                    <a:pt x="61" y="66"/>
                  </a:moveTo>
                  <a:cubicBezTo>
                    <a:pt x="61" y="65"/>
                    <a:pt x="61" y="64"/>
                    <a:pt x="61" y="62"/>
                  </a:cubicBezTo>
                  <a:cubicBezTo>
                    <a:pt x="61" y="62"/>
                    <a:pt x="61" y="62"/>
                    <a:pt x="60" y="62"/>
                  </a:cubicBezTo>
                  <a:cubicBezTo>
                    <a:pt x="42" y="62"/>
                    <a:pt x="24" y="62"/>
                    <a:pt x="6" y="62"/>
                  </a:cubicBezTo>
                  <a:cubicBezTo>
                    <a:pt x="5" y="62"/>
                    <a:pt x="5" y="62"/>
                    <a:pt x="4" y="62"/>
                  </a:cubicBezTo>
                  <a:cubicBezTo>
                    <a:pt x="3" y="63"/>
                    <a:pt x="3" y="64"/>
                    <a:pt x="3" y="65"/>
                  </a:cubicBezTo>
                  <a:cubicBezTo>
                    <a:pt x="3" y="66"/>
                    <a:pt x="4" y="66"/>
                    <a:pt x="4" y="67"/>
                  </a:cubicBezTo>
                  <a:cubicBezTo>
                    <a:pt x="5" y="67"/>
                    <a:pt x="5" y="67"/>
                    <a:pt x="6" y="67"/>
                  </a:cubicBezTo>
                  <a:cubicBezTo>
                    <a:pt x="24" y="67"/>
                    <a:pt x="42" y="67"/>
                    <a:pt x="60" y="67"/>
                  </a:cubicBezTo>
                  <a:cubicBezTo>
                    <a:pt x="60" y="67"/>
                    <a:pt x="60" y="67"/>
                    <a:pt x="61" y="67"/>
                  </a:cubicBezTo>
                  <a:cubicBezTo>
                    <a:pt x="61" y="66"/>
                    <a:pt x="61" y="66"/>
                    <a:pt x="61" y="66"/>
                  </a:cubicBez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sp>
          <p:nvSpPr>
            <p:cNvPr id="48" name="Freeform 39" hidden="0"/>
            <p:cNvSpPr/>
            <p:nvPr isPhoto="0" userDrawn="0"/>
          </p:nvSpPr>
          <p:spPr bwMode="auto">
            <a:xfrm>
              <a:off x="3300117" y="3237279"/>
              <a:ext cx="46188" cy="126245"/>
            </a:xfrm>
            <a:custGeom>
              <a:avLst/>
              <a:gdLst>
                <a:gd name="T0" fmla="*/ 10 w 10"/>
                <a:gd name="T1" fmla="*/ 0 h 26"/>
                <a:gd name="T2" fmla="*/ 10 w 10"/>
                <a:gd name="T3" fmla="*/ 26 h 26"/>
                <a:gd name="T4" fmla="*/ 10 w 10"/>
                <a:gd name="T5" fmla="*/ 26 h 26"/>
                <a:gd name="T6" fmla="*/ 7 w 10"/>
                <a:gd name="T7" fmla="*/ 23 h 26"/>
                <a:gd name="T8" fmla="*/ 4 w 10"/>
                <a:gd name="T9" fmla="*/ 23 h 26"/>
                <a:gd name="T10" fmla="*/ 0 w 10"/>
                <a:gd name="T11" fmla="*/ 26 h 26"/>
                <a:gd name="T12" fmla="*/ 0 w 10"/>
                <a:gd name="T13" fmla="*/ 0 h 26"/>
                <a:gd name="T14" fmla="*/ 10 w 1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fill="norm" stroke="1" extrusionOk="0">
                  <a:moveTo>
                    <a:pt x="10" y="0"/>
                  </a:moveTo>
                  <a:cubicBezTo>
                    <a:pt x="10" y="9"/>
                    <a:pt x="10" y="17"/>
                    <a:pt x="10" y="26"/>
                  </a:cubicBezTo>
                  <a:cubicBezTo>
                    <a:pt x="10" y="26"/>
                    <a:pt x="10" y="26"/>
                    <a:pt x="10" y="26"/>
                  </a:cubicBezTo>
                  <a:cubicBezTo>
                    <a:pt x="9" y="25"/>
                    <a:pt x="8" y="24"/>
                    <a:pt x="7" y="23"/>
                  </a:cubicBezTo>
                  <a:cubicBezTo>
                    <a:pt x="6" y="22"/>
                    <a:pt x="5" y="22"/>
                    <a:pt x="4" y="23"/>
                  </a:cubicBezTo>
                  <a:cubicBezTo>
                    <a:pt x="3" y="24"/>
                    <a:pt x="2" y="25"/>
                    <a:pt x="0" y="26"/>
                  </a:cubicBezTo>
                  <a:cubicBezTo>
                    <a:pt x="0" y="17"/>
                    <a:pt x="0" y="9"/>
                    <a:pt x="0" y="0"/>
                  </a:cubicBezTo>
                  <a:cubicBezTo>
                    <a:pt x="4" y="0"/>
                    <a:pt x="7" y="0"/>
                    <a:pt x="10" y="0"/>
                  </a:cubicBez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49" name="Groupe 85" hidden="0"/>
          <p:cNvGrpSpPr/>
          <p:nvPr isPhoto="0" userDrawn="0"/>
        </p:nvGrpSpPr>
        <p:grpSpPr bwMode="auto">
          <a:xfrm>
            <a:off x="1331640" y="1851670"/>
            <a:ext cx="1302443" cy="1869034"/>
            <a:chOff x="1259632" y="1851670"/>
            <a:chExt cx="1302443" cy="1869034"/>
          </a:xfrm>
        </p:grpSpPr>
        <p:sp>
          <p:nvSpPr>
            <p:cNvPr id="50" name="Freeform 40" hidden="0"/>
            <p:cNvSpPr/>
            <p:nvPr isPhoto="0" userDrawn="0"/>
          </p:nvSpPr>
          <p:spPr bwMode="auto">
            <a:xfrm>
              <a:off x="1903156" y="1965599"/>
              <a:ext cx="24633" cy="794416"/>
            </a:xfrm>
            <a:custGeom>
              <a:avLst/>
              <a:gdLst>
                <a:gd name="T0" fmla="*/ 8 w 8"/>
                <a:gd name="T1" fmla="*/ 258 h 258"/>
                <a:gd name="T2" fmla="*/ 0 w 8"/>
                <a:gd name="T3" fmla="*/ 258 h 258"/>
                <a:gd name="T4" fmla="*/ 0 w 8"/>
                <a:gd name="T5" fmla="*/ 0 h 258"/>
                <a:gd name="T6" fmla="*/ 8 w 8"/>
                <a:gd name="T7" fmla="*/ 0 h 258"/>
                <a:gd name="T8" fmla="*/ 8 w 8"/>
                <a:gd name="T9" fmla="*/ 258 h 258"/>
                <a:gd name="T10" fmla="*/ 8 w 8"/>
                <a:gd name="T11" fmla="*/ 258 h 258"/>
              </a:gdLst>
              <a:ahLst/>
              <a:cxnLst>
                <a:cxn ang="0">
                  <a:pos x="T0" y="T1"/>
                </a:cxn>
                <a:cxn ang="0">
                  <a:pos x="T2" y="T3"/>
                </a:cxn>
                <a:cxn ang="0">
                  <a:pos x="T4" y="T5"/>
                </a:cxn>
                <a:cxn ang="0">
                  <a:pos x="T6" y="T7"/>
                </a:cxn>
                <a:cxn ang="0">
                  <a:pos x="T8" y="T9"/>
                </a:cxn>
                <a:cxn ang="0">
                  <a:pos x="T10" y="T11"/>
                </a:cxn>
              </a:cxnLst>
              <a:rect l="0" t="0" r="r" b="b"/>
              <a:pathLst>
                <a:path w="8" h="258" fill="norm" stroke="1" extrusionOk="0">
                  <a:moveTo>
                    <a:pt x="8" y="258"/>
                  </a:moveTo>
                  <a:lnTo>
                    <a:pt x="0" y="258"/>
                  </a:lnTo>
                  <a:lnTo>
                    <a:pt x="0" y="0"/>
                  </a:lnTo>
                  <a:lnTo>
                    <a:pt x="8" y="0"/>
                  </a:lnTo>
                  <a:lnTo>
                    <a:pt x="8" y="258"/>
                  </a:lnTo>
                  <a:lnTo>
                    <a:pt x="8" y="258"/>
                  </a:ln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a:p>
          </p:txBody>
        </p:sp>
        <p:grpSp>
          <p:nvGrpSpPr>
            <p:cNvPr id="51" name="Groupe 80" hidden="0"/>
            <p:cNvGrpSpPr/>
            <p:nvPr isPhoto="0" userDrawn="0"/>
          </p:nvGrpSpPr>
          <p:grpSpPr bwMode="auto">
            <a:xfrm>
              <a:off x="1259632" y="1851670"/>
              <a:ext cx="1302443" cy="230936"/>
              <a:chOff x="1259632" y="1851670"/>
              <a:chExt cx="1302443" cy="230936"/>
            </a:xfrm>
          </p:grpSpPr>
          <p:sp>
            <p:nvSpPr>
              <p:cNvPr id="52"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a:p>
            </p:txBody>
          </p:sp>
          <p:sp>
            <p:nvSpPr>
              <p:cNvPr id="53"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54" name="Groupe 78" hidden="0"/>
            <p:cNvGrpSpPr/>
            <p:nvPr isPhoto="0" userDrawn="0"/>
          </p:nvGrpSpPr>
          <p:grpSpPr bwMode="auto">
            <a:xfrm>
              <a:off x="1432045" y="2750776"/>
              <a:ext cx="966847" cy="969928"/>
              <a:chOff x="1432045" y="2750776"/>
              <a:chExt cx="966847" cy="969928"/>
            </a:xfrm>
          </p:grpSpPr>
          <p:sp>
            <p:nvSpPr>
              <p:cNvPr id="55" name="Freeform 43" hidden="0"/>
              <p:cNvSpPr>
                <a:spLocks noEditPoints="1"/>
              </p:cNvSpPr>
              <p:nvPr isPhoto="0" userDrawn="0"/>
            </p:nvSpPr>
            <p:spPr bwMode="auto">
              <a:xfrm>
                <a:off x="1432045" y="2750776"/>
                <a:ext cx="966847" cy="969928"/>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4 h 201"/>
                  <a:gd name="T12" fmla="*/ 5 w 201"/>
                  <a:gd name="T13" fmla="*/ 100 h 201"/>
                  <a:gd name="T14" fmla="*/ 100 w 201"/>
                  <a:gd name="T15" fmla="*/ 196 h 201"/>
                  <a:gd name="T16" fmla="*/ 196 w 201"/>
                  <a:gd name="T17" fmla="*/ 100 h 201"/>
                  <a:gd name="T18" fmla="*/ 100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0" y="201"/>
                    </a:moveTo>
                    <a:cubicBezTo>
                      <a:pt x="45" y="201"/>
                      <a:pt x="0" y="155"/>
                      <a:pt x="0" y="100"/>
                    </a:cubicBezTo>
                    <a:cubicBezTo>
                      <a:pt x="0" y="45"/>
                      <a:pt x="45" y="0"/>
                      <a:pt x="100" y="0"/>
                    </a:cubicBezTo>
                    <a:cubicBezTo>
                      <a:pt x="156" y="0"/>
                      <a:pt x="201" y="45"/>
                      <a:pt x="201" y="100"/>
                    </a:cubicBezTo>
                    <a:cubicBezTo>
                      <a:pt x="201" y="155"/>
                      <a:pt x="156" y="201"/>
                      <a:pt x="100" y="201"/>
                    </a:cubicBezTo>
                    <a:close/>
                    <a:moveTo>
                      <a:pt x="100" y="4"/>
                    </a:moveTo>
                    <a:cubicBezTo>
                      <a:pt x="48" y="4"/>
                      <a:pt x="5" y="47"/>
                      <a:pt x="5" y="100"/>
                    </a:cubicBezTo>
                    <a:cubicBezTo>
                      <a:pt x="5" y="153"/>
                      <a:pt x="48" y="196"/>
                      <a:pt x="100" y="196"/>
                    </a:cubicBezTo>
                    <a:cubicBezTo>
                      <a:pt x="153" y="196"/>
                      <a:pt x="196" y="153"/>
                      <a:pt x="196" y="100"/>
                    </a:cubicBezTo>
                    <a:cubicBezTo>
                      <a:pt x="196" y="47"/>
                      <a:pt x="153" y="4"/>
                      <a:pt x="100" y="4"/>
                    </a:cubicBez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a:p>
            </p:txBody>
          </p:sp>
          <p:sp>
            <p:nvSpPr>
              <p:cNvPr id="56" name="Freeform 44" hidden="0"/>
              <p:cNvSpPr/>
              <p:nvPr isPhoto="0" userDrawn="0"/>
            </p:nvSpPr>
            <p:spPr bwMode="auto">
              <a:xfrm>
                <a:off x="1672215" y="3104883"/>
                <a:ext cx="489582" cy="255569"/>
              </a:xfrm>
              <a:custGeom>
                <a:avLst/>
                <a:gdLst>
                  <a:gd name="T0" fmla="*/ 0 w 102"/>
                  <a:gd name="T1" fmla="*/ 27 h 53"/>
                  <a:gd name="T2" fmla="*/ 3 w 102"/>
                  <a:gd name="T3" fmla="*/ 22 h 53"/>
                  <a:gd name="T4" fmla="*/ 35 w 102"/>
                  <a:gd name="T5" fmla="*/ 4 h 53"/>
                  <a:gd name="T6" fmla="*/ 61 w 102"/>
                  <a:gd name="T7" fmla="*/ 1 h 53"/>
                  <a:gd name="T8" fmla="*/ 84 w 102"/>
                  <a:gd name="T9" fmla="*/ 9 h 53"/>
                  <a:gd name="T10" fmla="*/ 101 w 102"/>
                  <a:gd name="T11" fmla="*/ 23 h 53"/>
                  <a:gd name="T12" fmla="*/ 102 w 102"/>
                  <a:gd name="T13" fmla="*/ 24 h 53"/>
                  <a:gd name="T14" fmla="*/ 102 w 102"/>
                  <a:gd name="T15" fmla="*/ 25 h 53"/>
                  <a:gd name="T16" fmla="*/ 99 w 102"/>
                  <a:gd name="T17" fmla="*/ 25 h 53"/>
                  <a:gd name="T18" fmla="*/ 80 w 102"/>
                  <a:gd name="T19" fmla="*/ 11 h 53"/>
                  <a:gd name="T20" fmla="*/ 51 w 102"/>
                  <a:gd name="T21" fmla="*/ 4 h 53"/>
                  <a:gd name="T22" fmla="*/ 25 w 102"/>
                  <a:gd name="T23" fmla="*/ 12 h 53"/>
                  <a:gd name="T24" fmla="*/ 4 w 102"/>
                  <a:gd name="T25" fmla="*/ 26 h 53"/>
                  <a:gd name="T26" fmla="*/ 4 w 102"/>
                  <a:gd name="T27" fmla="*/ 30 h 53"/>
                  <a:gd name="T28" fmla="*/ 8 w 102"/>
                  <a:gd name="T29" fmla="*/ 31 h 53"/>
                  <a:gd name="T30" fmla="*/ 11 w 102"/>
                  <a:gd name="T31" fmla="*/ 30 h 53"/>
                  <a:gd name="T32" fmla="*/ 14 w 102"/>
                  <a:gd name="T33" fmla="*/ 30 h 53"/>
                  <a:gd name="T34" fmla="*/ 32 w 102"/>
                  <a:gd name="T35" fmla="*/ 43 h 53"/>
                  <a:gd name="T36" fmla="*/ 55 w 102"/>
                  <a:gd name="T37" fmla="*/ 47 h 53"/>
                  <a:gd name="T38" fmla="*/ 78 w 102"/>
                  <a:gd name="T39" fmla="*/ 40 h 53"/>
                  <a:gd name="T40" fmla="*/ 90 w 102"/>
                  <a:gd name="T41" fmla="*/ 30 h 53"/>
                  <a:gd name="T42" fmla="*/ 93 w 102"/>
                  <a:gd name="T43" fmla="*/ 30 h 53"/>
                  <a:gd name="T44" fmla="*/ 92 w 102"/>
                  <a:gd name="T45" fmla="*/ 33 h 53"/>
                  <a:gd name="T46" fmla="*/ 68 w 102"/>
                  <a:gd name="T47" fmla="*/ 48 h 53"/>
                  <a:gd name="T48" fmla="*/ 25 w 102"/>
                  <a:gd name="T49" fmla="*/ 43 h 53"/>
                  <a:gd name="T50" fmla="*/ 13 w 102"/>
                  <a:gd name="T51" fmla="*/ 34 h 53"/>
                  <a:gd name="T52" fmla="*/ 11 w 102"/>
                  <a:gd name="T53" fmla="*/ 34 h 53"/>
                  <a:gd name="T54" fmla="*/ 5 w 102"/>
                  <a:gd name="T55" fmla="*/ 35 h 53"/>
                  <a:gd name="T56" fmla="*/ 0 w 102"/>
                  <a:gd name="T57" fmla="*/ 29 h 53"/>
                  <a:gd name="T58" fmla="*/ 0 w 102"/>
                  <a:gd name="T59"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53" fill="norm" stroke="1" extrusionOk="0">
                    <a:moveTo>
                      <a:pt x="0" y="27"/>
                    </a:moveTo>
                    <a:cubicBezTo>
                      <a:pt x="0" y="25"/>
                      <a:pt x="2" y="24"/>
                      <a:pt x="3" y="22"/>
                    </a:cubicBezTo>
                    <a:cubicBezTo>
                      <a:pt x="13" y="14"/>
                      <a:pt x="23" y="8"/>
                      <a:pt x="35" y="4"/>
                    </a:cubicBezTo>
                    <a:cubicBezTo>
                      <a:pt x="43" y="1"/>
                      <a:pt x="52" y="0"/>
                      <a:pt x="61" y="1"/>
                    </a:cubicBezTo>
                    <a:cubicBezTo>
                      <a:pt x="69" y="2"/>
                      <a:pt x="77" y="5"/>
                      <a:pt x="84" y="9"/>
                    </a:cubicBezTo>
                    <a:cubicBezTo>
                      <a:pt x="90" y="13"/>
                      <a:pt x="96" y="18"/>
                      <a:pt x="101" y="23"/>
                    </a:cubicBezTo>
                    <a:cubicBezTo>
                      <a:pt x="101" y="24"/>
                      <a:pt x="102" y="24"/>
                      <a:pt x="102" y="24"/>
                    </a:cubicBezTo>
                    <a:cubicBezTo>
                      <a:pt x="102" y="25"/>
                      <a:pt x="102" y="25"/>
                      <a:pt x="102" y="25"/>
                    </a:cubicBezTo>
                    <a:cubicBezTo>
                      <a:pt x="101" y="27"/>
                      <a:pt x="100" y="27"/>
                      <a:pt x="99" y="25"/>
                    </a:cubicBezTo>
                    <a:cubicBezTo>
                      <a:pt x="93" y="20"/>
                      <a:pt x="87" y="15"/>
                      <a:pt x="80" y="11"/>
                    </a:cubicBezTo>
                    <a:cubicBezTo>
                      <a:pt x="71" y="6"/>
                      <a:pt x="62" y="3"/>
                      <a:pt x="51" y="4"/>
                    </a:cubicBezTo>
                    <a:cubicBezTo>
                      <a:pt x="42" y="4"/>
                      <a:pt x="33" y="7"/>
                      <a:pt x="25" y="12"/>
                    </a:cubicBezTo>
                    <a:cubicBezTo>
                      <a:pt x="17" y="15"/>
                      <a:pt x="11" y="20"/>
                      <a:pt x="4" y="26"/>
                    </a:cubicBezTo>
                    <a:cubicBezTo>
                      <a:pt x="3" y="27"/>
                      <a:pt x="3" y="29"/>
                      <a:pt x="4" y="30"/>
                    </a:cubicBezTo>
                    <a:cubicBezTo>
                      <a:pt x="4" y="31"/>
                      <a:pt x="6" y="32"/>
                      <a:pt x="8" y="31"/>
                    </a:cubicBezTo>
                    <a:cubicBezTo>
                      <a:pt x="9" y="31"/>
                      <a:pt x="10" y="31"/>
                      <a:pt x="11" y="30"/>
                    </a:cubicBezTo>
                    <a:cubicBezTo>
                      <a:pt x="12" y="29"/>
                      <a:pt x="13" y="30"/>
                      <a:pt x="14" y="30"/>
                    </a:cubicBezTo>
                    <a:cubicBezTo>
                      <a:pt x="19" y="35"/>
                      <a:pt x="25" y="40"/>
                      <a:pt x="32" y="43"/>
                    </a:cubicBezTo>
                    <a:cubicBezTo>
                      <a:pt x="39" y="46"/>
                      <a:pt x="47" y="48"/>
                      <a:pt x="55" y="47"/>
                    </a:cubicBezTo>
                    <a:cubicBezTo>
                      <a:pt x="63" y="47"/>
                      <a:pt x="71" y="44"/>
                      <a:pt x="78" y="40"/>
                    </a:cubicBezTo>
                    <a:cubicBezTo>
                      <a:pt x="82" y="37"/>
                      <a:pt x="86" y="34"/>
                      <a:pt x="90" y="30"/>
                    </a:cubicBezTo>
                    <a:cubicBezTo>
                      <a:pt x="91" y="30"/>
                      <a:pt x="92" y="29"/>
                      <a:pt x="93" y="30"/>
                    </a:cubicBezTo>
                    <a:cubicBezTo>
                      <a:pt x="93" y="31"/>
                      <a:pt x="93" y="32"/>
                      <a:pt x="92" y="33"/>
                    </a:cubicBezTo>
                    <a:cubicBezTo>
                      <a:pt x="85" y="40"/>
                      <a:pt x="77" y="45"/>
                      <a:pt x="68" y="48"/>
                    </a:cubicBezTo>
                    <a:cubicBezTo>
                      <a:pt x="53" y="53"/>
                      <a:pt x="39" y="51"/>
                      <a:pt x="25" y="43"/>
                    </a:cubicBezTo>
                    <a:cubicBezTo>
                      <a:pt x="21" y="40"/>
                      <a:pt x="17" y="37"/>
                      <a:pt x="13" y="34"/>
                    </a:cubicBezTo>
                    <a:cubicBezTo>
                      <a:pt x="12" y="33"/>
                      <a:pt x="12" y="33"/>
                      <a:pt x="11" y="34"/>
                    </a:cubicBezTo>
                    <a:cubicBezTo>
                      <a:pt x="9" y="35"/>
                      <a:pt x="7" y="35"/>
                      <a:pt x="5" y="35"/>
                    </a:cubicBezTo>
                    <a:cubicBezTo>
                      <a:pt x="2" y="34"/>
                      <a:pt x="1" y="32"/>
                      <a:pt x="0" y="29"/>
                    </a:cubicBezTo>
                    <a:cubicBezTo>
                      <a:pt x="0" y="29"/>
                      <a:pt x="0" y="28"/>
                      <a:pt x="0" y="27"/>
                    </a:cubicBez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a:p>
            </p:txBody>
          </p:sp>
          <p:sp>
            <p:nvSpPr>
              <p:cNvPr id="57" name="Freeform 45" hidden="0"/>
              <p:cNvSpPr>
                <a:spLocks noEditPoints="1"/>
              </p:cNvSpPr>
              <p:nvPr isPhoto="0" userDrawn="0"/>
            </p:nvSpPr>
            <p:spPr bwMode="auto">
              <a:xfrm>
                <a:off x="1724559" y="3132591"/>
                <a:ext cx="384892" cy="193986"/>
              </a:xfrm>
              <a:custGeom>
                <a:avLst/>
                <a:gdLst>
                  <a:gd name="T0" fmla="*/ 61 w 80"/>
                  <a:gd name="T1" fmla="*/ 9 h 40"/>
                  <a:gd name="T2" fmla="*/ 51 w 80"/>
                  <a:gd name="T3" fmla="*/ 35 h 40"/>
                  <a:gd name="T4" fmla="*/ 28 w 80"/>
                  <a:gd name="T5" fmla="*/ 34 h 40"/>
                  <a:gd name="T6" fmla="*/ 20 w 80"/>
                  <a:gd name="T7" fmla="*/ 9 h 40"/>
                  <a:gd name="T8" fmla="*/ 15 w 80"/>
                  <a:gd name="T9" fmla="*/ 12 h 40"/>
                  <a:gd name="T10" fmla="*/ 3 w 80"/>
                  <a:gd name="T11" fmla="*/ 21 h 40"/>
                  <a:gd name="T12" fmla="*/ 2 w 80"/>
                  <a:gd name="T13" fmla="*/ 21 h 40"/>
                  <a:gd name="T14" fmla="*/ 1 w 80"/>
                  <a:gd name="T15" fmla="*/ 20 h 40"/>
                  <a:gd name="T16" fmla="*/ 1 w 80"/>
                  <a:gd name="T17" fmla="*/ 18 h 40"/>
                  <a:gd name="T18" fmla="*/ 6 w 80"/>
                  <a:gd name="T19" fmla="*/ 14 h 40"/>
                  <a:gd name="T20" fmla="*/ 32 w 80"/>
                  <a:gd name="T21" fmla="*/ 2 h 40"/>
                  <a:gd name="T22" fmla="*/ 59 w 80"/>
                  <a:gd name="T23" fmla="*/ 5 h 40"/>
                  <a:gd name="T24" fmla="*/ 79 w 80"/>
                  <a:gd name="T25" fmla="*/ 18 h 40"/>
                  <a:gd name="T26" fmla="*/ 79 w 80"/>
                  <a:gd name="T27" fmla="*/ 21 h 40"/>
                  <a:gd name="T28" fmla="*/ 76 w 80"/>
                  <a:gd name="T29" fmla="*/ 21 h 40"/>
                  <a:gd name="T30" fmla="*/ 65 w 80"/>
                  <a:gd name="T31" fmla="*/ 11 h 40"/>
                  <a:gd name="T32" fmla="*/ 61 w 80"/>
                  <a:gd name="T33" fmla="*/ 9 h 40"/>
                  <a:gd name="T34" fmla="*/ 35 w 80"/>
                  <a:gd name="T35" fmla="*/ 5 h 40"/>
                  <a:gd name="T36" fmla="*/ 25 w 80"/>
                  <a:gd name="T37" fmla="*/ 8 h 40"/>
                  <a:gd name="T38" fmla="*/ 24 w 80"/>
                  <a:gd name="T39" fmla="*/ 9 h 40"/>
                  <a:gd name="T40" fmla="*/ 23 w 80"/>
                  <a:gd name="T41" fmla="*/ 19 h 40"/>
                  <a:gd name="T42" fmla="*/ 43 w 80"/>
                  <a:gd name="T43" fmla="*/ 34 h 40"/>
                  <a:gd name="T44" fmla="*/ 57 w 80"/>
                  <a:gd name="T45" fmla="*/ 8 h 40"/>
                  <a:gd name="T46" fmla="*/ 56 w 80"/>
                  <a:gd name="T47" fmla="*/ 7 h 40"/>
                  <a:gd name="T48" fmla="*/ 49 w 80"/>
                  <a:gd name="T49" fmla="*/ 5 h 40"/>
                  <a:gd name="T50" fmla="*/ 46 w 80"/>
                  <a:gd name="T51" fmla="*/ 5 h 40"/>
                  <a:gd name="T52" fmla="*/ 52 w 80"/>
                  <a:gd name="T53" fmla="*/ 21 h 40"/>
                  <a:gd name="T54" fmla="*/ 37 w 80"/>
                  <a:gd name="T55" fmla="*/ 28 h 40"/>
                  <a:gd name="T56" fmla="*/ 29 w 80"/>
                  <a:gd name="T57" fmla="*/ 16 h 40"/>
                  <a:gd name="T58" fmla="*/ 35 w 80"/>
                  <a:gd name="T59" fmla="*/ 14 h 40"/>
                  <a:gd name="T60" fmla="*/ 31 w 80"/>
                  <a:gd name="T61" fmla="*/ 9 h 40"/>
                  <a:gd name="T62" fmla="*/ 35 w 80"/>
                  <a:gd name="T6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40" fill="norm" stroke="1" extrusionOk="0">
                    <a:moveTo>
                      <a:pt x="61" y="9"/>
                    </a:moveTo>
                    <a:cubicBezTo>
                      <a:pt x="64" y="20"/>
                      <a:pt x="61" y="29"/>
                      <a:pt x="51" y="35"/>
                    </a:cubicBezTo>
                    <a:cubicBezTo>
                      <a:pt x="43" y="40"/>
                      <a:pt x="35" y="39"/>
                      <a:pt x="28" y="34"/>
                    </a:cubicBezTo>
                    <a:cubicBezTo>
                      <a:pt x="20" y="28"/>
                      <a:pt x="18" y="19"/>
                      <a:pt x="20" y="9"/>
                    </a:cubicBezTo>
                    <a:cubicBezTo>
                      <a:pt x="18" y="10"/>
                      <a:pt x="16" y="11"/>
                      <a:pt x="15" y="12"/>
                    </a:cubicBezTo>
                    <a:cubicBezTo>
                      <a:pt x="11" y="15"/>
                      <a:pt x="7" y="17"/>
                      <a:pt x="3" y="21"/>
                    </a:cubicBezTo>
                    <a:cubicBezTo>
                      <a:pt x="2" y="21"/>
                      <a:pt x="2" y="21"/>
                      <a:pt x="2" y="21"/>
                    </a:cubicBezTo>
                    <a:cubicBezTo>
                      <a:pt x="1" y="21"/>
                      <a:pt x="1" y="21"/>
                      <a:pt x="1" y="20"/>
                    </a:cubicBezTo>
                    <a:cubicBezTo>
                      <a:pt x="0" y="20"/>
                      <a:pt x="1" y="19"/>
                      <a:pt x="1" y="18"/>
                    </a:cubicBezTo>
                    <a:cubicBezTo>
                      <a:pt x="3" y="17"/>
                      <a:pt x="4" y="15"/>
                      <a:pt x="6" y="14"/>
                    </a:cubicBezTo>
                    <a:cubicBezTo>
                      <a:pt x="14" y="8"/>
                      <a:pt x="22" y="4"/>
                      <a:pt x="32" y="2"/>
                    </a:cubicBezTo>
                    <a:cubicBezTo>
                      <a:pt x="41" y="0"/>
                      <a:pt x="50" y="1"/>
                      <a:pt x="59" y="5"/>
                    </a:cubicBezTo>
                    <a:cubicBezTo>
                      <a:pt x="67" y="8"/>
                      <a:pt x="73" y="12"/>
                      <a:pt x="79" y="18"/>
                    </a:cubicBezTo>
                    <a:cubicBezTo>
                      <a:pt x="80" y="19"/>
                      <a:pt x="80" y="20"/>
                      <a:pt x="79" y="21"/>
                    </a:cubicBezTo>
                    <a:cubicBezTo>
                      <a:pt x="78" y="21"/>
                      <a:pt x="77" y="21"/>
                      <a:pt x="76" y="21"/>
                    </a:cubicBezTo>
                    <a:cubicBezTo>
                      <a:pt x="73" y="17"/>
                      <a:pt x="69" y="14"/>
                      <a:pt x="65" y="11"/>
                    </a:cubicBezTo>
                    <a:cubicBezTo>
                      <a:pt x="64" y="11"/>
                      <a:pt x="63" y="10"/>
                      <a:pt x="61" y="9"/>
                    </a:cubicBezTo>
                    <a:close/>
                    <a:moveTo>
                      <a:pt x="35" y="5"/>
                    </a:moveTo>
                    <a:cubicBezTo>
                      <a:pt x="32" y="6"/>
                      <a:pt x="28" y="7"/>
                      <a:pt x="25" y="8"/>
                    </a:cubicBezTo>
                    <a:cubicBezTo>
                      <a:pt x="25" y="8"/>
                      <a:pt x="25" y="9"/>
                      <a:pt x="24" y="9"/>
                    </a:cubicBezTo>
                    <a:cubicBezTo>
                      <a:pt x="23" y="12"/>
                      <a:pt x="22" y="15"/>
                      <a:pt x="23" y="19"/>
                    </a:cubicBezTo>
                    <a:cubicBezTo>
                      <a:pt x="24" y="29"/>
                      <a:pt x="33" y="35"/>
                      <a:pt x="43" y="34"/>
                    </a:cubicBezTo>
                    <a:cubicBezTo>
                      <a:pt x="55" y="32"/>
                      <a:pt x="62" y="19"/>
                      <a:pt x="57" y="8"/>
                    </a:cubicBezTo>
                    <a:cubicBezTo>
                      <a:pt x="57" y="8"/>
                      <a:pt x="56" y="8"/>
                      <a:pt x="56" y="7"/>
                    </a:cubicBezTo>
                    <a:cubicBezTo>
                      <a:pt x="53" y="7"/>
                      <a:pt x="51" y="6"/>
                      <a:pt x="49" y="5"/>
                    </a:cubicBezTo>
                    <a:cubicBezTo>
                      <a:pt x="48" y="5"/>
                      <a:pt x="47" y="5"/>
                      <a:pt x="46" y="5"/>
                    </a:cubicBezTo>
                    <a:cubicBezTo>
                      <a:pt x="53" y="9"/>
                      <a:pt x="54" y="16"/>
                      <a:pt x="52" y="21"/>
                    </a:cubicBezTo>
                    <a:cubicBezTo>
                      <a:pt x="49" y="27"/>
                      <a:pt x="43" y="30"/>
                      <a:pt x="37" y="28"/>
                    </a:cubicBezTo>
                    <a:cubicBezTo>
                      <a:pt x="32" y="26"/>
                      <a:pt x="28" y="21"/>
                      <a:pt x="29" y="16"/>
                    </a:cubicBezTo>
                    <a:cubicBezTo>
                      <a:pt x="32" y="18"/>
                      <a:pt x="34" y="17"/>
                      <a:pt x="35" y="14"/>
                    </a:cubicBezTo>
                    <a:cubicBezTo>
                      <a:pt x="36" y="12"/>
                      <a:pt x="34" y="10"/>
                      <a:pt x="31" y="9"/>
                    </a:cubicBezTo>
                    <a:cubicBezTo>
                      <a:pt x="32" y="7"/>
                      <a:pt x="34" y="6"/>
                      <a:pt x="35" y="5"/>
                    </a:cubicBez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a:p>
            </p:txBody>
          </p:sp>
        </p:grpSp>
      </p:grpSp>
      <p:sp>
        <p:nvSpPr>
          <p:cNvPr id="58" name="Freeform 46" hidden="0"/>
          <p:cNvSpPr/>
          <p:nvPr isPhoto="0" userDrawn="0"/>
        </p:nvSpPr>
        <p:spPr bwMode="auto">
          <a:xfrm>
            <a:off x="7245244" y="1965599"/>
            <a:ext cx="24633" cy="794416"/>
          </a:xfrm>
          <a:custGeom>
            <a:avLst/>
            <a:gdLst>
              <a:gd name="T0" fmla="*/ 8 w 8"/>
              <a:gd name="T1" fmla="*/ 258 h 258"/>
              <a:gd name="T2" fmla="*/ 0 w 8"/>
              <a:gd name="T3" fmla="*/ 258 h 258"/>
              <a:gd name="T4" fmla="*/ 0 w 8"/>
              <a:gd name="T5" fmla="*/ 0 h 258"/>
              <a:gd name="T6" fmla="*/ 8 w 8"/>
              <a:gd name="T7" fmla="*/ 0 h 258"/>
              <a:gd name="T8" fmla="*/ 8 w 8"/>
              <a:gd name="T9" fmla="*/ 258 h 258"/>
              <a:gd name="T10" fmla="*/ 8 w 8"/>
              <a:gd name="T11" fmla="*/ 258 h 258"/>
            </a:gdLst>
            <a:ahLst/>
            <a:cxnLst>
              <a:cxn ang="0">
                <a:pos x="T0" y="T1"/>
              </a:cxn>
              <a:cxn ang="0">
                <a:pos x="T2" y="T3"/>
              </a:cxn>
              <a:cxn ang="0">
                <a:pos x="T4" y="T5"/>
              </a:cxn>
              <a:cxn ang="0">
                <a:pos x="T6" y="T7"/>
              </a:cxn>
              <a:cxn ang="0">
                <a:pos x="T8" y="T9"/>
              </a:cxn>
              <a:cxn ang="0">
                <a:pos x="T10" y="T11"/>
              </a:cxn>
            </a:cxnLst>
            <a:rect l="0" t="0" r="r" b="b"/>
            <a:pathLst>
              <a:path w="8" h="258" fill="norm" stroke="1" extrusionOk="0">
                <a:moveTo>
                  <a:pt x="8" y="258"/>
                </a:moveTo>
                <a:lnTo>
                  <a:pt x="0" y="258"/>
                </a:lnTo>
                <a:lnTo>
                  <a:pt x="0" y="0"/>
                </a:lnTo>
                <a:lnTo>
                  <a:pt x="8" y="0"/>
                </a:lnTo>
                <a:lnTo>
                  <a:pt x="8" y="258"/>
                </a:lnTo>
                <a:lnTo>
                  <a:pt x="8" y="258"/>
                </a:ln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grpSp>
        <p:nvGrpSpPr>
          <p:cNvPr id="59" name="Groupe 84" hidden="0"/>
          <p:cNvGrpSpPr/>
          <p:nvPr isPhoto="0" userDrawn="0"/>
        </p:nvGrpSpPr>
        <p:grpSpPr bwMode="auto">
          <a:xfrm>
            <a:off x="6611099" y="1851670"/>
            <a:ext cx="1302442" cy="230936"/>
            <a:chOff x="6539091" y="1851670"/>
            <a:chExt cx="1302442" cy="230936"/>
          </a:xfrm>
        </p:grpSpPr>
        <p:sp>
          <p:nvSpPr>
            <p:cNvPr id="60"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61"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62" name="Groupe 90" hidden="0"/>
          <p:cNvGrpSpPr/>
          <p:nvPr isPhoto="0" userDrawn="0"/>
        </p:nvGrpSpPr>
        <p:grpSpPr bwMode="auto">
          <a:xfrm>
            <a:off x="6774136" y="2750776"/>
            <a:ext cx="969927" cy="969927"/>
            <a:chOff x="6708427" y="2750776"/>
            <a:chExt cx="969927" cy="969927"/>
          </a:xfrm>
        </p:grpSpPr>
        <p:sp>
          <p:nvSpPr>
            <p:cNvPr id="63" name="Freeform 49" hidden="0"/>
            <p:cNvSpPr>
              <a:spLocks noEditPoints="1"/>
            </p:cNvSpPr>
            <p:nvPr isPhoto="0" userDrawn="0"/>
          </p:nvSpPr>
          <p:spPr bwMode="auto">
            <a:xfrm>
              <a:off x="6708427" y="2750776"/>
              <a:ext cx="969927" cy="969927"/>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4 h 201"/>
                <a:gd name="T12" fmla="*/ 5 w 201"/>
                <a:gd name="T13" fmla="*/ 100 h 201"/>
                <a:gd name="T14" fmla="*/ 100 w 201"/>
                <a:gd name="T15" fmla="*/ 196 h 201"/>
                <a:gd name="T16" fmla="*/ 196 w 201"/>
                <a:gd name="T17" fmla="*/ 100 h 201"/>
                <a:gd name="T18" fmla="*/ 100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0" y="201"/>
                  </a:moveTo>
                  <a:cubicBezTo>
                    <a:pt x="45" y="201"/>
                    <a:pt x="0" y="156"/>
                    <a:pt x="0" y="100"/>
                  </a:cubicBezTo>
                  <a:cubicBezTo>
                    <a:pt x="0" y="45"/>
                    <a:pt x="45" y="0"/>
                    <a:pt x="100" y="0"/>
                  </a:cubicBezTo>
                  <a:cubicBezTo>
                    <a:pt x="156" y="0"/>
                    <a:pt x="201" y="45"/>
                    <a:pt x="201" y="100"/>
                  </a:cubicBezTo>
                  <a:cubicBezTo>
                    <a:pt x="201" y="156"/>
                    <a:pt x="156" y="201"/>
                    <a:pt x="100" y="201"/>
                  </a:cubicBezTo>
                  <a:close/>
                  <a:moveTo>
                    <a:pt x="100" y="4"/>
                  </a:moveTo>
                  <a:cubicBezTo>
                    <a:pt x="48" y="4"/>
                    <a:pt x="5" y="47"/>
                    <a:pt x="5" y="100"/>
                  </a:cubicBezTo>
                  <a:cubicBezTo>
                    <a:pt x="5" y="153"/>
                    <a:pt x="48" y="196"/>
                    <a:pt x="100" y="196"/>
                  </a:cubicBezTo>
                  <a:cubicBezTo>
                    <a:pt x="153" y="196"/>
                    <a:pt x="196" y="153"/>
                    <a:pt x="196" y="100"/>
                  </a:cubicBezTo>
                  <a:cubicBezTo>
                    <a:pt x="196" y="47"/>
                    <a:pt x="153" y="4"/>
                    <a:pt x="100" y="4"/>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64" name="Freeform 50" hidden="0"/>
            <p:cNvSpPr/>
            <p:nvPr isPhoto="0" userDrawn="0"/>
          </p:nvSpPr>
          <p:spPr bwMode="auto">
            <a:xfrm>
              <a:off x="6945521" y="3049453"/>
              <a:ext cx="110849" cy="227856"/>
            </a:xfrm>
            <a:custGeom>
              <a:avLst/>
              <a:gdLst>
                <a:gd name="T0" fmla="*/ 15 w 23"/>
                <a:gd name="T1" fmla="*/ 47 h 47"/>
                <a:gd name="T2" fmla="*/ 8 w 23"/>
                <a:gd name="T3" fmla="*/ 47 h 47"/>
                <a:gd name="T4" fmla="*/ 7 w 23"/>
                <a:gd name="T5" fmla="*/ 39 h 47"/>
                <a:gd name="T6" fmla="*/ 6 w 23"/>
                <a:gd name="T7" fmla="*/ 27 h 47"/>
                <a:gd name="T8" fmla="*/ 5 w 23"/>
                <a:gd name="T9" fmla="*/ 26 h 47"/>
                <a:gd name="T10" fmla="*/ 1 w 23"/>
                <a:gd name="T11" fmla="*/ 24 h 47"/>
                <a:gd name="T12" fmla="*/ 0 w 23"/>
                <a:gd name="T13" fmla="*/ 23 h 47"/>
                <a:gd name="T14" fmla="*/ 0 w 23"/>
                <a:gd name="T15" fmla="*/ 8 h 47"/>
                <a:gd name="T16" fmla="*/ 3 w 23"/>
                <a:gd name="T17" fmla="*/ 4 h 47"/>
                <a:gd name="T18" fmla="*/ 11 w 23"/>
                <a:gd name="T19" fmla="*/ 1 h 47"/>
                <a:gd name="T20" fmla="*/ 12 w 23"/>
                <a:gd name="T21" fmla="*/ 1 h 47"/>
                <a:gd name="T22" fmla="*/ 20 w 23"/>
                <a:gd name="T23" fmla="*/ 4 h 47"/>
                <a:gd name="T24" fmla="*/ 23 w 23"/>
                <a:gd name="T25" fmla="*/ 8 h 47"/>
                <a:gd name="T26" fmla="*/ 23 w 23"/>
                <a:gd name="T27" fmla="*/ 23 h 47"/>
                <a:gd name="T28" fmla="*/ 22 w 23"/>
                <a:gd name="T29" fmla="*/ 24 h 47"/>
                <a:gd name="T30" fmla="*/ 18 w 23"/>
                <a:gd name="T31" fmla="*/ 26 h 47"/>
                <a:gd name="T32" fmla="*/ 17 w 23"/>
                <a:gd name="T33" fmla="*/ 27 h 47"/>
                <a:gd name="T34" fmla="*/ 16 w 23"/>
                <a:gd name="T35" fmla="*/ 36 h 47"/>
                <a:gd name="T36" fmla="*/ 15 w 23"/>
                <a:gd name="T3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7" fill="norm" stroke="1" extrusionOk="0">
                  <a:moveTo>
                    <a:pt x="15" y="47"/>
                  </a:moveTo>
                  <a:cubicBezTo>
                    <a:pt x="13" y="47"/>
                    <a:pt x="10" y="47"/>
                    <a:pt x="8" y="47"/>
                  </a:cubicBezTo>
                  <a:cubicBezTo>
                    <a:pt x="8" y="44"/>
                    <a:pt x="7" y="41"/>
                    <a:pt x="7" y="39"/>
                  </a:cubicBezTo>
                  <a:cubicBezTo>
                    <a:pt x="7" y="35"/>
                    <a:pt x="7" y="31"/>
                    <a:pt x="6" y="27"/>
                  </a:cubicBezTo>
                  <a:cubicBezTo>
                    <a:pt x="6" y="26"/>
                    <a:pt x="6" y="26"/>
                    <a:pt x="5" y="26"/>
                  </a:cubicBezTo>
                  <a:cubicBezTo>
                    <a:pt x="4" y="25"/>
                    <a:pt x="2" y="25"/>
                    <a:pt x="1" y="24"/>
                  </a:cubicBezTo>
                  <a:cubicBezTo>
                    <a:pt x="1" y="24"/>
                    <a:pt x="0" y="24"/>
                    <a:pt x="0" y="23"/>
                  </a:cubicBezTo>
                  <a:cubicBezTo>
                    <a:pt x="0" y="18"/>
                    <a:pt x="0" y="13"/>
                    <a:pt x="0" y="8"/>
                  </a:cubicBezTo>
                  <a:cubicBezTo>
                    <a:pt x="0" y="6"/>
                    <a:pt x="1" y="5"/>
                    <a:pt x="3" y="4"/>
                  </a:cubicBezTo>
                  <a:cubicBezTo>
                    <a:pt x="6" y="3"/>
                    <a:pt x="8" y="2"/>
                    <a:pt x="11" y="1"/>
                  </a:cubicBezTo>
                  <a:cubicBezTo>
                    <a:pt x="11" y="1"/>
                    <a:pt x="12" y="0"/>
                    <a:pt x="12" y="1"/>
                  </a:cubicBezTo>
                  <a:cubicBezTo>
                    <a:pt x="15" y="2"/>
                    <a:pt x="18" y="3"/>
                    <a:pt x="20" y="4"/>
                  </a:cubicBezTo>
                  <a:cubicBezTo>
                    <a:pt x="22" y="5"/>
                    <a:pt x="23" y="6"/>
                    <a:pt x="23" y="8"/>
                  </a:cubicBezTo>
                  <a:cubicBezTo>
                    <a:pt x="23" y="13"/>
                    <a:pt x="23" y="18"/>
                    <a:pt x="23" y="23"/>
                  </a:cubicBezTo>
                  <a:cubicBezTo>
                    <a:pt x="23" y="24"/>
                    <a:pt x="23" y="24"/>
                    <a:pt x="22" y="24"/>
                  </a:cubicBezTo>
                  <a:cubicBezTo>
                    <a:pt x="21" y="25"/>
                    <a:pt x="20" y="25"/>
                    <a:pt x="18" y="26"/>
                  </a:cubicBezTo>
                  <a:cubicBezTo>
                    <a:pt x="18" y="26"/>
                    <a:pt x="17" y="26"/>
                    <a:pt x="17" y="27"/>
                  </a:cubicBezTo>
                  <a:cubicBezTo>
                    <a:pt x="17" y="30"/>
                    <a:pt x="17" y="33"/>
                    <a:pt x="16" y="36"/>
                  </a:cubicBezTo>
                  <a:cubicBezTo>
                    <a:pt x="16" y="39"/>
                    <a:pt x="16" y="43"/>
                    <a:pt x="15" y="4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65" name="Freeform 51" hidden="0"/>
            <p:cNvSpPr/>
            <p:nvPr isPhoto="0" userDrawn="0"/>
          </p:nvSpPr>
          <p:spPr bwMode="auto">
            <a:xfrm>
              <a:off x="7136427" y="3049453"/>
              <a:ext cx="110849" cy="227856"/>
            </a:xfrm>
            <a:custGeom>
              <a:avLst/>
              <a:gdLst>
                <a:gd name="T0" fmla="*/ 23 w 23"/>
                <a:gd name="T1" fmla="*/ 24 h 47"/>
                <a:gd name="T2" fmla="*/ 18 w 23"/>
                <a:gd name="T3" fmla="*/ 26 h 47"/>
                <a:gd name="T4" fmla="*/ 17 w 23"/>
                <a:gd name="T5" fmla="*/ 27 h 47"/>
                <a:gd name="T6" fmla="*/ 16 w 23"/>
                <a:gd name="T7" fmla="*/ 38 h 47"/>
                <a:gd name="T8" fmla="*/ 15 w 23"/>
                <a:gd name="T9" fmla="*/ 47 h 47"/>
                <a:gd name="T10" fmla="*/ 8 w 23"/>
                <a:gd name="T11" fmla="*/ 47 h 47"/>
                <a:gd name="T12" fmla="*/ 7 w 23"/>
                <a:gd name="T13" fmla="*/ 39 h 47"/>
                <a:gd name="T14" fmla="*/ 6 w 23"/>
                <a:gd name="T15" fmla="*/ 27 h 47"/>
                <a:gd name="T16" fmla="*/ 5 w 23"/>
                <a:gd name="T17" fmla="*/ 26 h 47"/>
                <a:gd name="T18" fmla="*/ 1 w 23"/>
                <a:gd name="T19" fmla="*/ 24 h 47"/>
                <a:gd name="T20" fmla="*/ 0 w 23"/>
                <a:gd name="T21" fmla="*/ 23 h 47"/>
                <a:gd name="T22" fmla="*/ 0 w 23"/>
                <a:gd name="T23" fmla="*/ 8 h 47"/>
                <a:gd name="T24" fmla="*/ 2 w 23"/>
                <a:gd name="T25" fmla="*/ 4 h 47"/>
                <a:gd name="T26" fmla="*/ 11 w 23"/>
                <a:gd name="T27" fmla="*/ 1 h 47"/>
                <a:gd name="T28" fmla="*/ 12 w 23"/>
                <a:gd name="T29" fmla="*/ 1 h 47"/>
                <a:gd name="T30" fmla="*/ 20 w 23"/>
                <a:gd name="T31" fmla="*/ 4 h 47"/>
                <a:gd name="T32" fmla="*/ 23 w 23"/>
                <a:gd name="T33" fmla="*/ 8 h 47"/>
                <a:gd name="T34" fmla="*/ 23 w 23"/>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7" fill="norm" stroke="1" extrusionOk="0">
                  <a:moveTo>
                    <a:pt x="23" y="24"/>
                  </a:moveTo>
                  <a:cubicBezTo>
                    <a:pt x="21" y="25"/>
                    <a:pt x="20" y="25"/>
                    <a:pt x="18" y="26"/>
                  </a:cubicBezTo>
                  <a:cubicBezTo>
                    <a:pt x="17" y="26"/>
                    <a:pt x="17" y="26"/>
                    <a:pt x="17" y="27"/>
                  </a:cubicBezTo>
                  <a:cubicBezTo>
                    <a:pt x="17" y="31"/>
                    <a:pt x="16" y="35"/>
                    <a:pt x="16" y="38"/>
                  </a:cubicBezTo>
                  <a:cubicBezTo>
                    <a:pt x="16" y="41"/>
                    <a:pt x="15" y="44"/>
                    <a:pt x="15" y="47"/>
                  </a:cubicBezTo>
                  <a:cubicBezTo>
                    <a:pt x="13" y="47"/>
                    <a:pt x="10" y="47"/>
                    <a:pt x="8" y="47"/>
                  </a:cubicBezTo>
                  <a:cubicBezTo>
                    <a:pt x="7" y="44"/>
                    <a:pt x="7" y="41"/>
                    <a:pt x="7" y="39"/>
                  </a:cubicBezTo>
                  <a:cubicBezTo>
                    <a:pt x="7" y="35"/>
                    <a:pt x="6" y="31"/>
                    <a:pt x="6" y="27"/>
                  </a:cubicBezTo>
                  <a:cubicBezTo>
                    <a:pt x="6" y="26"/>
                    <a:pt x="6" y="26"/>
                    <a:pt x="5" y="26"/>
                  </a:cubicBezTo>
                  <a:cubicBezTo>
                    <a:pt x="3" y="25"/>
                    <a:pt x="2" y="25"/>
                    <a:pt x="1" y="24"/>
                  </a:cubicBezTo>
                  <a:cubicBezTo>
                    <a:pt x="0" y="24"/>
                    <a:pt x="0" y="24"/>
                    <a:pt x="0" y="23"/>
                  </a:cubicBezTo>
                  <a:cubicBezTo>
                    <a:pt x="0" y="18"/>
                    <a:pt x="0" y="13"/>
                    <a:pt x="0" y="8"/>
                  </a:cubicBezTo>
                  <a:cubicBezTo>
                    <a:pt x="0" y="6"/>
                    <a:pt x="1" y="5"/>
                    <a:pt x="2" y="4"/>
                  </a:cubicBezTo>
                  <a:cubicBezTo>
                    <a:pt x="5" y="3"/>
                    <a:pt x="8" y="2"/>
                    <a:pt x="11" y="1"/>
                  </a:cubicBezTo>
                  <a:cubicBezTo>
                    <a:pt x="11" y="0"/>
                    <a:pt x="12" y="0"/>
                    <a:pt x="12" y="1"/>
                  </a:cubicBezTo>
                  <a:cubicBezTo>
                    <a:pt x="15" y="2"/>
                    <a:pt x="18" y="3"/>
                    <a:pt x="20" y="4"/>
                  </a:cubicBezTo>
                  <a:cubicBezTo>
                    <a:pt x="22" y="5"/>
                    <a:pt x="23" y="6"/>
                    <a:pt x="23" y="8"/>
                  </a:cubicBezTo>
                  <a:cubicBezTo>
                    <a:pt x="23" y="13"/>
                    <a:pt x="23" y="19"/>
                    <a:pt x="23" y="24"/>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66" name="Freeform 52" hidden="0"/>
            <p:cNvSpPr/>
            <p:nvPr isPhoto="0" userDrawn="0"/>
          </p:nvSpPr>
          <p:spPr bwMode="auto">
            <a:xfrm>
              <a:off x="7330411" y="3049453"/>
              <a:ext cx="104690" cy="227856"/>
            </a:xfrm>
            <a:custGeom>
              <a:avLst/>
              <a:gdLst>
                <a:gd name="T0" fmla="*/ 15 w 22"/>
                <a:gd name="T1" fmla="*/ 47 h 47"/>
                <a:gd name="T2" fmla="*/ 7 w 22"/>
                <a:gd name="T3" fmla="*/ 47 h 47"/>
                <a:gd name="T4" fmla="*/ 7 w 22"/>
                <a:gd name="T5" fmla="*/ 39 h 47"/>
                <a:gd name="T6" fmla="*/ 6 w 22"/>
                <a:gd name="T7" fmla="*/ 27 h 47"/>
                <a:gd name="T8" fmla="*/ 4 w 22"/>
                <a:gd name="T9" fmla="*/ 26 h 47"/>
                <a:gd name="T10" fmla="*/ 1 w 22"/>
                <a:gd name="T11" fmla="*/ 24 h 47"/>
                <a:gd name="T12" fmla="*/ 0 w 22"/>
                <a:gd name="T13" fmla="*/ 23 h 47"/>
                <a:gd name="T14" fmla="*/ 0 w 22"/>
                <a:gd name="T15" fmla="*/ 8 h 47"/>
                <a:gd name="T16" fmla="*/ 2 w 22"/>
                <a:gd name="T17" fmla="*/ 4 h 47"/>
                <a:gd name="T18" fmla="*/ 11 w 22"/>
                <a:gd name="T19" fmla="*/ 1 h 47"/>
                <a:gd name="T20" fmla="*/ 12 w 22"/>
                <a:gd name="T21" fmla="*/ 1 h 47"/>
                <a:gd name="T22" fmla="*/ 20 w 22"/>
                <a:gd name="T23" fmla="*/ 4 h 47"/>
                <a:gd name="T24" fmla="*/ 22 w 22"/>
                <a:gd name="T25" fmla="*/ 8 h 47"/>
                <a:gd name="T26" fmla="*/ 22 w 22"/>
                <a:gd name="T27" fmla="*/ 23 h 47"/>
                <a:gd name="T28" fmla="*/ 21 w 22"/>
                <a:gd name="T29" fmla="*/ 24 h 47"/>
                <a:gd name="T30" fmla="*/ 18 w 22"/>
                <a:gd name="T31" fmla="*/ 26 h 47"/>
                <a:gd name="T32" fmla="*/ 17 w 22"/>
                <a:gd name="T33" fmla="*/ 27 h 47"/>
                <a:gd name="T34" fmla="*/ 16 w 22"/>
                <a:gd name="T35" fmla="*/ 36 h 47"/>
                <a:gd name="T36" fmla="*/ 15 w 22"/>
                <a:gd name="T3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47" fill="norm" stroke="1" extrusionOk="0">
                  <a:moveTo>
                    <a:pt x="15" y="47"/>
                  </a:moveTo>
                  <a:cubicBezTo>
                    <a:pt x="12" y="47"/>
                    <a:pt x="10" y="47"/>
                    <a:pt x="7" y="47"/>
                  </a:cubicBezTo>
                  <a:cubicBezTo>
                    <a:pt x="7" y="44"/>
                    <a:pt x="7" y="41"/>
                    <a:pt x="7" y="39"/>
                  </a:cubicBezTo>
                  <a:cubicBezTo>
                    <a:pt x="6" y="35"/>
                    <a:pt x="6" y="31"/>
                    <a:pt x="6" y="27"/>
                  </a:cubicBezTo>
                  <a:cubicBezTo>
                    <a:pt x="6" y="26"/>
                    <a:pt x="5" y="26"/>
                    <a:pt x="4" y="26"/>
                  </a:cubicBezTo>
                  <a:cubicBezTo>
                    <a:pt x="3" y="25"/>
                    <a:pt x="2" y="25"/>
                    <a:pt x="1" y="24"/>
                  </a:cubicBezTo>
                  <a:cubicBezTo>
                    <a:pt x="0" y="24"/>
                    <a:pt x="0" y="24"/>
                    <a:pt x="0" y="23"/>
                  </a:cubicBezTo>
                  <a:cubicBezTo>
                    <a:pt x="0" y="18"/>
                    <a:pt x="0" y="13"/>
                    <a:pt x="0" y="8"/>
                  </a:cubicBezTo>
                  <a:cubicBezTo>
                    <a:pt x="0" y="6"/>
                    <a:pt x="1" y="5"/>
                    <a:pt x="2" y="4"/>
                  </a:cubicBezTo>
                  <a:cubicBezTo>
                    <a:pt x="5" y="3"/>
                    <a:pt x="8" y="2"/>
                    <a:pt x="11" y="1"/>
                  </a:cubicBezTo>
                  <a:cubicBezTo>
                    <a:pt x="11" y="1"/>
                    <a:pt x="11" y="0"/>
                    <a:pt x="12" y="1"/>
                  </a:cubicBezTo>
                  <a:cubicBezTo>
                    <a:pt x="14" y="2"/>
                    <a:pt x="17" y="3"/>
                    <a:pt x="20" y="4"/>
                  </a:cubicBezTo>
                  <a:cubicBezTo>
                    <a:pt x="22" y="5"/>
                    <a:pt x="22" y="6"/>
                    <a:pt x="22" y="8"/>
                  </a:cubicBezTo>
                  <a:cubicBezTo>
                    <a:pt x="22" y="13"/>
                    <a:pt x="22" y="18"/>
                    <a:pt x="22" y="23"/>
                  </a:cubicBezTo>
                  <a:cubicBezTo>
                    <a:pt x="22" y="24"/>
                    <a:pt x="22" y="24"/>
                    <a:pt x="21" y="24"/>
                  </a:cubicBezTo>
                  <a:cubicBezTo>
                    <a:pt x="20" y="25"/>
                    <a:pt x="19" y="25"/>
                    <a:pt x="18" y="26"/>
                  </a:cubicBezTo>
                  <a:cubicBezTo>
                    <a:pt x="17" y="26"/>
                    <a:pt x="17" y="26"/>
                    <a:pt x="17" y="27"/>
                  </a:cubicBezTo>
                  <a:cubicBezTo>
                    <a:pt x="16" y="30"/>
                    <a:pt x="16" y="33"/>
                    <a:pt x="16" y="36"/>
                  </a:cubicBezTo>
                  <a:cubicBezTo>
                    <a:pt x="15" y="39"/>
                    <a:pt x="15" y="43"/>
                    <a:pt x="15" y="4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67" name="Freeform 53" hidden="0"/>
            <p:cNvSpPr/>
            <p:nvPr isPhoto="0" userDrawn="0"/>
          </p:nvSpPr>
          <p:spPr bwMode="auto">
            <a:xfrm>
              <a:off x="7037895" y="3292703"/>
              <a:ext cx="110849" cy="221697"/>
            </a:xfrm>
            <a:custGeom>
              <a:avLst/>
              <a:gdLst>
                <a:gd name="T0" fmla="*/ 8 w 23"/>
                <a:gd name="T1" fmla="*/ 46 h 46"/>
                <a:gd name="T2" fmla="*/ 6 w 23"/>
                <a:gd name="T3" fmla="*/ 30 h 46"/>
                <a:gd name="T4" fmla="*/ 6 w 23"/>
                <a:gd name="T5" fmla="*/ 28 h 46"/>
                <a:gd name="T6" fmla="*/ 3 w 23"/>
                <a:gd name="T7" fmla="*/ 24 h 46"/>
                <a:gd name="T8" fmla="*/ 0 w 23"/>
                <a:gd name="T9" fmla="*/ 20 h 46"/>
                <a:gd name="T10" fmla="*/ 0 w 23"/>
                <a:gd name="T11" fmla="*/ 8 h 46"/>
                <a:gd name="T12" fmla="*/ 3 w 23"/>
                <a:gd name="T13" fmla="*/ 3 h 46"/>
                <a:gd name="T14" fmla="*/ 11 w 23"/>
                <a:gd name="T15" fmla="*/ 0 h 46"/>
                <a:gd name="T16" fmla="*/ 12 w 23"/>
                <a:gd name="T17" fmla="*/ 0 h 46"/>
                <a:gd name="T18" fmla="*/ 20 w 23"/>
                <a:gd name="T19" fmla="*/ 3 h 46"/>
                <a:gd name="T20" fmla="*/ 23 w 23"/>
                <a:gd name="T21" fmla="*/ 7 h 46"/>
                <a:gd name="T22" fmla="*/ 23 w 23"/>
                <a:gd name="T23" fmla="*/ 23 h 46"/>
                <a:gd name="T24" fmla="*/ 18 w 23"/>
                <a:gd name="T25" fmla="*/ 25 h 46"/>
                <a:gd name="T26" fmla="*/ 17 w 23"/>
                <a:gd name="T27" fmla="*/ 26 h 46"/>
                <a:gd name="T28" fmla="*/ 16 w 23"/>
                <a:gd name="T29" fmla="*/ 38 h 46"/>
                <a:gd name="T30" fmla="*/ 15 w 23"/>
                <a:gd name="T31" fmla="*/ 46 h 46"/>
                <a:gd name="T32" fmla="*/ 8 w 23"/>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6" fill="norm" stroke="1" extrusionOk="0">
                  <a:moveTo>
                    <a:pt x="8" y="46"/>
                  </a:moveTo>
                  <a:cubicBezTo>
                    <a:pt x="7" y="41"/>
                    <a:pt x="7" y="35"/>
                    <a:pt x="6" y="30"/>
                  </a:cubicBezTo>
                  <a:cubicBezTo>
                    <a:pt x="6" y="29"/>
                    <a:pt x="6" y="29"/>
                    <a:pt x="6" y="28"/>
                  </a:cubicBezTo>
                  <a:cubicBezTo>
                    <a:pt x="7" y="26"/>
                    <a:pt x="5" y="25"/>
                    <a:pt x="3" y="24"/>
                  </a:cubicBezTo>
                  <a:cubicBezTo>
                    <a:pt x="0" y="23"/>
                    <a:pt x="0" y="23"/>
                    <a:pt x="0" y="20"/>
                  </a:cubicBezTo>
                  <a:cubicBezTo>
                    <a:pt x="0" y="16"/>
                    <a:pt x="0" y="12"/>
                    <a:pt x="0" y="8"/>
                  </a:cubicBezTo>
                  <a:cubicBezTo>
                    <a:pt x="0" y="5"/>
                    <a:pt x="1" y="4"/>
                    <a:pt x="3" y="3"/>
                  </a:cubicBezTo>
                  <a:cubicBezTo>
                    <a:pt x="6" y="2"/>
                    <a:pt x="8" y="1"/>
                    <a:pt x="11" y="0"/>
                  </a:cubicBezTo>
                  <a:cubicBezTo>
                    <a:pt x="12" y="0"/>
                    <a:pt x="12" y="0"/>
                    <a:pt x="12" y="0"/>
                  </a:cubicBezTo>
                  <a:cubicBezTo>
                    <a:pt x="15" y="1"/>
                    <a:pt x="18" y="2"/>
                    <a:pt x="20" y="3"/>
                  </a:cubicBezTo>
                  <a:cubicBezTo>
                    <a:pt x="22" y="4"/>
                    <a:pt x="23" y="5"/>
                    <a:pt x="23" y="7"/>
                  </a:cubicBezTo>
                  <a:cubicBezTo>
                    <a:pt x="23" y="13"/>
                    <a:pt x="23" y="18"/>
                    <a:pt x="23" y="23"/>
                  </a:cubicBezTo>
                  <a:cubicBezTo>
                    <a:pt x="21" y="24"/>
                    <a:pt x="20" y="24"/>
                    <a:pt x="18" y="25"/>
                  </a:cubicBezTo>
                  <a:cubicBezTo>
                    <a:pt x="17" y="25"/>
                    <a:pt x="17" y="26"/>
                    <a:pt x="17" y="26"/>
                  </a:cubicBezTo>
                  <a:cubicBezTo>
                    <a:pt x="17" y="30"/>
                    <a:pt x="16" y="34"/>
                    <a:pt x="16" y="38"/>
                  </a:cubicBezTo>
                  <a:cubicBezTo>
                    <a:pt x="16" y="40"/>
                    <a:pt x="16" y="43"/>
                    <a:pt x="15" y="46"/>
                  </a:cubicBezTo>
                  <a:cubicBezTo>
                    <a:pt x="13" y="46"/>
                    <a:pt x="10" y="46"/>
                    <a:pt x="8" y="4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68" name="Freeform 54" hidden="0"/>
            <p:cNvSpPr/>
            <p:nvPr isPhoto="0" userDrawn="0"/>
          </p:nvSpPr>
          <p:spPr bwMode="auto">
            <a:xfrm>
              <a:off x="7238038" y="3292703"/>
              <a:ext cx="110849" cy="221697"/>
            </a:xfrm>
            <a:custGeom>
              <a:avLst/>
              <a:gdLst>
                <a:gd name="T0" fmla="*/ 22 w 23"/>
                <a:gd name="T1" fmla="*/ 23 h 46"/>
                <a:gd name="T2" fmla="*/ 18 w 23"/>
                <a:gd name="T3" fmla="*/ 25 h 46"/>
                <a:gd name="T4" fmla="*/ 17 w 23"/>
                <a:gd name="T5" fmla="*/ 26 h 46"/>
                <a:gd name="T6" fmla="*/ 16 w 23"/>
                <a:gd name="T7" fmla="*/ 38 h 46"/>
                <a:gd name="T8" fmla="*/ 15 w 23"/>
                <a:gd name="T9" fmla="*/ 46 h 46"/>
                <a:gd name="T10" fmla="*/ 8 w 23"/>
                <a:gd name="T11" fmla="*/ 46 h 46"/>
                <a:gd name="T12" fmla="*/ 7 w 23"/>
                <a:gd name="T13" fmla="*/ 38 h 46"/>
                <a:gd name="T14" fmla="*/ 6 w 23"/>
                <a:gd name="T15" fmla="*/ 26 h 46"/>
                <a:gd name="T16" fmla="*/ 4 w 23"/>
                <a:gd name="T17" fmla="*/ 25 h 46"/>
                <a:gd name="T18" fmla="*/ 1 w 23"/>
                <a:gd name="T19" fmla="*/ 24 h 46"/>
                <a:gd name="T20" fmla="*/ 0 w 23"/>
                <a:gd name="T21" fmla="*/ 22 h 46"/>
                <a:gd name="T22" fmla="*/ 0 w 23"/>
                <a:gd name="T23" fmla="*/ 7 h 46"/>
                <a:gd name="T24" fmla="*/ 2 w 23"/>
                <a:gd name="T25" fmla="*/ 3 h 46"/>
                <a:gd name="T26" fmla="*/ 11 w 23"/>
                <a:gd name="T27" fmla="*/ 0 h 46"/>
                <a:gd name="T28" fmla="*/ 12 w 23"/>
                <a:gd name="T29" fmla="*/ 0 h 46"/>
                <a:gd name="T30" fmla="*/ 20 w 23"/>
                <a:gd name="T31" fmla="*/ 4 h 46"/>
                <a:gd name="T32" fmla="*/ 22 w 23"/>
                <a:gd name="T33" fmla="*/ 7 h 46"/>
                <a:gd name="T34" fmla="*/ 22 w 23"/>
                <a:gd name="T3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6" fill="norm" stroke="1" extrusionOk="0">
                  <a:moveTo>
                    <a:pt x="22" y="23"/>
                  </a:moveTo>
                  <a:cubicBezTo>
                    <a:pt x="21" y="24"/>
                    <a:pt x="19" y="24"/>
                    <a:pt x="18" y="25"/>
                  </a:cubicBezTo>
                  <a:cubicBezTo>
                    <a:pt x="17" y="25"/>
                    <a:pt x="17" y="26"/>
                    <a:pt x="17" y="26"/>
                  </a:cubicBezTo>
                  <a:cubicBezTo>
                    <a:pt x="16" y="30"/>
                    <a:pt x="16" y="34"/>
                    <a:pt x="16" y="38"/>
                  </a:cubicBezTo>
                  <a:cubicBezTo>
                    <a:pt x="15" y="40"/>
                    <a:pt x="15" y="43"/>
                    <a:pt x="15" y="46"/>
                  </a:cubicBezTo>
                  <a:cubicBezTo>
                    <a:pt x="12" y="46"/>
                    <a:pt x="10" y="46"/>
                    <a:pt x="8" y="46"/>
                  </a:cubicBezTo>
                  <a:cubicBezTo>
                    <a:pt x="7" y="43"/>
                    <a:pt x="7" y="41"/>
                    <a:pt x="7" y="38"/>
                  </a:cubicBezTo>
                  <a:cubicBezTo>
                    <a:pt x="6" y="34"/>
                    <a:pt x="6" y="30"/>
                    <a:pt x="6" y="26"/>
                  </a:cubicBezTo>
                  <a:cubicBezTo>
                    <a:pt x="6" y="25"/>
                    <a:pt x="5" y="25"/>
                    <a:pt x="4" y="25"/>
                  </a:cubicBezTo>
                  <a:cubicBezTo>
                    <a:pt x="3" y="24"/>
                    <a:pt x="2" y="24"/>
                    <a:pt x="1" y="24"/>
                  </a:cubicBezTo>
                  <a:cubicBezTo>
                    <a:pt x="0" y="23"/>
                    <a:pt x="0" y="23"/>
                    <a:pt x="0" y="22"/>
                  </a:cubicBezTo>
                  <a:cubicBezTo>
                    <a:pt x="0" y="17"/>
                    <a:pt x="0" y="12"/>
                    <a:pt x="0" y="7"/>
                  </a:cubicBezTo>
                  <a:cubicBezTo>
                    <a:pt x="0" y="5"/>
                    <a:pt x="1" y="4"/>
                    <a:pt x="2" y="3"/>
                  </a:cubicBezTo>
                  <a:cubicBezTo>
                    <a:pt x="5" y="2"/>
                    <a:pt x="8" y="1"/>
                    <a:pt x="11" y="0"/>
                  </a:cubicBezTo>
                  <a:cubicBezTo>
                    <a:pt x="11" y="0"/>
                    <a:pt x="11" y="0"/>
                    <a:pt x="12" y="0"/>
                  </a:cubicBezTo>
                  <a:cubicBezTo>
                    <a:pt x="15" y="1"/>
                    <a:pt x="17" y="2"/>
                    <a:pt x="20" y="4"/>
                  </a:cubicBezTo>
                  <a:cubicBezTo>
                    <a:pt x="22" y="4"/>
                    <a:pt x="22" y="5"/>
                    <a:pt x="22" y="7"/>
                  </a:cubicBezTo>
                  <a:cubicBezTo>
                    <a:pt x="23" y="12"/>
                    <a:pt x="22" y="18"/>
                    <a:pt x="22" y="23"/>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69" name="Freeform 55" hidden="0"/>
            <p:cNvSpPr/>
            <p:nvPr isPhoto="0" userDrawn="0"/>
          </p:nvSpPr>
          <p:spPr bwMode="auto">
            <a:xfrm>
              <a:off x="6963996" y="2981712"/>
              <a:ext cx="61583" cy="67741"/>
            </a:xfrm>
            <a:custGeom>
              <a:avLst/>
              <a:gdLst>
                <a:gd name="T0" fmla="*/ 13 w 13"/>
                <a:gd name="T1" fmla="*/ 7 h 14"/>
                <a:gd name="T2" fmla="*/ 8 w 13"/>
                <a:gd name="T3" fmla="*/ 14 h 14"/>
                <a:gd name="T4" fmla="*/ 7 w 13"/>
                <a:gd name="T5" fmla="*/ 14 h 14"/>
                <a:gd name="T6" fmla="*/ 3 w 13"/>
                <a:gd name="T7" fmla="*/ 3 h 14"/>
                <a:gd name="T8" fmla="*/ 9 w 13"/>
                <a:gd name="T9" fmla="*/ 1 h 14"/>
                <a:gd name="T10" fmla="*/ 13 w 13"/>
                <a:gd name="T11" fmla="*/ 6 h 14"/>
                <a:gd name="T12" fmla="*/ 13 w 13"/>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3" h="14" fill="norm" stroke="1" extrusionOk="0">
                  <a:moveTo>
                    <a:pt x="13" y="7"/>
                  </a:moveTo>
                  <a:cubicBezTo>
                    <a:pt x="13" y="11"/>
                    <a:pt x="12" y="13"/>
                    <a:pt x="8" y="14"/>
                  </a:cubicBezTo>
                  <a:cubicBezTo>
                    <a:pt x="8" y="14"/>
                    <a:pt x="8" y="14"/>
                    <a:pt x="7" y="14"/>
                  </a:cubicBezTo>
                  <a:cubicBezTo>
                    <a:pt x="3" y="13"/>
                    <a:pt x="0" y="7"/>
                    <a:pt x="3" y="3"/>
                  </a:cubicBezTo>
                  <a:cubicBezTo>
                    <a:pt x="5" y="1"/>
                    <a:pt x="7" y="0"/>
                    <a:pt x="9" y="1"/>
                  </a:cubicBezTo>
                  <a:cubicBezTo>
                    <a:pt x="12" y="2"/>
                    <a:pt x="13" y="4"/>
                    <a:pt x="13" y="6"/>
                  </a:cubicBezTo>
                  <a:cubicBezTo>
                    <a:pt x="13" y="7"/>
                    <a:pt x="13" y="7"/>
                    <a:pt x="13" y="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70" name="Freeform 56" hidden="0"/>
            <p:cNvSpPr/>
            <p:nvPr isPhoto="0" userDrawn="0"/>
          </p:nvSpPr>
          <p:spPr bwMode="auto">
            <a:xfrm>
              <a:off x="7157980" y="2981712"/>
              <a:ext cx="61583" cy="67741"/>
            </a:xfrm>
            <a:custGeom>
              <a:avLst/>
              <a:gdLst>
                <a:gd name="T0" fmla="*/ 13 w 13"/>
                <a:gd name="T1" fmla="*/ 7 h 14"/>
                <a:gd name="T2" fmla="*/ 8 w 13"/>
                <a:gd name="T3" fmla="*/ 14 h 14"/>
                <a:gd name="T4" fmla="*/ 7 w 13"/>
                <a:gd name="T5" fmla="*/ 14 h 14"/>
                <a:gd name="T6" fmla="*/ 3 w 13"/>
                <a:gd name="T7" fmla="*/ 3 h 14"/>
                <a:gd name="T8" fmla="*/ 9 w 13"/>
                <a:gd name="T9" fmla="*/ 1 h 14"/>
                <a:gd name="T10" fmla="*/ 13 w 13"/>
                <a:gd name="T11" fmla="*/ 6 h 14"/>
                <a:gd name="T12" fmla="*/ 13 w 13"/>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3" h="14" fill="norm" stroke="1" extrusionOk="0">
                  <a:moveTo>
                    <a:pt x="13" y="7"/>
                  </a:moveTo>
                  <a:cubicBezTo>
                    <a:pt x="13" y="11"/>
                    <a:pt x="11" y="13"/>
                    <a:pt x="8" y="14"/>
                  </a:cubicBezTo>
                  <a:cubicBezTo>
                    <a:pt x="7" y="14"/>
                    <a:pt x="7" y="14"/>
                    <a:pt x="7" y="14"/>
                  </a:cubicBezTo>
                  <a:cubicBezTo>
                    <a:pt x="2" y="13"/>
                    <a:pt x="0" y="7"/>
                    <a:pt x="3" y="3"/>
                  </a:cubicBezTo>
                  <a:cubicBezTo>
                    <a:pt x="5" y="1"/>
                    <a:pt x="7" y="0"/>
                    <a:pt x="9" y="1"/>
                  </a:cubicBezTo>
                  <a:cubicBezTo>
                    <a:pt x="11" y="2"/>
                    <a:pt x="13" y="4"/>
                    <a:pt x="13" y="6"/>
                  </a:cubicBezTo>
                  <a:cubicBezTo>
                    <a:pt x="13" y="7"/>
                    <a:pt x="13" y="7"/>
                    <a:pt x="13" y="7"/>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71" name="Freeform 57" hidden="0"/>
            <p:cNvSpPr/>
            <p:nvPr isPhoto="0" userDrawn="0"/>
          </p:nvSpPr>
          <p:spPr bwMode="auto">
            <a:xfrm>
              <a:off x="7358125" y="2987870"/>
              <a:ext cx="55424" cy="61583"/>
            </a:xfrm>
            <a:custGeom>
              <a:avLst/>
              <a:gdLst>
                <a:gd name="T0" fmla="*/ 11 w 11"/>
                <a:gd name="T1" fmla="*/ 6 h 13"/>
                <a:gd name="T2" fmla="*/ 5 w 11"/>
                <a:gd name="T3" fmla="*/ 13 h 13"/>
                <a:gd name="T4" fmla="*/ 5 w 11"/>
                <a:gd name="T5" fmla="*/ 13 h 13"/>
                <a:gd name="T6" fmla="*/ 0 w 11"/>
                <a:gd name="T7" fmla="*/ 8 h 13"/>
                <a:gd name="T8" fmla="*/ 0 w 11"/>
                <a:gd name="T9" fmla="*/ 4 h 13"/>
                <a:gd name="T10" fmla="*/ 6 w 11"/>
                <a:gd name="T11" fmla="*/ 0 h 13"/>
                <a:gd name="T12" fmla="*/ 11 w 11"/>
                <a:gd name="T13" fmla="*/ 5 h 13"/>
                <a:gd name="T14" fmla="*/ 11 w 1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fill="norm" stroke="1" extrusionOk="0">
                  <a:moveTo>
                    <a:pt x="11" y="6"/>
                  </a:moveTo>
                  <a:cubicBezTo>
                    <a:pt x="11" y="10"/>
                    <a:pt x="9" y="12"/>
                    <a:pt x="5" y="13"/>
                  </a:cubicBezTo>
                  <a:cubicBezTo>
                    <a:pt x="5" y="13"/>
                    <a:pt x="5" y="13"/>
                    <a:pt x="5" y="13"/>
                  </a:cubicBezTo>
                  <a:cubicBezTo>
                    <a:pt x="3" y="13"/>
                    <a:pt x="0" y="11"/>
                    <a:pt x="0" y="8"/>
                  </a:cubicBezTo>
                  <a:cubicBezTo>
                    <a:pt x="0" y="7"/>
                    <a:pt x="0" y="5"/>
                    <a:pt x="0" y="4"/>
                  </a:cubicBezTo>
                  <a:cubicBezTo>
                    <a:pt x="1" y="1"/>
                    <a:pt x="3" y="0"/>
                    <a:pt x="6" y="0"/>
                  </a:cubicBezTo>
                  <a:cubicBezTo>
                    <a:pt x="9" y="0"/>
                    <a:pt x="11" y="2"/>
                    <a:pt x="11" y="5"/>
                  </a:cubicBezTo>
                  <a:cubicBezTo>
                    <a:pt x="11" y="6"/>
                    <a:pt x="11" y="6"/>
                    <a:pt x="11" y="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72" name="Freeform 58" hidden="0"/>
            <p:cNvSpPr/>
            <p:nvPr isPhoto="0" userDrawn="0"/>
          </p:nvSpPr>
          <p:spPr bwMode="auto">
            <a:xfrm>
              <a:off x="7065606" y="3224962"/>
              <a:ext cx="58504" cy="61583"/>
            </a:xfrm>
            <a:custGeom>
              <a:avLst/>
              <a:gdLst>
                <a:gd name="T0" fmla="*/ 0 w 12"/>
                <a:gd name="T1" fmla="*/ 6 h 13"/>
                <a:gd name="T2" fmla="*/ 6 w 12"/>
                <a:gd name="T3" fmla="*/ 0 h 13"/>
                <a:gd name="T4" fmla="*/ 11 w 12"/>
                <a:gd name="T5" fmla="*/ 5 h 13"/>
                <a:gd name="T6" fmla="*/ 6 w 12"/>
                <a:gd name="T7" fmla="*/ 13 h 13"/>
                <a:gd name="T8" fmla="*/ 5 w 12"/>
                <a:gd name="T9" fmla="*/ 13 h 13"/>
                <a:gd name="T10" fmla="*/ 0 w 12"/>
                <a:gd name="T11" fmla="*/ 6 h 13"/>
              </a:gdLst>
              <a:ahLst/>
              <a:cxnLst>
                <a:cxn ang="0">
                  <a:pos x="T0" y="T1"/>
                </a:cxn>
                <a:cxn ang="0">
                  <a:pos x="T2" y="T3"/>
                </a:cxn>
                <a:cxn ang="0">
                  <a:pos x="T4" y="T5"/>
                </a:cxn>
                <a:cxn ang="0">
                  <a:pos x="T6" y="T7"/>
                </a:cxn>
                <a:cxn ang="0">
                  <a:pos x="T8" y="T9"/>
                </a:cxn>
                <a:cxn ang="0">
                  <a:pos x="T10" y="T11"/>
                </a:cxn>
              </a:cxnLst>
              <a:rect l="0" t="0" r="r" b="b"/>
              <a:pathLst>
                <a:path w="12" h="13" fill="norm" stroke="1" extrusionOk="0">
                  <a:moveTo>
                    <a:pt x="0" y="6"/>
                  </a:moveTo>
                  <a:cubicBezTo>
                    <a:pt x="0" y="2"/>
                    <a:pt x="3" y="0"/>
                    <a:pt x="6" y="0"/>
                  </a:cubicBezTo>
                  <a:cubicBezTo>
                    <a:pt x="9" y="0"/>
                    <a:pt x="11" y="2"/>
                    <a:pt x="11" y="5"/>
                  </a:cubicBezTo>
                  <a:cubicBezTo>
                    <a:pt x="12" y="9"/>
                    <a:pt x="10" y="12"/>
                    <a:pt x="6" y="13"/>
                  </a:cubicBezTo>
                  <a:cubicBezTo>
                    <a:pt x="6" y="13"/>
                    <a:pt x="6" y="13"/>
                    <a:pt x="5" y="13"/>
                  </a:cubicBezTo>
                  <a:cubicBezTo>
                    <a:pt x="2" y="12"/>
                    <a:pt x="0" y="10"/>
                    <a:pt x="0" y="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sp>
          <p:nvSpPr>
            <p:cNvPr id="73" name="Freeform 59" hidden="0"/>
            <p:cNvSpPr/>
            <p:nvPr isPhoto="0" userDrawn="0"/>
          </p:nvSpPr>
          <p:spPr bwMode="auto">
            <a:xfrm>
              <a:off x="7268829" y="3224962"/>
              <a:ext cx="55424" cy="61583"/>
            </a:xfrm>
            <a:custGeom>
              <a:avLst/>
              <a:gdLst>
                <a:gd name="T0" fmla="*/ 0 w 12"/>
                <a:gd name="T1" fmla="*/ 6 h 13"/>
                <a:gd name="T2" fmla="*/ 6 w 12"/>
                <a:gd name="T3" fmla="*/ 0 h 13"/>
                <a:gd name="T4" fmla="*/ 11 w 12"/>
                <a:gd name="T5" fmla="*/ 4 h 13"/>
                <a:gd name="T6" fmla="*/ 6 w 12"/>
                <a:gd name="T7" fmla="*/ 13 h 13"/>
                <a:gd name="T8" fmla="*/ 5 w 12"/>
                <a:gd name="T9" fmla="*/ 13 h 13"/>
                <a:gd name="T10" fmla="*/ 0 w 12"/>
                <a:gd name="T11" fmla="*/ 6 h 13"/>
              </a:gdLst>
              <a:ahLst/>
              <a:cxnLst>
                <a:cxn ang="0">
                  <a:pos x="T0" y="T1"/>
                </a:cxn>
                <a:cxn ang="0">
                  <a:pos x="T2" y="T3"/>
                </a:cxn>
                <a:cxn ang="0">
                  <a:pos x="T4" y="T5"/>
                </a:cxn>
                <a:cxn ang="0">
                  <a:pos x="T6" y="T7"/>
                </a:cxn>
                <a:cxn ang="0">
                  <a:pos x="T8" y="T9"/>
                </a:cxn>
                <a:cxn ang="0">
                  <a:pos x="T10" y="T11"/>
                </a:cxn>
              </a:cxnLst>
              <a:rect l="0" t="0" r="r" b="b"/>
              <a:pathLst>
                <a:path w="12" h="13" fill="norm" stroke="1" extrusionOk="0">
                  <a:moveTo>
                    <a:pt x="0" y="6"/>
                  </a:moveTo>
                  <a:cubicBezTo>
                    <a:pt x="0" y="2"/>
                    <a:pt x="2" y="0"/>
                    <a:pt x="6" y="0"/>
                  </a:cubicBezTo>
                  <a:cubicBezTo>
                    <a:pt x="8" y="0"/>
                    <a:pt x="10" y="2"/>
                    <a:pt x="11" y="4"/>
                  </a:cubicBezTo>
                  <a:cubicBezTo>
                    <a:pt x="12" y="10"/>
                    <a:pt x="10" y="12"/>
                    <a:pt x="6" y="13"/>
                  </a:cubicBezTo>
                  <a:cubicBezTo>
                    <a:pt x="5" y="13"/>
                    <a:pt x="5" y="13"/>
                    <a:pt x="5" y="13"/>
                  </a:cubicBezTo>
                  <a:cubicBezTo>
                    <a:pt x="1" y="12"/>
                    <a:pt x="0" y="10"/>
                    <a:pt x="0" y="6"/>
                  </a:cubicBez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a:p>
          </p:txBody>
        </p:sp>
      </p:grpSp>
      <p:sp>
        <p:nvSpPr>
          <p:cNvPr id="74" name="ZoneTexte 73" hidden="0"/>
          <p:cNvSpPr/>
          <p:nvPr isPhoto="0" userDrawn="0"/>
        </p:nvSpPr>
        <p:spPr bwMode="auto">
          <a:xfrm>
            <a:off x="1331640" y="3795886"/>
            <a:ext cx="1233030" cy="276999"/>
          </a:xfrm>
          <a:prstGeom prst="rect">
            <a:avLst/>
          </a:prstGeom>
          <a:noFill/>
        </p:spPr>
        <p:txBody>
          <a:bodyPr wrap="none" rtlCol="0">
            <a:spAutoFit/>
          </a:bodyPr>
          <a:lstStyle/>
          <a:p>
            <a:pPr>
              <a:defRPr/>
            </a:pPr>
            <a:r>
              <a:rPr lang="fr-FR" sz="1200">
                <a:solidFill>
                  <a:srgbClr val="EC6B5D"/>
                </a:solidFill>
                <a:latin typeface="Arial"/>
                <a:cs typeface="Arial"/>
              </a:rPr>
              <a:t>Les chercheurs</a:t>
            </a:r>
            <a:endParaRPr lang="en-US" sz="1200">
              <a:solidFill>
                <a:srgbClr val="EC6B5D"/>
              </a:solidFill>
            </a:endParaRPr>
          </a:p>
        </p:txBody>
      </p:sp>
      <p:sp>
        <p:nvSpPr>
          <p:cNvPr id="75" name="ZoneTexte 74" hidden="0"/>
          <p:cNvSpPr/>
          <p:nvPr isPhoto="0" userDrawn="0"/>
        </p:nvSpPr>
        <p:spPr bwMode="auto">
          <a:xfrm>
            <a:off x="2710989" y="3795886"/>
            <a:ext cx="1222521" cy="461665"/>
          </a:xfrm>
          <a:prstGeom prst="rect">
            <a:avLst/>
          </a:prstGeom>
          <a:noFill/>
        </p:spPr>
        <p:txBody>
          <a:bodyPr wrap="square" rtlCol="0">
            <a:spAutoFit/>
          </a:bodyPr>
          <a:lstStyle/>
          <a:p>
            <a:pPr algn="ctr">
              <a:defRPr/>
            </a:pPr>
            <a:r>
              <a:rPr lang="fr-FR" sz="1200">
                <a:solidFill>
                  <a:srgbClr val="9ACFB2"/>
                </a:solidFill>
                <a:latin typeface="Arial"/>
                <a:cs typeface="Arial"/>
              </a:rPr>
              <a:t>Les institutions</a:t>
            </a:r>
            <a:br>
              <a:rPr lang="fr-FR" sz="1200">
                <a:solidFill>
                  <a:srgbClr val="9ACFB2"/>
                </a:solidFill>
                <a:latin typeface="Arial"/>
                <a:cs typeface="Arial"/>
              </a:rPr>
            </a:br>
            <a:r>
              <a:rPr lang="fr-FR" sz="1200">
                <a:solidFill>
                  <a:srgbClr val="9ACFB2"/>
                </a:solidFill>
                <a:latin typeface="Arial"/>
                <a:cs typeface="Arial"/>
              </a:rPr>
              <a:t>de recherche</a:t>
            </a:r>
            <a:endParaRPr lang="en-US" sz="1300">
              <a:solidFill>
                <a:srgbClr val="9ACFB2"/>
              </a:solidFill>
            </a:endParaRPr>
          </a:p>
        </p:txBody>
      </p:sp>
      <p:sp>
        <p:nvSpPr>
          <p:cNvPr id="76" name="ZoneTexte 75" hidden="0"/>
          <p:cNvSpPr/>
          <p:nvPr isPhoto="0" userDrawn="0"/>
        </p:nvSpPr>
        <p:spPr bwMode="auto">
          <a:xfrm>
            <a:off x="3972651" y="3808284"/>
            <a:ext cx="1222521" cy="646331"/>
          </a:xfrm>
          <a:prstGeom prst="rect">
            <a:avLst/>
          </a:prstGeom>
          <a:noFill/>
        </p:spPr>
        <p:txBody>
          <a:bodyPr wrap="square" rtlCol="0">
            <a:spAutoFit/>
          </a:bodyPr>
          <a:lstStyle/>
          <a:p>
            <a:pPr algn="ctr" defTabSz="685800">
              <a:defRPr/>
            </a:pPr>
            <a:r>
              <a:rPr lang="fr-FR" sz="1200">
                <a:solidFill>
                  <a:srgbClr val="88D1F1"/>
                </a:solidFill>
                <a:latin typeface="Arial"/>
                <a:cs typeface="Arial"/>
              </a:rPr>
              <a:t>Les politiques publiques de</a:t>
            </a:r>
            <a:br>
              <a:rPr lang="fr-FR" sz="1200">
                <a:solidFill>
                  <a:srgbClr val="88D1F1"/>
                </a:solidFill>
                <a:latin typeface="Arial"/>
                <a:cs typeface="Arial"/>
              </a:rPr>
            </a:br>
            <a:r>
              <a:rPr lang="fr-FR" sz="1200">
                <a:solidFill>
                  <a:srgbClr val="88D1F1"/>
                </a:solidFill>
                <a:latin typeface="Arial"/>
                <a:cs typeface="Arial"/>
              </a:rPr>
              <a:t>la recherche</a:t>
            </a:r>
            <a:endParaRPr lang="fr-FR" sz="1200">
              <a:solidFill>
                <a:srgbClr val="88D1F1"/>
              </a:solidFill>
              <a:latin typeface="Calibri"/>
              <a:cs typeface="Arial"/>
            </a:endParaRPr>
          </a:p>
        </p:txBody>
      </p:sp>
      <p:sp>
        <p:nvSpPr>
          <p:cNvPr id="77" name="ZoneTexte 76" hidden="0"/>
          <p:cNvSpPr/>
          <p:nvPr isPhoto="0" userDrawn="0"/>
        </p:nvSpPr>
        <p:spPr bwMode="auto">
          <a:xfrm>
            <a:off x="5343361" y="3772759"/>
            <a:ext cx="1222521" cy="646331"/>
          </a:xfrm>
          <a:prstGeom prst="rect">
            <a:avLst/>
          </a:prstGeom>
          <a:noFill/>
        </p:spPr>
        <p:txBody>
          <a:bodyPr wrap="square" rtlCol="0">
            <a:spAutoFit/>
          </a:bodyPr>
          <a:lstStyle/>
          <a:p>
            <a:pPr algn="ctr" defTabSz="685800">
              <a:defRPr/>
            </a:pPr>
            <a:r>
              <a:rPr lang="fr-FR" sz="1200">
                <a:solidFill>
                  <a:srgbClr val="F0803C"/>
                </a:solidFill>
                <a:latin typeface="Arial"/>
                <a:cs typeface="Arial"/>
              </a:rPr>
              <a:t>Les financeurs de la recherche</a:t>
            </a:r>
            <a:endParaRPr lang="fr-FR" sz="1200">
              <a:solidFill>
                <a:srgbClr val="F0803C"/>
              </a:solidFill>
              <a:latin typeface="Calibri"/>
              <a:cs typeface="Arial"/>
            </a:endParaRPr>
          </a:p>
        </p:txBody>
      </p:sp>
      <p:sp>
        <p:nvSpPr>
          <p:cNvPr id="78" name="ZoneTexte 77" hidden="0"/>
          <p:cNvSpPr/>
          <p:nvPr isPhoto="0" userDrawn="0"/>
        </p:nvSpPr>
        <p:spPr bwMode="auto">
          <a:xfrm>
            <a:off x="6654418" y="3772759"/>
            <a:ext cx="1222521" cy="276999"/>
          </a:xfrm>
          <a:prstGeom prst="rect">
            <a:avLst/>
          </a:prstGeom>
          <a:noFill/>
        </p:spPr>
        <p:txBody>
          <a:bodyPr wrap="square" rtlCol="0">
            <a:spAutoFit/>
          </a:bodyPr>
          <a:lstStyle/>
          <a:p>
            <a:pPr algn="ctr" defTabSz="685800">
              <a:defRPr/>
            </a:pPr>
            <a:r>
              <a:rPr lang="fr-FR" sz="1200">
                <a:solidFill>
                  <a:srgbClr val="F1C43A"/>
                </a:solidFill>
                <a:latin typeface="Arial"/>
                <a:cs typeface="Arial"/>
              </a:rPr>
              <a:t>La société</a:t>
            </a:r>
            <a:endParaRPr lang="fr-FR" sz="1200">
              <a:solidFill>
                <a:srgbClr val="F1C43A"/>
              </a:solidFill>
              <a:latin typeface="Calibri"/>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algn="ctr" defTabSz="685800">
              <a:defRPr/>
            </a:pPr>
            <a:fld id="{D038279B-FC19-497E-A7D1-5ADD9CAF016F}" type="slidenum">
              <a:rPr lang="en-US" sz="1600" b="1">
                <a:solidFill>
                  <a:srgbClr val="C00000"/>
                </a:solidFill>
                <a:latin typeface="Arial"/>
                <a:ea typeface="Arial"/>
                <a:cs typeface="Arial"/>
              </a:rPr>
              <a:t>8</a:t>
            </a:fld>
            <a:endParaRPr lang="en-US" sz="1600">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6" name="ZoneTexte 1" hidden="0"/>
          <p:cNvSpPr/>
          <p:nvPr isPhoto="0" userDrawn="0"/>
        </p:nvSpPr>
        <p:spPr bwMode="auto">
          <a:xfrm>
            <a:off x="1233539" y="1527458"/>
            <a:ext cx="7166310" cy="300082"/>
          </a:xfrm>
          <a:prstGeom prst="rect">
            <a:avLst/>
          </a:prstGeom>
          <a:noFill/>
        </p:spPr>
        <p:txBody>
          <a:bodyPr wrap="square" rtlCol="0">
            <a:spAutoFit/>
          </a:bodyPr>
          <a:lstStyle/>
          <a:p>
            <a:pPr defTabSz="685800">
              <a:defRPr/>
            </a:pPr>
            <a:r>
              <a:rPr lang="fr-FR" sz="1350" b="1">
                <a:solidFill>
                  <a:srgbClr val="0070C0"/>
                </a:solidFill>
                <a:latin typeface="Arial"/>
                <a:cs typeface="Arial"/>
              </a:rPr>
              <a:t>		</a:t>
            </a:r>
            <a:endParaRPr sz="1350">
              <a:solidFill>
                <a:prstClr val="black"/>
              </a:solidFill>
              <a:latin typeface="Calibri"/>
              <a:cs typeface="Arial"/>
            </a:endParaRPr>
          </a:p>
        </p:txBody>
      </p:sp>
      <p:sp>
        <p:nvSpPr>
          <p:cNvPr id="7" name="ZoneTexte 9" hidden="0"/>
          <p:cNvSpPr/>
          <p:nvPr isPhoto="0" userDrawn="0"/>
        </p:nvSpPr>
        <p:spPr bwMode="auto">
          <a:xfrm>
            <a:off x="3241280" y="870800"/>
            <a:ext cx="1855506" cy="946413"/>
          </a:xfrm>
          <a:prstGeom prst="rect">
            <a:avLst/>
          </a:prstGeom>
          <a:noFill/>
        </p:spPr>
        <p:txBody>
          <a:bodyPr wrap="square" rtlCol="0">
            <a:spAutoFit/>
          </a:bodyPr>
          <a:lstStyle/>
          <a:p>
            <a:pPr algn="ctr" defTabSz="685800">
              <a:defRPr/>
            </a:pPr>
            <a:r>
              <a:rPr lang="fr-FR" sz="1050" b="1">
                <a:solidFill>
                  <a:srgbClr val="EC6B5D"/>
                </a:solidFill>
                <a:latin typeface="Arial"/>
                <a:cs typeface="Arial"/>
              </a:rPr>
              <a:t>Partager et diffuser en libre-accès les résultats et données de recherche </a:t>
            </a:r>
            <a:endParaRPr sz="1350">
              <a:solidFill>
                <a:srgbClr val="EC6B5D"/>
              </a:solidFill>
              <a:latin typeface="Calibri"/>
              <a:cs typeface="Arial"/>
            </a:endParaRPr>
          </a:p>
          <a:p>
            <a:pPr defTabSz="685800">
              <a:defRPr/>
            </a:pPr>
            <a:endParaRPr lang="fr-FR" sz="1050">
              <a:solidFill>
                <a:prstClr val="black"/>
              </a:solidFill>
              <a:latin typeface="Arial"/>
              <a:cs typeface="Arial"/>
            </a:endParaRPr>
          </a:p>
          <a:p>
            <a:pPr defTabSz="685800">
              <a:defRPr/>
            </a:pPr>
            <a:endParaRPr lang="fr-FR" sz="1350">
              <a:solidFill>
                <a:prstClr val="black"/>
              </a:solidFill>
              <a:latin typeface="Calibri"/>
              <a:cs typeface="Arial"/>
            </a:endParaRPr>
          </a:p>
        </p:txBody>
      </p:sp>
      <p:sp>
        <p:nvSpPr>
          <p:cNvPr id="8" name="ZoneTexte 11" hidden="0"/>
          <p:cNvSpPr/>
          <p:nvPr isPhoto="0" userDrawn="0"/>
        </p:nvSpPr>
        <p:spPr bwMode="auto">
          <a:xfrm>
            <a:off x="5342741" y="1502409"/>
            <a:ext cx="1851863" cy="777136"/>
          </a:xfrm>
          <a:prstGeom prst="rect">
            <a:avLst/>
          </a:prstGeom>
          <a:noFill/>
        </p:spPr>
        <p:txBody>
          <a:bodyPr wrap="square" rtlCol="0">
            <a:spAutoFit/>
          </a:bodyPr>
          <a:lstStyle/>
          <a:p>
            <a:pPr algn="ctr" defTabSz="685800">
              <a:defRPr/>
            </a:pPr>
            <a:r>
              <a:rPr lang="fr-FR" sz="1050" b="1">
                <a:solidFill>
                  <a:srgbClr val="9ACFB2"/>
                </a:solidFill>
                <a:latin typeface="Arial"/>
                <a:cs typeface="Arial"/>
              </a:rPr>
              <a:t>Diffuser et valoriser les résultats de la recherche </a:t>
            </a:r>
            <a:endParaRPr sz="1350">
              <a:solidFill>
                <a:srgbClr val="9ACFB2"/>
              </a:solidFill>
              <a:latin typeface="Calibri"/>
              <a:cs typeface="Arial"/>
            </a:endParaRPr>
          </a:p>
          <a:p>
            <a:pPr algn="ctr" defTabSz="685800">
              <a:defRPr/>
            </a:pPr>
            <a:endParaRPr lang="fr-FR" sz="1000" b="1">
              <a:solidFill>
                <a:srgbClr val="C00000"/>
              </a:solidFill>
              <a:latin typeface="Arial"/>
              <a:cs typeface="Arial"/>
            </a:endParaRPr>
          </a:p>
          <a:p>
            <a:pPr algn="ctr" defTabSz="685800">
              <a:defRPr/>
            </a:pPr>
            <a:endParaRPr lang="fr-FR" sz="1350">
              <a:solidFill>
                <a:prstClr val="black"/>
              </a:solidFill>
              <a:latin typeface="Calibri"/>
              <a:cs typeface="Arial"/>
            </a:endParaRPr>
          </a:p>
        </p:txBody>
      </p:sp>
      <p:sp>
        <p:nvSpPr>
          <p:cNvPr id="9" name="ZoneTexte 2" hidden="0"/>
          <p:cNvSpPr/>
          <p:nvPr isPhoto="0" userDrawn="0"/>
        </p:nvSpPr>
        <p:spPr bwMode="auto">
          <a:xfrm>
            <a:off x="5430547" y="4068634"/>
            <a:ext cx="1782198" cy="577081"/>
          </a:xfrm>
          <a:prstGeom prst="rect">
            <a:avLst/>
          </a:prstGeom>
          <a:noFill/>
        </p:spPr>
        <p:txBody>
          <a:bodyPr wrap="square" rtlCol="0">
            <a:spAutoFit/>
          </a:bodyPr>
          <a:lstStyle/>
          <a:p>
            <a:pPr algn="ctr" defTabSz="685800">
              <a:defRPr/>
            </a:pPr>
            <a:r>
              <a:rPr lang="fr-FR" sz="1050" b="1">
                <a:solidFill>
                  <a:srgbClr val="88D1F1"/>
                </a:solidFill>
                <a:latin typeface="Arial"/>
                <a:cs typeface="Arial"/>
              </a:rPr>
              <a:t>Organiser la recherche pour développer l’innovation scientifique</a:t>
            </a:r>
            <a:endParaRPr lang="fr-FR" sz="1050" b="1">
              <a:solidFill>
                <a:srgbClr val="88D1F1"/>
              </a:solidFill>
              <a:latin typeface="Calibri"/>
              <a:cs typeface="Arial"/>
            </a:endParaRPr>
          </a:p>
        </p:txBody>
      </p:sp>
      <p:sp>
        <p:nvSpPr>
          <p:cNvPr id="10" name="Rectangle à coins arrondis 5" hidden="0"/>
          <p:cNvSpPr/>
          <p:nvPr isPhoto="0" userDrawn="0"/>
        </p:nvSpPr>
        <p:spPr bwMode="auto">
          <a:xfrm>
            <a:off x="3399935" y="1495927"/>
            <a:ext cx="1513839" cy="664143"/>
          </a:xfrm>
          <a:prstGeom prst="roundRect">
            <a:avLst>
              <a:gd name="adj" fmla="val 16667"/>
            </a:avLst>
          </a:prstGeom>
          <a:solidFill>
            <a:srgbClr val="EC6B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200" b="1">
                <a:solidFill>
                  <a:prstClr val="white"/>
                </a:solidFill>
                <a:latin typeface="Arial"/>
                <a:cs typeface="Arial"/>
              </a:rPr>
              <a:t>Chercheurs</a:t>
            </a:r>
            <a:endParaRPr sz="1350">
              <a:solidFill>
                <a:prstClr val="white"/>
              </a:solidFill>
              <a:latin typeface="Calibri"/>
              <a:cs typeface="Arial"/>
            </a:endParaRPr>
          </a:p>
        </p:txBody>
      </p:sp>
      <p:sp>
        <p:nvSpPr>
          <p:cNvPr id="11" name="Rectangle à coins arrondis 10" hidden="0"/>
          <p:cNvSpPr/>
          <p:nvPr isPhoto="0" userDrawn="0"/>
        </p:nvSpPr>
        <p:spPr bwMode="auto">
          <a:xfrm>
            <a:off x="5549691" y="3418963"/>
            <a:ext cx="1543911" cy="617753"/>
          </a:xfrm>
          <a:prstGeom prst="roundRect">
            <a:avLst>
              <a:gd name="adj" fmla="val 16667"/>
            </a:avLst>
          </a:prstGeom>
          <a:solidFill>
            <a:srgbClr val="88D1F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200" b="1">
                <a:solidFill>
                  <a:prstClr val="white"/>
                </a:solidFill>
                <a:latin typeface="Arial"/>
                <a:cs typeface="Arial"/>
              </a:rPr>
              <a:t>Politiques publiques de la recherche</a:t>
            </a:r>
            <a:endParaRPr sz="1350">
              <a:solidFill>
                <a:prstClr val="white"/>
              </a:solidFill>
              <a:latin typeface="Calibri"/>
              <a:cs typeface="Arial"/>
            </a:endParaRPr>
          </a:p>
        </p:txBody>
      </p:sp>
      <p:sp>
        <p:nvSpPr>
          <p:cNvPr id="12" name="Rectangle à coins arrondis 17" hidden="0"/>
          <p:cNvSpPr/>
          <p:nvPr isPhoto="0" userDrawn="0"/>
        </p:nvSpPr>
        <p:spPr bwMode="auto">
          <a:xfrm>
            <a:off x="5531049" y="1977684"/>
            <a:ext cx="1543911" cy="628978"/>
          </a:xfrm>
          <a:prstGeom prst="roundRect">
            <a:avLst>
              <a:gd name="adj" fmla="val 16667"/>
            </a:avLst>
          </a:prstGeom>
          <a:solidFill>
            <a:srgbClr val="9ACFB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fr-FR" sz="1200" b="1">
                <a:solidFill>
                  <a:prstClr val="white"/>
                </a:solidFill>
                <a:latin typeface="Arial"/>
                <a:cs typeface="Arial"/>
              </a:rPr>
              <a:t>Institutions de recherche</a:t>
            </a:r>
            <a:endParaRPr sz="1350">
              <a:solidFill>
                <a:prstClr val="white"/>
              </a:solidFill>
              <a:latin typeface="Calibri"/>
              <a:cs typeface="Arial"/>
            </a:endParaRPr>
          </a:p>
        </p:txBody>
      </p:sp>
      <p:sp>
        <p:nvSpPr>
          <p:cNvPr id="13" name="Rectangle à coins arrondis 27" hidden="0"/>
          <p:cNvSpPr/>
          <p:nvPr isPhoto="0" userDrawn="0"/>
        </p:nvSpPr>
        <p:spPr bwMode="auto">
          <a:xfrm>
            <a:off x="1122179" y="3433639"/>
            <a:ext cx="1518404" cy="622447"/>
          </a:xfrm>
          <a:prstGeom prst="roundRect">
            <a:avLst>
              <a:gd name="adj" fmla="val 16667"/>
            </a:avLst>
          </a:prstGeom>
          <a:solidFill>
            <a:srgbClr val="F0803C"/>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r>
              <a:rPr lang="fr-FR" sz="1200" b="1">
                <a:solidFill>
                  <a:prstClr val="white"/>
                </a:solidFill>
                <a:latin typeface="Arial"/>
                <a:cs typeface="Arial"/>
              </a:rPr>
              <a:t>Financeurs de la recherche </a:t>
            </a:r>
            <a:endParaRPr lang="fr-FR" sz="900" b="1">
              <a:solidFill>
                <a:prstClr val="white"/>
              </a:solidFill>
              <a:latin typeface="Arial"/>
              <a:cs typeface="Arial"/>
            </a:endParaRPr>
          </a:p>
        </p:txBody>
      </p:sp>
      <p:sp>
        <p:nvSpPr>
          <p:cNvPr id="14" name="ZoneTexte 28" hidden="0"/>
          <p:cNvSpPr/>
          <p:nvPr isPhoto="0" userDrawn="0"/>
        </p:nvSpPr>
        <p:spPr bwMode="auto">
          <a:xfrm>
            <a:off x="840079" y="4089836"/>
            <a:ext cx="2082604" cy="727122"/>
          </a:xfrm>
          <a:prstGeom prst="rect">
            <a:avLst/>
          </a:prstGeom>
          <a:noFill/>
        </p:spPr>
        <p:txBody>
          <a:bodyPr wrap="square" rtlCol="0">
            <a:spAutoFit/>
          </a:bodyPr>
          <a:lstStyle/>
          <a:p>
            <a:pPr algn="ctr" defTabSz="685800">
              <a:defRPr/>
            </a:pPr>
            <a:r>
              <a:rPr lang="fr-FR" sz="1050" b="1">
                <a:solidFill>
                  <a:srgbClr val="F0803C"/>
                </a:solidFill>
                <a:latin typeface="Arial"/>
                <a:cs typeface="Arial"/>
              </a:rPr>
              <a:t>Financer et orienter la recherche</a:t>
            </a:r>
            <a:endParaRPr sz="1350">
              <a:solidFill>
                <a:srgbClr val="F0803C"/>
              </a:solidFill>
              <a:latin typeface="Calibri"/>
              <a:cs typeface="Arial"/>
            </a:endParaRPr>
          </a:p>
          <a:p>
            <a:pPr defTabSz="685800">
              <a:defRPr/>
            </a:pPr>
            <a:r>
              <a:rPr lang="fr-FR" sz="1050" b="1">
                <a:solidFill>
                  <a:srgbClr val="ED7D31"/>
                </a:solidFill>
                <a:latin typeface="Arial"/>
                <a:cs typeface="Arial"/>
              </a:rPr>
              <a:t> </a:t>
            </a:r>
            <a:endParaRPr sz="1350">
              <a:solidFill>
                <a:prstClr val="black"/>
              </a:solidFill>
              <a:latin typeface="Calibri"/>
              <a:cs typeface="Arial"/>
            </a:endParaRPr>
          </a:p>
          <a:p>
            <a:pPr defTabSz="685800">
              <a:defRPr/>
            </a:pPr>
            <a:endParaRPr lang="fr-FR" sz="1000">
              <a:solidFill>
                <a:prstClr val="black"/>
              </a:solidFill>
              <a:latin typeface="Arial"/>
              <a:cs typeface="Arial"/>
            </a:endParaRPr>
          </a:p>
        </p:txBody>
      </p:sp>
      <p:sp>
        <p:nvSpPr>
          <p:cNvPr id="15" name="Rectangle à coins arrondis 60" hidden="0"/>
          <p:cNvSpPr/>
          <p:nvPr isPhoto="0" userDrawn="0"/>
        </p:nvSpPr>
        <p:spPr bwMode="auto">
          <a:xfrm>
            <a:off x="1130643" y="1985365"/>
            <a:ext cx="1583271" cy="645640"/>
          </a:xfrm>
          <a:prstGeom prst="roundRect">
            <a:avLst>
              <a:gd name="adj" fmla="val 16667"/>
            </a:avLst>
          </a:prstGeom>
          <a:solidFill>
            <a:srgbClr val="F1C43A"/>
          </a:solidFill>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defTabSz="685800">
              <a:defRPr/>
            </a:pPr>
            <a:r>
              <a:rPr lang="fr-FR" sz="1200" b="1">
                <a:solidFill>
                  <a:prstClr val="white"/>
                </a:solidFill>
                <a:latin typeface="Arial"/>
                <a:cs typeface="Arial"/>
              </a:rPr>
              <a:t>      La société</a:t>
            </a:r>
            <a:endParaRPr sz="1350">
              <a:solidFill>
                <a:prstClr val="white"/>
              </a:solidFill>
              <a:latin typeface="Calibri"/>
              <a:cs typeface="Arial"/>
            </a:endParaRPr>
          </a:p>
        </p:txBody>
      </p:sp>
      <p:sp>
        <p:nvSpPr>
          <p:cNvPr id="16" name="ZoneTexte 61" hidden="0"/>
          <p:cNvSpPr/>
          <p:nvPr isPhoto="0" userDrawn="0"/>
        </p:nvSpPr>
        <p:spPr bwMode="auto">
          <a:xfrm>
            <a:off x="994709" y="1336719"/>
            <a:ext cx="1871656" cy="738664"/>
          </a:xfrm>
          <a:prstGeom prst="rect">
            <a:avLst/>
          </a:prstGeom>
          <a:noFill/>
        </p:spPr>
        <p:txBody>
          <a:bodyPr wrap="square" rtlCol="0">
            <a:spAutoFit/>
          </a:bodyPr>
          <a:lstStyle/>
          <a:p>
            <a:pPr algn="ctr" defTabSz="685800">
              <a:defRPr/>
            </a:pPr>
            <a:r>
              <a:rPr lang="fr-FR" sz="1050" b="1">
                <a:solidFill>
                  <a:srgbClr val="F1C43A"/>
                </a:solidFill>
                <a:latin typeface="Arial"/>
                <a:cs typeface="Arial"/>
              </a:rPr>
              <a:t>Accéder aux données et résultats de la recherche financée sur fonds publics</a:t>
            </a:r>
            <a:endParaRPr sz="1350">
              <a:solidFill>
                <a:srgbClr val="F1C43A"/>
              </a:solidFill>
              <a:latin typeface="Calibri"/>
              <a:cs typeface="Arial"/>
            </a:endParaRPr>
          </a:p>
          <a:p>
            <a:pPr defTabSz="685800">
              <a:defRPr/>
            </a:pPr>
            <a:endParaRPr lang="fr-FR" sz="1050" b="1">
              <a:solidFill>
                <a:srgbClr val="FFC000"/>
              </a:solidFill>
              <a:latin typeface="Arial"/>
              <a:cs typeface="Arial"/>
            </a:endParaRPr>
          </a:p>
        </p:txBody>
      </p:sp>
      <p:cxnSp>
        <p:nvCxnSpPr>
          <p:cNvPr id="17" name="Connecteur droit avec flèche 25" hidden="0"/>
          <p:cNvCxnSpPr>
            <a:cxnSpLocks/>
          </p:cNvCxnSpPr>
          <p:nvPr isPhoto="0" userDrawn="0"/>
        </p:nvCxnSpPr>
        <p:spPr bwMode="auto">
          <a:xfrm>
            <a:off x="5037853" y="1746473"/>
            <a:ext cx="433847" cy="2931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40" hidden="0"/>
          <p:cNvCxnSpPr>
            <a:cxnSpLocks/>
          </p:cNvCxnSpPr>
          <p:nvPr isPhoto="0" userDrawn="0"/>
        </p:nvCxnSpPr>
        <p:spPr bwMode="auto">
          <a:xfrm>
            <a:off x="6321647" y="2681254"/>
            <a:ext cx="0" cy="6483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43" hidden="0"/>
          <p:cNvCxnSpPr>
            <a:cxnSpLocks/>
          </p:cNvCxnSpPr>
          <p:nvPr isPhoto="0" userDrawn="0"/>
        </p:nvCxnSpPr>
        <p:spPr bwMode="auto">
          <a:xfrm flipH="1">
            <a:off x="2783567" y="1783413"/>
            <a:ext cx="547623" cy="3766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46" hidden="0"/>
          <p:cNvCxnSpPr>
            <a:cxnSpLocks/>
          </p:cNvCxnSpPr>
          <p:nvPr isPhoto="0" userDrawn="0"/>
        </p:nvCxnSpPr>
        <p:spPr bwMode="auto">
          <a:xfrm flipV="1">
            <a:off x="2783567" y="3761997"/>
            <a:ext cx="2688133" cy="121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51" hidden="0"/>
          <p:cNvCxnSpPr>
            <a:cxnSpLocks/>
          </p:cNvCxnSpPr>
          <p:nvPr isPhoto="0" userDrawn="0"/>
        </p:nvCxnSpPr>
        <p:spPr bwMode="auto">
          <a:xfrm flipH="1" flipV="1">
            <a:off x="4503845" y="2215602"/>
            <a:ext cx="967855" cy="11657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54" hidden="0"/>
          <p:cNvCxnSpPr>
            <a:cxnSpLocks/>
          </p:cNvCxnSpPr>
          <p:nvPr isPhoto="0" userDrawn="0"/>
        </p:nvCxnSpPr>
        <p:spPr bwMode="auto">
          <a:xfrm flipV="1">
            <a:off x="2782584" y="2500363"/>
            <a:ext cx="2689115" cy="10445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64" hidden="0"/>
          <p:cNvCxnSpPr>
            <a:cxnSpLocks/>
          </p:cNvCxnSpPr>
          <p:nvPr isPhoto="0" userDrawn="0"/>
        </p:nvCxnSpPr>
        <p:spPr bwMode="auto">
          <a:xfrm flipH="1">
            <a:off x="2719010" y="2233208"/>
            <a:ext cx="1008754" cy="10789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65" hidden="0"/>
          <p:cNvCxnSpPr>
            <a:cxnSpLocks/>
          </p:cNvCxnSpPr>
          <p:nvPr isPhoto="0" userDrawn="0"/>
        </p:nvCxnSpPr>
        <p:spPr bwMode="auto">
          <a:xfrm flipH="1">
            <a:off x="2782584" y="2279545"/>
            <a:ext cx="2672341" cy="573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69" hidden="0"/>
          <p:cNvCxnSpPr>
            <a:cxnSpLocks/>
          </p:cNvCxnSpPr>
          <p:nvPr isPhoto="0" userDrawn="0"/>
        </p:nvCxnSpPr>
        <p:spPr bwMode="auto">
          <a:xfrm>
            <a:off x="1922279" y="2772706"/>
            <a:ext cx="0" cy="5568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72" hidden="0"/>
          <p:cNvCxnSpPr>
            <a:cxnSpLocks/>
          </p:cNvCxnSpPr>
          <p:nvPr isPhoto="0" userDrawn="0"/>
        </p:nvCxnSpPr>
        <p:spPr bwMode="auto">
          <a:xfrm>
            <a:off x="2788997" y="2602634"/>
            <a:ext cx="2665929" cy="976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7" name="Groupe 1" hidden="0"/>
          <p:cNvGrpSpPr/>
          <p:nvPr isPhoto="0" userDrawn="0"/>
        </p:nvGrpSpPr>
        <p:grpSpPr bwMode="auto">
          <a:xfrm rot="5400000">
            <a:off x="7232176" y="2632694"/>
            <a:ext cx="3581997" cy="125948"/>
            <a:chOff x="1259632" y="1851670"/>
            <a:chExt cx="6567926" cy="230936"/>
          </a:xfrm>
        </p:grpSpPr>
        <p:grpSp>
          <p:nvGrpSpPr>
            <p:cNvPr id="28" name="Groupe 29" hidden="0"/>
            <p:cNvGrpSpPr/>
            <p:nvPr isPhoto="0" userDrawn="0"/>
          </p:nvGrpSpPr>
          <p:grpSpPr bwMode="auto">
            <a:xfrm>
              <a:off x="3900867" y="1851670"/>
              <a:ext cx="1300128" cy="230936"/>
              <a:chOff x="3900867" y="1851670"/>
              <a:chExt cx="1300128" cy="230936"/>
            </a:xfrm>
          </p:grpSpPr>
          <p:sp>
            <p:nvSpPr>
              <p:cNvPr id="29"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rgbClr val="88D1F1"/>
              </a:solidFill>
              <a:ln>
                <a:noFill/>
              </a:ln>
            </p:spPr>
            <p:txBody>
              <a:bodyPr vert="horz" wrap="square" lIns="91440" tIns="45720" rIns="91440" bIns="45720" numCol="1" anchor="t" anchorCtr="0" compatLnSpc="1">
                <a:prstTxWarp prst="textNoShape"/>
              </a:bodyPr>
              <a:lstStyle/>
              <a:p>
                <a:pPr>
                  <a:defRPr/>
                </a:pPr>
                <a:endParaRPr lang="en-US" b="1"/>
              </a:p>
            </p:txBody>
          </p:sp>
          <p:sp>
            <p:nvSpPr>
              <p:cNvPr id="30"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31" name="Groupe 32" hidden="0"/>
            <p:cNvGrpSpPr/>
            <p:nvPr isPhoto="0" userDrawn="0"/>
          </p:nvGrpSpPr>
          <p:grpSpPr bwMode="auto">
            <a:xfrm>
              <a:off x="5209721" y="1851670"/>
              <a:ext cx="1302442" cy="230936"/>
              <a:chOff x="5223696" y="1851670"/>
              <a:chExt cx="1302442" cy="230936"/>
            </a:xfrm>
          </p:grpSpPr>
          <p:sp>
            <p:nvSpPr>
              <p:cNvPr id="32"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rgbClr val="F0803C"/>
              </a:solidFill>
              <a:ln>
                <a:noFill/>
              </a:ln>
            </p:spPr>
            <p:txBody>
              <a:bodyPr vert="horz" wrap="square" lIns="91440" tIns="45720" rIns="91440" bIns="45720" numCol="1" anchor="t" anchorCtr="0" compatLnSpc="1">
                <a:prstTxWarp prst="textNoShape"/>
              </a:bodyPr>
              <a:lstStyle/>
              <a:p>
                <a:pPr>
                  <a:defRPr/>
                </a:pPr>
                <a:endParaRPr lang="en-US" b="1"/>
              </a:p>
            </p:txBody>
          </p:sp>
          <p:sp>
            <p:nvSpPr>
              <p:cNvPr id="33"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34" name="Groupe 35" hidden="0"/>
            <p:cNvGrpSpPr/>
            <p:nvPr isPhoto="0" userDrawn="0"/>
          </p:nvGrpSpPr>
          <p:grpSpPr bwMode="auto">
            <a:xfrm>
              <a:off x="2579616" y="1851670"/>
              <a:ext cx="1302442" cy="230936"/>
              <a:chOff x="2579616" y="1851670"/>
              <a:chExt cx="1302442" cy="230936"/>
            </a:xfrm>
          </p:grpSpPr>
          <p:sp>
            <p:nvSpPr>
              <p:cNvPr id="35" name="Freeform 35" hidden="0"/>
              <p:cNvSpPr/>
              <p:nvPr isPhoto="0" userDrawn="0"/>
            </p:nvSpPr>
            <p:spPr bwMode="auto">
              <a:xfrm>
                <a:off x="2579616" y="1851670"/>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rgbClr val="9ACFB2"/>
              </a:solidFill>
              <a:ln>
                <a:noFill/>
              </a:ln>
            </p:spPr>
            <p:txBody>
              <a:bodyPr vert="horz" wrap="square" lIns="91440" tIns="45720" rIns="91440" bIns="45720" numCol="1" anchor="t" anchorCtr="0" compatLnSpc="1">
                <a:prstTxWarp prst="textNoShape"/>
              </a:bodyPr>
              <a:lstStyle/>
              <a:p>
                <a:pPr>
                  <a:defRPr/>
                </a:pPr>
                <a:endParaRPr lang="en-US" b="1"/>
              </a:p>
            </p:txBody>
          </p:sp>
          <p:sp>
            <p:nvSpPr>
              <p:cNvPr id="36"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37" name="Groupe 38" hidden="0"/>
            <p:cNvGrpSpPr/>
            <p:nvPr isPhoto="0" userDrawn="0"/>
          </p:nvGrpSpPr>
          <p:grpSpPr bwMode="auto">
            <a:xfrm>
              <a:off x="1259632" y="1851670"/>
              <a:ext cx="1302443" cy="230936"/>
              <a:chOff x="1259632" y="1851670"/>
              <a:chExt cx="1302443" cy="230936"/>
            </a:xfrm>
          </p:grpSpPr>
          <p:sp>
            <p:nvSpPr>
              <p:cNvPr id="38" name="Freeform 41" hidden="0"/>
              <p:cNvSpPr/>
              <p:nvPr isPhoto="0" userDrawn="0"/>
            </p:nvSpPr>
            <p:spPr bwMode="auto">
              <a:xfrm>
                <a:off x="1259632"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b="1"/>
              </a:p>
            </p:txBody>
          </p:sp>
          <p:sp>
            <p:nvSpPr>
              <p:cNvPr id="39"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40" name="Groupe 41" hidden="0"/>
            <p:cNvGrpSpPr/>
            <p:nvPr isPhoto="0" userDrawn="0"/>
          </p:nvGrpSpPr>
          <p:grpSpPr bwMode="auto">
            <a:xfrm>
              <a:off x="6525116" y="1851670"/>
              <a:ext cx="1302442" cy="230936"/>
              <a:chOff x="6539091" y="1851670"/>
              <a:chExt cx="1302442" cy="230936"/>
            </a:xfrm>
          </p:grpSpPr>
          <p:sp>
            <p:nvSpPr>
              <p:cNvPr id="41"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F1C43A"/>
              </a:solidFill>
              <a:ln>
                <a:noFill/>
              </a:ln>
            </p:spPr>
            <p:txBody>
              <a:bodyPr vert="horz" wrap="square" lIns="91440" tIns="45720" rIns="91440" bIns="45720" numCol="1" anchor="t" anchorCtr="0" compatLnSpc="1">
                <a:prstTxWarp prst="textNoShape"/>
              </a:bodyPr>
              <a:lstStyle/>
              <a:p>
                <a:pPr>
                  <a:defRPr/>
                </a:pPr>
                <a:endParaRPr lang="en-US" b="1"/>
              </a:p>
            </p:txBody>
          </p:sp>
          <p:sp>
            <p:nvSpPr>
              <p:cNvPr id="42"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sp>
        <p:nvSpPr>
          <p:cNvPr id="43" name="Rectangle 2" hidden="0"/>
          <p:cNvSpPr/>
          <p:nvPr isPhoto="0" userDrawn="0"/>
        </p:nvSpPr>
        <p:spPr bwMode="auto">
          <a:xfrm>
            <a:off x="0" y="180571"/>
            <a:ext cx="9144000" cy="669414"/>
          </a:xfrm>
          <a:prstGeom prst="rect">
            <a:avLst/>
          </a:prstGeom>
        </p:spPr>
        <p:txBody>
          <a:bodyPr wrap="square">
            <a:spAutoFit/>
          </a:bodyPr>
          <a:lstStyle/>
          <a:p>
            <a:pPr marL="342900" lvl="1" algn="ctr" defTabSz="685800">
              <a:defRPr/>
            </a:pPr>
            <a:r>
              <a:rPr lang="fr-FR" sz="1200" b="1">
                <a:solidFill>
                  <a:srgbClr val="0070C0"/>
                </a:solidFill>
                <a:latin typeface="Arial"/>
                <a:cs typeface="Arial"/>
              </a:rPr>
              <a:t>La Science ouverte : un écosystème d’acteurs</a:t>
            </a:r>
            <a:br>
              <a:rPr lang="fr-FR" sz="1200" b="1">
                <a:solidFill>
                  <a:srgbClr val="0070C0"/>
                </a:solidFill>
                <a:latin typeface="Arial"/>
                <a:cs typeface="Arial"/>
              </a:rPr>
            </a:br>
            <a:r>
              <a:rPr lang="fr-FR" sz="1200" b="1">
                <a:solidFill>
                  <a:srgbClr val="0070C0"/>
                </a:solidFill>
                <a:latin typeface="Arial"/>
                <a:cs typeface="Arial"/>
              </a:rPr>
              <a:t>aux motivations différentes, mais aux objectifs communs</a:t>
            </a:r>
            <a:endParaRPr sz="1350">
              <a:solidFill>
                <a:prstClr val="black"/>
              </a:solidFill>
              <a:latin typeface="Calibri"/>
              <a:cs typeface="Arial"/>
            </a:endParaRPr>
          </a:p>
          <a:p>
            <a:pPr marL="342900" lvl="1" algn="ctr" defTabSz="685800">
              <a:defRPr/>
            </a:pPr>
            <a:endParaRPr sz="1350">
              <a:solidFill>
                <a:prstClr val="black"/>
              </a:solidFill>
              <a:latin typeface="Calibri"/>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Espace réservé du numéro de diapositive 2" hidden="0"/>
          <p:cNvSpPr>
            <a:spLocks noGrp="1"/>
          </p:cNvSpPr>
          <p:nvPr isPhoto="0" userDrawn="0">
            <p:ph type="sldNum" idx="4" hasCustomPrompt="0"/>
          </p:nvPr>
        </p:nvSpPr>
        <p:spPr bwMode="auto"/>
        <p:txBody>
          <a:bodyPr/>
          <a:lstStyle/>
          <a:p>
            <a:pPr algn="ctr" defTabSz="685800">
              <a:defRPr/>
            </a:pPr>
            <a:fld id="{D038279B-FC19-497E-A7D1-5ADD9CAF016F}" type="slidenum">
              <a:rPr lang="en-US" sz="1600" b="1">
                <a:solidFill>
                  <a:srgbClr val="C00000"/>
                </a:solidFill>
                <a:latin typeface="Arial"/>
                <a:ea typeface="Arial"/>
                <a:cs typeface="Arial"/>
              </a:rPr>
              <a:t>9</a:t>
            </a:fld>
            <a:endParaRPr lang="en-US" sz="1600" b="1">
              <a:solidFill>
                <a:prstClr val="black">
                  <a:tint val="75000"/>
                </a:prstClr>
              </a:solidFill>
              <a:latin typeface="Arial"/>
              <a:cs typeface="Arial"/>
            </a:endParaRPr>
          </a:p>
        </p:txBody>
      </p:sp>
      <p:sp>
        <p:nvSpPr>
          <p:cNvPr id="5" name="Espace réservé du pied de page 4" hidden="0"/>
          <p:cNvSpPr>
            <a:spLocks noGrp="1"/>
          </p:cNvSpPr>
          <p:nvPr isPhoto="0" userDrawn="0">
            <p:ph type="ftr" idx="3" hasCustomPrompt="0"/>
          </p:nvPr>
        </p:nvSpPr>
        <p:spPr bwMode="auto"/>
        <p:txBody>
          <a:bodyPr/>
          <a:lstStyle/>
          <a:p>
            <a:pPr marL="12700" marR="0" lvl="0" indent="0" algn="ctr" defTabSz="914400">
              <a:lnSpc>
                <a:spcPct val="100000"/>
              </a:lnSpc>
              <a:spcBef>
                <a:spcPts val="0"/>
              </a:spcBef>
              <a:spcAft>
                <a:spcPts val="0"/>
              </a:spcAft>
              <a:buClrTx/>
              <a:buSzTx/>
              <a:buFontTx/>
              <a:buNone/>
              <a:defRPr/>
            </a:pPr>
            <a:r>
              <a:rPr lang="fr-FR" sz="1000" b="1" i="0" u="none" strike="noStrike" cap="none" spc="-5">
                <a:ln>
                  <a:noFill/>
                </a:ln>
                <a:solidFill>
                  <a:srgbClr val="005F71"/>
                </a:solidFill>
                <a:latin typeface="Arial"/>
                <a:cs typeface="Arial"/>
              </a:rPr>
              <a:t>Science ouverte : sensibilisation</a:t>
            </a:r>
            <a:endParaRPr lang="fr-FR" sz="1000" b="1" i="0" u="none" strike="noStrike" cap="none" spc="0">
              <a:ln>
                <a:noFill/>
              </a:ln>
              <a:solidFill>
                <a:srgbClr val="005F71"/>
              </a:solidFill>
              <a:latin typeface="Arial"/>
              <a:cs typeface="Arial"/>
            </a:endParaRPr>
          </a:p>
        </p:txBody>
      </p:sp>
      <p:sp>
        <p:nvSpPr>
          <p:cNvPr id="6" name="ZoneTexte 9" hidden="0"/>
          <p:cNvSpPr/>
          <p:nvPr isPhoto="0" userDrawn="0"/>
        </p:nvSpPr>
        <p:spPr bwMode="auto">
          <a:xfrm>
            <a:off x="4992325" y="734446"/>
            <a:ext cx="1747494" cy="510490"/>
          </a:xfrm>
          <a:prstGeom prst="rect">
            <a:avLst/>
          </a:prstGeom>
          <a:noFill/>
        </p:spPr>
        <p:txBody>
          <a:bodyPr wrap="square" rtlCol="0">
            <a:noAutofit/>
          </a:bodyPr>
          <a:lstStyle/>
          <a:p>
            <a:pPr defTabSz="685800">
              <a:defRPr/>
            </a:pPr>
            <a:r>
              <a:rPr lang="fr-FR" sz="1050" b="1">
                <a:solidFill>
                  <a:srgbClr val="EC6B5D"/>
                </a:solidFill>
                <a:latin typeface="Arial"/>
                <a:cs typeface="Arial"/>
              </a:rPr>
              <a:t>Partager et diffuser en libre-accès les résultats et données de recherche </a:t>
            </a:r>
            <a:endParaRPr sz="1350">
              <a:solidFill>
                <a:srgbClr val="EC6B5D"/>
              </a:solidFill>
              <a:latin typeface="Calibri"/>
              <a:cs typeface="Arial"/>
            </a:endParaRPr>
          </a:p>
          <a:p>
            <a:pPr defTabSz="685800">
              <a:defRPr/>
            </a:pPr>
            <a:endParaRPr lang="fr-FR" sz="1050">
              <a:solidFill>
                <a:prstClr val="black"/>
              </a:solidFill>
              <a:latin typeface="Arial"/>
              <a:cs typeface="Arial"/>
            </a:endParaRPr>
          </a:p>
          <a:p>
            <a:pPr defTabSz="685800">
              <a:defRPr/>
            </a:pPr>
            <a:endParaRPr lang="fr-FR" sz="1350">
              <a:solidFill>
                <a:prstClr val="black"/>
              </a:solidFill>
              <a:latin typeface="Calibri"/>
              <a:cs typeface="Arial"/>
            </a:endParaRPr>
          </a:p>
        </p:txBody>
      </p:sp>
      <p:sp>
        <p:nvSpPr>
          <p:cNvPr id="7" name="Rectangle à coins arrondis 5" hidden="0"/>
          <p:cNvSpPr/>
          <p:nvPr isPhoto="0" userDrawn="0"/>
        </p:nvSpPr>
        <p:spPr bwMode="auto">
          <a:xfrm>
            <a:off x="3328440" y="782170"/>
            <a:ext cx="1567594" cy="664143"/>
          </a:xfrm>
          <a:prstGeom prst="roundRect">
            <a:avLst>
              <a:gd name="adj" fmla="val 16667"/>
            </a:avLst>
          </a:prstGeom>
          <a:solidFill>
            <a:srgbClr val="EC6B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200" b="1">
                <a:solidFill>
                  <a:prstClr val="white"/>
                </a:solidFill>
                <a:latin typeface="Arial"/>
                <a:cs typeface="Arial"/>
              </a:rPr>
              <a:t>Chercheurs</a:t>
            </a:r>
            <a:endParaRPr sz="1350">
              <a:solidFill>
                <a:prstClr val="white"/>
              </a:solidFill>
              <a:latin typeface="Calibri"/>
              <a:cs typeface="Arial"/>
            </a:endParaRPr>
          </a:p>
        </p:txBody>
      </p:sp>
      <p:sp>
        <p:nvSpPr>
          <p:cNvPr id="8" name="ZoneTexte 7" hidden="0"/>
          <p:cNvSpPr/>
          <p:nvPr isPhoto="0" userDrawn="0"/>
        </p:nvSpPr>
        <p:spPr bwMode="auto">
          <a:xfrm>
            <a:off x="827655" y="1745328"/>
            <a:ext cx="7940102" cy="2651796"/>
          </a:xfrm>
          <a:prstGeom prst="rect">
            <a:avLst/>
          </a:prstGeom>
          <a:noFill/>
        </p:spPr>
        <p:txBody>
          <a:bodyPr wrap="square" rtlCol="0">
            <a:spAutoFit/>
          </a:bodyPr>
          <a:lstStyle/>
          <a:p>
            <a:pPr defTabSz="685800">
              <a:defRPr/>
            </a:pPr>
            <a:r>
              <a:rPr lang="fr-FR" sz="1050" b="1">
                <a:solidFill>
                  <a:srgbClr val="EC6B5D"/>
                </a:solidFill>
                <a:latin typeface="Arial"/>
                <a:cs typeface="Arial"/>
              </a:rPr>
              <a:t>Motivations </a:t>
            </a:r>
            <a:endParaRPr sz="1350">
              <a:solidFill>
                <a:srgbClr val="EC6B5D"/>
              </a:solidFill>
              <a:latin typeface="Calibri"/>
              <a:cs typeface="Arial"/>
            </a:endParaRPr>
          </a:p>
          <a:p>
            <a:pPr defTabSz="685800">
              <a:defRPr/>
            </a:pPr>
            <a:r>
              <a:rPr lang="fr-FR" sz="1050">
                <a:solidFill>
                  <a:prstClr val="black"/>
                </a:solidFill>
                <a:latin typeface="Arial"/>
                <a:cs typeface="Arial"/>
              </a:rPr>
              <a:t>Accéder rapidement et en libre-accès aux résultats et données de recherche pour favoriser l’avancement de leurs propres travaux et de la recherche à l’échelle internationale</a:t>
            </a:r>
            <a:endParaRPr lang="fr-FR" sz="1050">
              <a:solidFill>
                <a:prstClr val="black"/>
              </a:solidFill>
              <a:latin typeface="Calibri"/>
              <a:cs typeface="Arial"/>
            </a:endParaRPr>
          </a:p>
          <a:p>
            <a:pPr defTabSz="685800">
              <a:defRPr/>
            </a:pPr>
            <a:endParaRPr lang="fr-FR" sz="1050" b="1">
              <a:solidFill>
                <a:prstClr val="black"/>
              </a:solidFill>
              <a:latin typeface="Arial"/>
              <a:cs typeface="Arial"/>
            </a:endParaRPr>
          </a:p>
          <a:p>
            <a:pPr defTabSz="685800">
              <a:defRPr/>
            </a:pPr>
            <a:r>
              <a:rPr lang="fr-FR" sz="1050" b="1">
                <a:solidFill>
                  <a:srgbClr val="EC6B5D"/>
                </a:solidFill>
                <a:latin typeface="Arial"/>
                <a:cs typeface="Arial"/>
              </a:rPr>
              <a:t>=&gt; Potentialités offertes par l’Internet</a:t>
            </a:r>
            <a:endParaRPr sz="1350">
              <a:solidFill>
                <a:srgbClr val="EC6B5D"/>
              </a:solidFill>
              <a:latin typeface="Calibri"/>
              <a:cs typeface="Arial"/>
            </a:endParaRPr>
          </a:p>
          <a:p>
            <a:pPr defTabSz="685800">
              <a:defRPr/>
            </a:pPr>
            <a:endParaRPr lang="fr-FR" sz="1050" b="1">
              <a:solidFill>
                <a:srgbClr val="C00000"/>
              </a:solidFill>
              <a:latin typeface="Arial"/>
              <a:cs typeface="Arial"/>
            </a:endParaRPr>
          </a:p>
          <a:p>
            <a:pPr defTabSz="685800">
              <a:defRPr/>
            </a:pPr>
            <a:r>
              <a:rPr lang="fr-FR" sz="1050" b="1">
                <a:solidFill>
                  <a:srgbClr val="EC6B5D"/>
                </a:solidFill>
                <a:latin typeface="Arial"/>
                <a:cs typeface="Arial"/>
              </a:rPr>
              <a:t>Actions</a:t>
            </a:r>
            <a:endParaRPr sz="1350">
              <a:solidFill>
                <a:srgbClr val="EC6B5D"/>
              </a:solidFill>
              <a:latin typeface="Calibri"/>
              <a:cs typeface="Arial"/>
            </a:endParaRPr>
          </a:p>
          <a:p>
            <a:pPr defTabSz="685800">
              <a:defRPr/>
            </a:pPr>
            <a:r>
              <a:rPr lang="fr-FR" sz="1050">
                <a:solidFill>
                  <a:prstClr val="black"/>
                </a:solidFill>
                <a:latin typeface="Arial"/>
                <a:cs typeface="Arial"/>
              </a:rPr>
              <a:t>- Partager et diffuser en libre-accès les résultats et données de recherche</a:t>
            </a:r>
            <a:endParaRPr sz="1350">
              <a:solidFill>
                <a:prstClr val="black"/>
              </a:solidFill>
              <a:latin typeface="Calibri"/>
              <a:cs typeface="Arial"/>
            </a:endParaRPr>
          </a:p>
          <a:p>
            <a:pPr defTabSz="685800">
              <a:defRPr/>
            </a:pPr>
            <a:r>
              <a:rPr lang="fr-FR" sz="1050" b="1">
                <a:solidFill>
                  <a:srgbClr val="EC6B5D"/>
                </a:solidFill>
                <a:latin typeface="Arial"/>
                <a:cs typeface="Arial"/>
              </a:rPr>
              <a:t>=&gt;</a:t>
            </a:r>
            <a:r>
              <a:rPr lang="fr-FR" sz="1050" b="1">
                <a:solidFill>
                  <a:srgbClr val="C00000"/>
                </a:solidFill>
                <a:latin typeface="Arial"/>
                <a:cs typeface="Arial"/>
              </a:rPr>
              <a:t> </a:t>
            </a:r>
            <a:r>
              <a:rPr lang="fr-FR" sz="1050">
                <a:solidFill>
                  <a:prstClr val="black"/>
                </a:solidFill>
                <a:latin typeface="Arial"/>
                <a:cs typeface="Arial"/>
              </a:rPr>
              <a:t>Création de la 1</a:t>
            </a:r>
            <a:r>
              <a:rPr lang="fr-FR" sz="1050" baseline="30000">
                <a:solidFill>
                  <a:prstClr val="black"/>
                </a:solidFill>
                <a:latin typeface="Arial"/>
                <a:cs typeface="Arial"/>
              </a:rPr>
              <a:t>ère</a:t>
            </a:r>
            <a:r>
              <a:rPr lang="fr-FR" sz="1050">
                <a:solidFill>
                  <a:prstClr val="black"/>
                </a:solidFill>
                <a:latin typeface="Arial"/>
                <a:cs typeface="Arial"/>
              </a:rPr>
              <a:t> plateforme d’auto-archivage de publications (</a:t>
            </a:r>
            <a:r>
              <a:rPr lang="fr-FR" sz="1050" b="1">
                <a:solidFill>
                  <a:srgbClr val="EC6B5D"/>
                </a:solidFill>
                <a:latin typeface="Arial"/>
                <a:cs typeface="Arial"/>
              </a:rPr>
              <a:t>ArXiv</a:t>
            </a:r>
            <a:r>
              <a:rPr lang="fr-FR" sz="1050">
                <a:solidFill>
                  <a:prstClr val="black"/>
                </a:solidFill>
                <a:latin typeface="Arial"/>
                <a:cs typeface="Arial"/>
              </a:rPr>
              <a:t>, 1991)</a:t>
            </a:r>
            <a:endParaRPr sz="1350">
              <a:solidFill>
                <a:prstClr val="black"/>
              </a:solidFill>
              <a:latin typeface="Calibri"/>
              <a:cs typeface="Arial"/>
            </a:endParaRPr>
          </a:p>
          <a:p>
            <a:pPr defTabSz="685800">
              <a:defRPr/>
            </a:pPr>
            <a:endParaRPr lang="fr-FR" sz="1050">
              <a:solidFill>
                <a:prstClr val="black"/>
              </a:solidFill>
              <a:latin typeface="Arial"/>
              <a:cs typeface="Arial"/>
            </a:endParaRPr>
          </a:p>
          <a:p>
            <a:pPr defTabSz="685800">
              <a:defRPr/>
            </a:pPr>
            <a:r>
              <a:rPr lang="fr-FR" sz="1050">
                <a:solidFill>
                  <a:prstClr val="black"/>
                </a:solidFill>
                <a:latin typeface="Arial"/>
                <a:cs typeface="Arial"/>
              </a:rPr>
              <a:t>- Faire pression, au niveau national et international, sur les autres acteurs de la recherche </a:t>
            </a:r>
            <a:endParaRPr/>
          </a:p>
          <a:p>
            <a:pPr defTabSz="685800">
              <a:defRPr/>
            </a:pPr>
            <a:r>
              <a:rPr lang="fr-FR" sz="1050" b="1" i="0" u="none" strike="noStrike" cap="none" spc="0">
                <a:solidFill>
                  <a:srgbClr val="EC6B5D"/>
                </a:solidFill>
                <a:latin typeface="Arial"/>
                <a:ea typeface="Arial"/>
                <a:cs typeface="Arial"/>
              </a:rPr>
              <a:t>=&gt; </a:t>
            </a:r>
            <a:r>
              <a:rPr lang="fr-FR" sz="1050">
                <a:solidFill>
                  <a:prstClr val="black"/>
                </a:solidFill>
                <a:latin typeface="Arial"/>
                <a:cs typeface="Arial"/>
              </a:rPr>
              <a:t>Appels/déclarations nationales ou internationales</a:t>
            </a:r>
            <a:endParaRPr sz="1050">
              <a:solidFill>
                <a:prstClr val="black"/>
              </a:solidFill>
              <a:latin typeface="Arial"/>
              <a:cs typeface="Arial"/>
            </a:endParaRPr>
          </a:p>
          <a:p>
            <a:pPr defTabSz="685800">
              <a:defRPr/>
            </a:pPr>
            <a:endParaRPr lang="fr-FR" sz="1050">
              <a:solidFill>
                <a:prstClr val="black"/>
              </a:solidFill>
              <a:latin typeface="Arial"/>
              <a:cs typeface="Arial"/>
            </a:endParaRPr>
          </a:p>
          <a:p>
            <a:pPr defTabSz="685800">
              <a:defRPr/>
            </a:pPr>
            <a:r>
              <a:rPr lang="fr-FR" sz="1050">
                <a:solidFill>
                  <a:prstClr val="black"/>
                </a:solidFill>
                <a:latin typeface="Arial"/>
                <a:cs typeface="Arial"/>
              </a:rPr>
              <a:t>- Soutenir les initiatives visant à favoriser le libre-accès (techniques, juridiques, institutionnelles, politiques…)</a:t>
            </a:r>
            <a:endParaRPr sz="1350">
              <a:solidFill>
                <a:prstClr val="black"/>
              </a:solidFill>
              <a:latin typeface="Calibri"/>
              <a:cs typeface="Arial"/>
            </a:endParaRPr>
          </a:p>
          <a:p>
            <a:pPr defTabSz="685800">
              <a:defRPr/>
            </a:pPr>
            <a:endParaRPr lang="fr-FR" sz="1050">
              <a:latin typeface="Arial"/>
              <a:cs typeface="Arial"/>
            </a:endParaRPr>
          </a:p>
          <a:p>
            <a:pPr defTabSz="685800">
              <a:defRPr/>
            </a:pPr>
            <a:r>
              <a:rPr lang="fr-FR" sz="1050">
                <a:latin typeface="Arial"/>
                <a:cs typeface="Arial"/>
              </a:rPr>
              <a:t>-</a:t>
            </a:r>
            <a:r>
              <a:rPr lang="fr-FR" sz="1050" b="1">
                <a:solidFill>
                  <a:srgbClr val="EC6B5D"/>
                </a:solidFill>
                <a:latin typeface="Arial"/>
                <a:cs typeface="Arial"/>
              </a:rPr>
              <a:t> </a:t>
            </a:r>
            <a:r>
              <a:rPr lang="fr-FR" sz="1050">
                <a:solidFill>
                  <a:prstClr val="black"/>
                </a:solidFill>
                <a:latin typeface="Arial"/>
                <a:cs typeface="Arial"/>
              </a:rPr>
              <a:t>Promouvoir le libre-accès aux résultats et données de recherche </a:t>
            </a:r>
            <a:endParaRPr/>
          </a:p>
        </p:txBody>
      </p:sp>
      <p:grpSp>
        <p:nvGrpSpPr>
          <p:cNvPr id="9" name="Groupe 16" hidden="0"/>
          <p:cNvGrpSpPr/>
          <p:nvPr isPhoto="0" userDrawn="0"/>
        </p:nvGrpSpPr>
        <p:grpSpPr bwMode="auto">
          <a:xfrm>
            <a:off x="8316416" y="-266218"/>
            <a:ext cx="966847" cy="969928"/>
            <a:chOff x="1432045" y="2750776"/>
            <a:chExt cx="966847" cy="969928"/>
          </a:xfrm>
          <a:solidFill>
            <a:srgbClr val="EC6B5D"/>
          </a:solidFill>
        </p:grpSpPr>
        <p:sp>
          <p:nvSpPr>
            <p:cNvPr id="10" name="Freeform 43" hidden="0"/>
            <p:cNvSpPr>
              <a:spLocks noEditPoints="1"/>
            </p:cNvSpPr>
            <p:nvPr isPhoto="0" userDrawn="0"/>
          </p:nvSpPr>
          <p:spPr bwMode="auto">
            <a:xfrm>
              <a:off x="1432045" y="2750776"/>
              <a:ext cx="966847" cy="969928"/>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4 h 201"/>
                <a:gd name="T12" fmla="*/ 5 w 201"/>
                <a:gd name="T13" fmla="*/ 100 h 201"/>
                <a:gd name="T14" fmla="*/ 100 w 201"/>
                <a:gd name="T15" fmla="*/ 196 h 201"/>
                <a:gd name="T16" fmla="*/ 196 w 201"/>
                <a:gd name="T17" fmla="*/ 100 h 201"/>
                <a:gd name="T18" fmla="*/ 100 w 201"/>
                <a:gd name="T19"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fill="norm" stroke="1" extrusionOk="0">
                  <a:moveTo>
                    <a:pt x="100" y="201"/>
                  </a:moveTo>
                  <a:cubicBezTo>
                    <a:pt x="45" y="201"/>
                    <a:pt x="0" y="155"/>
                    <a:pt x="0" y="100"/>
                  </a:cubicBezTo>
                  <a:cubicBezTo>
                    <a:pt x="0" y="45"/>
                    <a:pt x="45" y="0"/>
                    <a:pt x="100" y="0"/>
                  </a:cubicBezTo>
                  <a:cubicBezTo>
                    <a:pt x="156" y="0"/>
                    <a:pt x="201" y="45"/>
                    <a:pt x="201" y="100"/>
                  </a:cubicBezTo>
                  <a:cubicBezTo>
                    <a:pt x="201" y="155"/>
                    <a:pt x="156" y="201"/>
                    <a:pt x="100" y="201"/>
                  </a:cubicBezTo>
                  <a:close/>
                  <a:moveTo>
                    <a:pt x="100" y="4"/>
                  </a:moveTo>
                  <a:cubicBezTo>
                    <a:pt x="48" y="4"/>
                    <a:pt x="5" y="47"/>
                    <a:pt x="5" y="100"/>
                  </a:cubicBezTo>
                  <a:cubicBezTo>
                    <a:pt x="5" y="153"/>
                    <a:pt x="48" y="196"/>
                    <a:pt x="100" y="196"/>
                  </a:cubicBezTo>
                  <a:cubicBezTo>
                    <a:pt x="153" y="196"/>
                    <a:pt x="196" y="153"/>
                    <a:pt x="196" y="100"/>
                  </a:cubicBezTo>
                  <a:cubicBezTo>
                    <a:pt x="196" y="47"/>
                    <a:pt x="153" y="4"/>
                    <a:pt x="100" y="4"/>
                  </a:cubicBezTo>
                  <a:close/>
                </a:path>
              </a:pathLst>
            </a:custGeom>
            <a:grpFill/>
            <a:ln>
              <a:noFill/>
            </a:ln>
          </p:spPr>
          <p:txBody>
            <a:bodyPr vert="horz" wrap="square" lIns="91440" tIns="45720" rIns="91440" bIns="45720" numCol="1" anchor="t" anchorCtr="0" compatLnSpc="1">
              <a:prstTxWarp prst="textNoShape"/>
            </a:bodyPr>
            <a:lstStyle/>
            <a:p>
              <a:pPr>
                <a:defRPr/>
              </a:pPr>
              <a:endParaRPr lang="en-US"/>
            </a:p>
          </p:txBody>
        </p:sp>
        <p:sp>
          <p:nvSpPr>
            <p:cNvPr id="11" name="Freeform 44" hidden="0"/>
            <p:cNvSpPr/>
            <p:nvPr isPhoto="0" userDrawn="0"/>
          </p:nvSpPr>
          <p:spPr bwMode="auto">
            <a:xfrm>
              <a:off x="1672215" y="3104883"/>
              <a:ext cx="489582" cy="255569"/>
            </a:xfrm>
            <a:custGeom>
              <a:avLst/>
              <a:gdLst>
                <a:gd name="T0" fmla="*/ 0 w 102"/>
                <a:gd name="T1" fmla="*/ 27 h 53"/>
                <a:gd name="T2" fmla="*/ 3 w 102"/>
                <a:gd name="T3" fmla="*/ 22 h 53"/>
                <a:gd name="T4" fmla="*/ 35 w 102"/>
                <a:gd name="T5" fmla="*/ 4 h 53"/>
                <a:gd name="T6" fmla="*/ 61 w 102"/>
                <a:gd name="T7" fmla="*/ 1 h 53"/>
                <a:gd name="T8" fmla="*/ 84 w 102"/>
                <a:gd name="T9" fmla="*/ 9 h 53"/>
                <a:gd name="T10" fmla="*/ 101 w 102"/>
                <a:gd name="T11" fmla="*/ 23 h 53"/>
                <a:gd name="T12" fmla="*/ 102 w 102"/>
                <a:gd name="T13" fmla="*/ 24 h 53"/>
                <a:gd name="T14" fmla="*/ 102 w 102"/>
                <a:gd name="T15" fmla="*/ 25 h 53"/>
                <a:gd name="T16" fmla="*/ 99 w 102"/>
                <a:gd name="T17" fmla="*/ 25 h 53"/>
                <a:gd name="T18" fmla="*/ 80 w 102"/>
                <a:gd name="T19" fmla="*/ 11 h 53"/>
                <a:gd name="T20" fmla="*/ 51 w 102"/>
                <a:gd name="T21" fmla="*/ 4 h 53"/>
                <a:gd name="T22" fmla="*/ 25 w 102"/>
                <a:gd name="T23" fmla="*/ 12 h 53"/>
                <a:gd name="T24" fmla="*/ 4 w 102"/>
                <a:gd name="T25" fmla="*/ 26 h 53"/>
                <a:gd name="T26" fmla="*/ 4 w 102"/>
                <a:gd name="T27" fmla="*/ 30 h 53"/>
                <a:gd name="T28" fmla="*/ 8 w 102"/>
                <a:gd name="T29" fmla="*/ 31 h 53"/>
                <a:gd name="T30" fmla="*/ 11 w 102"/>
                <a:gd name="T31" fmla="*/ 30 h 53"/>
                <a:gd name="T32" fmla="*/ 14 w 102"/>
                <a:gd name="T33" fmla="*/ 30 h 53"/>
                <a:gd name="T34" fmla="*/ 32 w 102"/>
                <a:gd name="T35" fmla="*/ 43 h 53"/>
                <a:gd name="T36" fmla="*/ 55 w 102"/>
                <a:gd name="T37" fmla="*/ 47 h 53"/>
                <a:gd name="T38" fmla="*/ 78 w 102"/>
                <a:gd name="T39" fmla="*/ 40 h 53"/>
                <a:gd name="T40" fmla="*/ 90 w 102"/>
                <a:gd name="T41" fmla="*/ 30 h 53"/>
                <a:gd name="T42" fmla="*/ 93 w 102"/>
                <a:gd name="T43" fmla="*/ 30 h 53"/>
                <a:gd name="T44" fmla="*/ 92 w 102"/>
                <a:gd name="T45" fmla="*/ 33 h 53"/>
                <a:gd name="T46" fmla="*/ 68 w 102"/>
                <a:gd name="T47" fmla="*/ 48 h 53"/>
                <a:gd name="T48" fmla="*/ 25 w 102"/>
                <a:gd name="T49" fmla="*/ 43 h 53"/>
                <a:gd name="T50" fmla="*/ 13 w 102"/>
                <a:gd name="T51" fmla="*/ 34 h 53"/>
                <a:gd name="T52" fmla="*/ 11 w 102"/>
                <a:gd name="T53" fmla="*/ 34 h 53"/>
                <a:gd name="T54" fmla="*/ 5 w 102"/>
                <a:gd name="T55" fmla="*/ 35 h 53"/>
                <a:gd name="T56" fmla="*/ 0 w 102"/>
                <a:gd name="T57" fmla="*/ 29 h 53"/>
                <a:gd name="T58" fmla="*/ 0 w 102"/>
                <a:gd name="T59"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53" fill="norm" stroke="1" extrusionOk="0">
                  <a:moveTo>
                    <a:pt x="0" y="27"/>
                  </a:moveTo>
                  <a:cubicBezTo>
                    <a:pt x="0" y="25"/>
                    <a:pt x="2" y="24"/>
                    <a:pt x="3" y="22"/>
                  </a:cubicBezTo>
                  <a:cubicBezTo>
                    <a:pt x="13" y="14"/>
                    <a:pt x="23" y="8"/>
                    <a:pt x="35" y="4"/>
                  </a:cubicBezTo>
                  <a:cubicBezTo>
                    <a:pt x="43" y="1"/>
                    <a:pt x="52" y="0"/>
                    <a:pt x="61" y="1"/>
                  </a:cubicBezTo>
                  <a:cubicBezTo>
                    <a:pt x="69" y="2"/>
                    <a:pt x="77" y="5"/>
                    <a:pt x="84" y="9"/>
                  </a:cubicBezTo>
                  <a:cubicBezTo>
                    <a:pt x="90" y="13"/>
                    <a:pt x="96" y="18"/>
                    <a:pt x="101" y="23"/>
                  </a:cubicBezTo>
                  <a:cubicBezTo>
                    <a:pt x="101" y="24"/>
                    <a:pt x="102" y="24"/>
                    <a:pt x="102" y="24"/>
                  </a:cubicBezTo>
                  <a:cubicBezTo>
                    <a:pt x="102" y="25"/>
                    <a:pt x="102" y="25"/>
                    <a:pt x="102" y="25"/>
                  </a:cubicBezTo>
                  <a:cubicBezTo>
                    <a:pt x="101" y="27"/>
                    <a:pt x="100" y="27"/>
                    <a:pt x="99" y="25"/>
                  </a:cubicBezTo>
                  <a:cubicBezTo>
                    <a:pt x="93" y="20"/>
                    <a:pt x="87" y="15"/>
                    <a:pt x="80" y="11"/>
                  </a:cubicBezTo>
                  <a:cubicBezTo>
                    <a:pt x="71" y="6"/>
                    <a:pt x="62" y="3"/>
                    <a:pt x="51" y="4"/>
                  </a:cubicBezTo>
                  <a:cubicBezTo>
                    <a:pt x="42" y="4"/>
                    <a:pt x="33" y="7"/>
                    <a:pt x="25" y="12"/>
                  </a:cubicBezTo>
                  <a:cubicBezTo>
                    <a:pt x="17" y="15"/>
                    <a:pt x="11" y="20"/>
                    <a:pt x="4" y="26"/>
                  </a:cubicBezTo>
                  <a:cubicBezTo>
                    <a:pt x="3" y="27"/>
                    <a:pt x="3" y="29"/>
                    <a:pt x="4" y="30"/>
                  </a:cubicBezTo>
                  <a:cubicBezTo>
                    <a:pt x="4" y="31"/>
                    <a:pt x="6" y="32"/>
                    <a:pt x="8" y="31"/>
                  </a:cubicBezTo>
                  <a:cubicBezTo>
                    <a:pt x="9" y="31"/>
                    <a:pt x="10" y="31"/>
                    <a:pt x="11" y="30"/>
                  </a:cubicBezTo>
                  <a:cubicBezTo>
                    <a:pt x="12" y="29"/>
                    <a:pt x="13" y="30"/>
                    <a:pt x="14" y="30"/>
                  </a:cubicBezTo>
                  <a:cubicBezTo>
                    <a:pt x="19" y="35"/>
                    <a:pt x="25" y="40"/>
                    <a:pt x="32" y="43"/>
                  </a:cubicBezTo>
                  <a:cubicBezTo>
                    <a:pt x="39" y="46"/>
                    <a:pt x="47" y="48"/>
                    <a:pt x="55" y="47"/>
                  </a:cubicBezTo>
                  <a:cubicBezTo>
                    <a:pt x="63" y="47"/>
                    <a:pt x="71" y="44"/>
                    <a:pt x="78" y="40"/>
                  </a:cubicBezTo>
                  <a:cubicBezTo>
                    <a:pt x="82" y="37"/>
                    <a:pt x="86" y="34"/>
                    <a:pt x="90" y="30"/>
                  </a:cubicBezTo>
                  <a:cubicBezTo>
                    <a:pt x="91" y="30"/>
                    <a:pt x="92" y="29"/>
                    <a:pt x="93" y="30"/>
                  </a:cubicBezTo>
                  <a:cubicBezTo>
                    <a:pt x="93" y="31"/>
                    <a:pt x="93" y="32"/>
                    <a:pt x="92" y="33"/>
                  </a:cubicBezTo>
                  <a:cubicBezTo>
                    <a:pt x="85" y="40"/>
                    <a:pt x="77" y="45"/>
                    <a:pt x="68" y="48"/>
                  </a:cubicBezTo>
                  <a:cubicBezTo>
                    <a:pt x="53" y="53"/>
                    <a:pt x="39" y="51"/>
                    <a:pt x="25" y="43"/>
                  </a:cubicBezTo>
                  <a:cubicBezTo>
                    <a:pt x="21" y="40"/>
                    <a:pt x="17" y="37"/>
                    <a:pt x="13" y="34"/>
                  </a:cubicBezTo>
                  <a:cubicBezTo>
                    <a:pt x="12" y="33"/>
                    <a:pt x="12" y="33"/>
                    <a:pt x="11" y="34"/>
                  </a:cubicBezTo>
                  <a:cubicBezTo>
                    <a:pt x="9" y="35"/>
                    <a:pt x="7" y="35"/>
                    <a:pt x="5" y="35"/>
                  </a:cubicBezTo>
                  <a:cubicBezTo>
                    <a:pt x="2" y="34"/>
                    <a:pt x="1" y="32"/>
                    <a:pt x="0" y="29"/>
                  </a:cubicBezTo>
                  <a:cubicBezTo>
                    <a:pt x="0" y="29"/>
                    <a:pt x="0" y="28"/>
                    <a:pt x="0" y="27"/>
                  </a:cubicBezTo>
                  <a:close/>
                </a:path>
              </a:pathLst>
            </a:custGeom>
            <a:grpFill/>
            <a:ln>
              <a:noFill/>
            </a:ln>
          </p:spPr>
          <p:txBody>
            <a:bodyPr vert="horz" wrap="square" lIns="91440" tIns="45720" rIns="91440" bIns="45720" numCol="1" anchor="t" anchorCtr="0" compatLnSpc="1">
              <a:prstTxWarp prst="textNoShape"/>
            </a:bodyPr>
            <a:lstStyle/>
            <a:p>
              <a:pPr>
                <a:defRPr/>
              </a:pPr>
              <a:endParaRPr lang="en-US"/>
            </a:p>
          </p:txBody>
        </p:sp>
        <p:sp>
          <p:nvSpPr>
            <p:cNvPr id="12" name="Freeform 45" hidden="0"/>
            <p:cNvSpPr>
              <a:spLocks noEditPoints="1"/>
            </p:cNvSpPr>
            <p:nvPr isPhoto="0" userDrawn="0"/>
          </p:nvSpPr>
          <p:spPr bwMode="auto">
            <a:xfrm>
              <a:off x="1724559" y="3132591"/>
              <a:ext cx="384892" cy="193986"/>
            </a:xfrm>
            <a:custGeom>
              <a:avLst/>
              <a:gdLst>
                <a:gd name="T0" fmla="*/ 61 w 80"/>
                <a:gd name="T1" fmla="*/ 9 h 40"/>
                <a:gd name="T2" fmla="*/ 51 w 80"/>
                <a:gd name="T3" fmla="*/ 35 h 40"/>
                <a:gd name="T4" fmla="*/ 28 w 80"/>
                <a:gd name="T5" fmla="*/ 34 h 40"/>
                <a:gd name="T6" fmla="*/ 20 w 80"/>
                <a:gd name="T7" fmla="*/ 9 h 40"/>
                <a:gd name="T8" fmla="*/ 15 w 80"/>
                <a:gd name="T9" fmla="*/ 12 h 40"/>
                <a:gd name="T10" fmla="*/ 3 w 80"/>
                <a:gd name="T11" fmla="*/ 21 h 40"/>
                <a:gd name="T12" fmla="*/ 2 w 80"/>
                <a:gd name="T13" fmla="*/ 21 h 40"/>
                <a:gd name="T14" fmla="*/ 1 w 80"/>
                <a:gd name="T15" fmla="*/ 20 h 40"/>
                <a:gd name="T16" fmla="*/ 1 w 80"/>
                <a:gd name="T17" fmla="*/ 18 h 40"/>
                <a:gd name="T18" fmla="*/ 6 w 80"/>
                <a:gd name="T19" fmla="*/ 14 h 40"/>
                <a:gd name="T20" fmla="*/ 32 w 80"/>
                <a:gd name="T21" fmla="*/ 2 h 40"/>
                <a:gd name="T22" fmla="*/ 59 w 80"/>
                <a:gd name="T23" fmla="*/ 5 h 40"/>
                <a:gd name="T24" fmla="*/ 79 w 80"/>
                <a:gd name="T25" fmla="*/ 18 h 40"/>
                <a:gd name="T26" fmla="*/ 79 w 80"/>
                <a:gd name="T27" fmla="*/ 21 h 40"/>
                <a:gd name="T28" fmla="*/ 76 w 80"/>
                <a:gd name="T29" fmla="*/ 21 h 40"/>
                <a:gd name="T30" fmla="*/ 65 w 80"/>
                <a:gd name="T31" fmla="*/ 11 h 40"/>
                <a:gd name="T32" fmla="*/ 61 w 80"/>
                <a:gd name="T33" fmla="*/ 9 h 40"/>
                <a:gd name="T34" fmla="*/ 35 w 80"/>
                <a:gd name="T35" fmla="*/ 5 h 40"/>
                <a:gd name="T36" fmla="*/ 25 w 80"/>
                <a:gd name="T37" fmla="*/ 8 h 40"/>
                <a:gd name="T38" fmla="*/ 24 w 80"/>
                <a:gd name="T39" fmla="*/ 9 h 40"/>
                <a:gd name="T40" fmla="*/ 23 w 80"/>
                <a:gd name="T41" fmla="*/ 19 h 40"/>
                <a:gd name="T42" fmla="*/ 43 w 80"/>
                <a:gd name="T43" fmla="*/ 34 h 40"/>
                <a:gd name="T44" fmla="*/ 57 w 80"/>
                <a:gd name="T45" fmla="*/ 8 h 40"/>
                <a:gd name="T46" fmla="*/ 56 w 80"/>
                <a:gd name="T47" fmla="*/ 7 h 40"/>
                <a:gd name="T48" fmla="*/ 49 w 80"/>
                <a:gd name="T49" fmla="*/ 5 h 40"/>
                <a:gd name="T50" fmla="*/ 46 w 80"/>
                <a:gd name="T51" fmla="*/ 5 h 40"/>
                <a:gd name="T52" fmla="*/ 52 w 80"/>
                <a:gd name="T53" fmla="*/ 21 h 40"/>
                <a:gd name="T54" fmla="*/ 37 w 80"/>
                <a:gd name="T55" fmla="*/ 28 h 40"/>
                <a:gd name="T56" fmla="*/ 29 w 80"/>
                <a:gd name="T57" fmla="*/ 16 h 40"/>
                <a:gd name="T58" fmla="*/ 35 w 80"/>
                <a:gd name="T59" fmla="*/ 14 h 40"/>
                <a:gd name="T60" fmla="*/ 31 w 80"/>
                <a:gd name="T61" fmla="*/ 9 h 40"/>
                <a:gd name="T62" fmla="*/ 35 w 80"/>
                <a:gd name="T6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40" fill="norm" stroke="1" extrusionOk="0">
                  <a:moveTo>
                    <a:pt x="61" y="9"/>
                  </a:moveTo>
                  <a:cubicBezTo>
                    <a:pt x="64" y="20"/>
                    <a:pt x="61" y="29"/>
                    <a:pt x="51" y="35"/>
                  </a:cubicBezTo>
                  <a:cubicBezTo>
                    <a:pt x="43" y="40"/>
                    <a:pt x="35" y="39"/>
                    <a:pt x="28" y="34"/>
                  </a:cubicBezTo>
                  <a:cubicBezTo>
                    <a:pt x="20" y="28"/>
                    <a:pt x="18" y="19"/>
                    <a:pt x="20" y="9"/>
                  </a:cubicBezTo>
                  <a:cubicBezTo>
                    <a:pt x="18" y="10"/>
                    <a:pt x="16" y="11"/>
                    <a:pt x="15" y="12"/>
                  </a:cubicBezTo>
                  <a:cubicBezTo>
                    <a:pt x="11" y="15"/>
                    <a:pt x="7" y="17"/>
                    <a:pt x="3" y="21"/>
                  </a:cubicBezTo>
                  <a:cubicBezTo>
                    <a:pt x="2" y="21"/>
                    <a:pt x="2" y="21"/>
                    <a:pt x="2" y="21"/>
                  </a:cubicBezTo>
                  <a:cubicBezTo>
                    <a:pt x="1" y="21"/>
                    <a:pt x="1" y="21"/>
                    <a:pt x="1" y="20"/>
                  </a:cubicBezTo>
                  <a:cubicBezTo>
                    <a:pt x="0" y="20"/>
                    <a:pt x="1" y="19"/>
                    <a:pt x="1" y="18"/>
                  </a:cubicBezTo>
                  <a:cubicBezTo>
                    <a:pt x="3" y="17"/>
                    <a:pt x="4" y="15"/>
                    <a:pt x="6" y="14"/>
                  </a:cubicBezTo>
                  <a:cubicBezTo>
                    <a:pt x="14" y="8"/>
                    <a:pt x="22" y="4"/>
                    <a:pt x="32" y="2"/>
                  </a:cubicBezTo>
                  <a:cubicBezTo>
                    <a:pt x="41" y="0"/>
                    <a:pt x="50" y="1"/>
                    <a:pt x="59" y="5"/>
                  </a:cubicBezTo>
                  <a:cubicBezTo>
                    <a:pt x="67" y="8"/>
                    <a:pt x="73" y="12"/>
                    <a:pt x="79" y="18"/>
                  </a:cubicBezTo>
                  <a:cubicBezTo>
                    <a:pt x="80" y="19"/>
                    <a:pt x="80" y="20"/>
                    <a:pt x="79" y="21"/>
                  </a:cubicBezTo>
                  <a:cubicBezTo>
                    <a:pt x="78" y="21"/>
                    <a:pt x="77" y="21"/>
                    <a:pt x="76" y="21"/>
                  </a:cubicBezTo>
                  <a:cubicBezTo>
                    <a:pt x="73" y="17"/>
                    <a:pt x="69" y="14"/>
                    <a:pt x="65" y="11"/>
                  </a:cubicBezTo>
                  <a:cubicBezTo>
                    <a:pt x="64" y="11"/>
                    <a:pt x="63" y="10"/>
                    <a:pt x="61" y="9"/>
                  </a:cubicBezTo>
                  <a:close/>
                  <a:moveTo>
                    <a:pt x="35" y="5"/>
                  </a:moveTo>
                  <a:cubicBezTo>
                    <a:pt x="32" y="6"/>
                    <a:pt x="28" y="7"/>
                    <a:pt x="25" y="8"/>
                  </a:cubicBezTo>
                  <a:cubicBezTo>
                    <a:pt x="25" y="8"/>
                    <a:pt x="25" y="9"/>
                    <a:pt x="24" y="9"/>
                  </a:cubicBezTo>
                  <a:cubicBezTo>
                    <a:pt x="23" y="12"/>
                    <a:pt x="22" y="15"/>
                    <a:pt x="23" y="19"/>
                  </a:cubicBezTo>
                  <a:cubicBezTo>
                    <a:pt x="24" y="29"/>
                    <a:pt x="33" y="35"/>
                    <a:pt x="43" y="34"/>
                  </a:cubicBezTo>
                  <a:cubicBezTo>
                    <a:pt x="55" y="32"/>
                    <a:pt x="62" y="19"/>
                    <a:pt x="57" y="8"/>
                  </a:cubicBezTo>
                  <a:cubicBezTo>
                    <a:pt x="57" y="8"/>
                    <a:pt x="56" y="8"/>
                    <a:pt x="56" y="7"/>
                  </a:cubicBezTo>
                  <a:cubicBezTo>
                    <a:pt x="53" y="7"/>
                    <a:pt x="51" y="6"/>
                    <a:pt x="49" y="5"/>
                  </a:cubicBezTo>
                  <a:cubicBezTo>
                    <a:pt x="48" y="5"/>
                    <a:pt x="47" y="5"/>
                    <a:pt x="46" y="5"/>
                  </a:cubicBezTo>
                  <a:cubicBezTo>
                    <a:pt x="53" y="9"/>
                    <a:pt x="54" y="16"/>
                    <a:pt x="52" y="21"/>
                  </a:cubicBezTo>
                  <a:cubicBezTo>
                    <a:pt x="49" y="27"/>
                    <a:pt x="43" y="30"/>
                    <a:pt x="37" y="28"/>
                  </a:cubicBezTo>
                  <a:cubicBezTo>
                    <a:pt x="32" y="26"/>
                    <a:pt x="28" y="21"/>
                    <a:pt x="29" y="16"/>
                  </a:cubicBezTo>
                  <a:cubicBezTo>
                    <a:pt x="32" y="18"/>
                    <a:pt x="34" y="17"/>
                    <a:pt x="35" y="14"/>
                  </a:cubicBezTo>
                  <a:cubicBezTo>
                    <a:pt x="36" y="12"/>
                    <a:pt x="34" y="10"/>
                    <a:pt x="31" y="9"/>
                  </a:cubicBezTo>
                  <a:cubicBezTo>
                    <a:pt x="32" y="7"/>
                    <a:pt x="34" y="6"/>
                    <a:pt x="35" y="5"/>
                  </a:cubicBezTo>
                  <a:close/>
                </a:path>
              </a:pathLst>
            </a:custGeom>
            <a:grpFill/>
            <a:ln>
              <a:noFill/>
            </a:ln>
          </p:spPr>
          <p:txBody>
            <a:bodyPr vert="horz" wrap="square" lIns="91440" tIns="45720" rIns="91440" bIns="45720" numCol="1" anchor="t" anchorCtr="0" compatLnSpc="1">
              <a:prstTxWarp prst="textNoShape"/>
            </a:bodyPr>
            <a:lstStyle/>
            <a:p>
              <a:pPr>
                <a:defRPr/>
              </a:pPr>
              <a:endParaRPr lang="en-US"/>
            </a:p>
          </p:txBody>
        </p:sp>
      </p:grpSp>
      <p:grpSp>
        <p:nvGrpSpPr>
          <p:cNvPr id="13" name="Groupe 20" hidden="0"/>
          <p:cNvGrpSpPr/>
          <p:nvPr isPhoto="0" userDrawn="0"/>
        </p:nvGrpSpPr>
        <p:grpSpPr bwMode="auto">
          <a:xfrm rot="5400000">
            <a:off x="7232173" y="2632695"/>
            <a:ext cx="3581996" cy="125949"/>
            <a:chOff x="1259633" y="1851669"/>
            <a:chExt cx="6567924" cy="230937"/>
          </a:xfrm>
        </p:grpSpPr>
        <p:grpSp>
          <p:nvGrpSpPr>
            <p:cNvPr id="14" name="Groupe 21" hidden="0"/>
            <p:cNvGrpSpPr/>
            <p:nvPr isPhoto="0" userDrawn="0"/>
          </p:nvGrpSpPr>
          <p:grpSpPr bwMode="auto">
            <a:xfrm>
              <a:off x="3900867" y="1851670"/>
              <a:ext cx="1300128" cy="230936"/>
              <a:chOff x="3900867" y="1851670"/>
              <a:chExt cx="1300128" cy="230936"/>
            </a:xfrm>
          </p:grpSpPr>
          <p:sp>
            <p:nvSpPr>
              <p:cNvPr id="15" name="Freeform 23" hidden="0"/>
              <p:cNvSpPr/>
              <p:nvPr isPhoto="0" userDrawn="0"/>
            </p:nvSpPr>
            <p:spPr bwMode="auto">
              <a:xfrm>
                <a:off x="3900867" y="1851670"/>
                <a:ext cx="1300128" cy="230936"/>
              </a:xfrm>
              <a:custGeom>
                <a:avLst/>
                <a:gdLst>
                  <a:gd name="T0" fmla="*/ 537 w 562"/>
                  <a:gd name="T1" fmla="*/ 75 h 75"/>
                  <a:gd name="T2" fmla="*/ 269 w 562"/>
                  <a:gd name="T3" fmla="*/ 75 h 75"/>
                  <a:gd name="T4" fmla="*/ 0 w 562"/>
                  <a:gd name="T5" fmla="*/ 75 h 75"/>
                  <a:gd name="T6" fmla="*/ 23 w 562"/>
                  <a:gd name="T7" fmla="*/ 37 h 75"/>
                  <a:gd name="T8" fmla="*/ 0 w 562"/>
                  <a:gd name="T9" fmla="*/ 0 h 75"/>
                  <a:gd name="T10" fmla="*/ 269 w 562"/>
                  <a:gd name="T11" fmla="*/ 0 h 75"/>
                  <a:gd name="T12" fmla="*/ 537 w 562"/>
                  <a:gd name="T13" fmla="*/ 0 h 75"/>
                  <a:gd name="T14" fmla="*/ 562 w 562"/>
                  <a:gd name="T15" fmla="*/ 37 h 75"/>
                  <a:gd name="T16" fmla="*/ 537 w 562"/>
                  <a:gd name="T17" fmla="*/ 75 h 75"/>
                  <a:gd name="T18" fmla="*/ 537 w 562"/>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75" fill="norm" stroke="1" extrusionOk="0">
                    <a:moveTo>
                      <a:pt x="537" y="75"/>
                    </a:moveTo>
                    <a:lnTo>
                      <a:pt x="269" y="75"/>
                    </a:lnTo>
                    <a:lnTo>
                      <a:pt x="0" y="75"/>
                    </a:lnTo>
                    <a:lnTo>
                      <a:pt x="23" y="37"/>
                    </a:lnTo>
                    <a:lnTo>
                      <a:pt x="0" y="0"/>
                    </a:lnTo>
                    <a:lnTo>
                      <a:pt x="269" y="0"/>
                    </a:lnTo>
                    <a:lnTo>
                      <a:pt x="537" y="0"/>
                    </a:lnTo>
                    <a:lnTo>
                      <a:pt x="562" y="37"/>
                    </a:lnTo>
                    <a:lnTo>
                      <a:pt x="537" y="75"/>
                    </a:lnTo>
                    <a:lnTo>
                      <a:pt x="537"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a:defRPr/>
                </a:pPr>
                <a:endParaRPr lang="en-US" b="1"/>
              </a:p>
            </p:txBody>
          </p:sp>
          <p:sp>
            <p:nvSpPr>
              <p:cNvPr id="16" name="Oval 24" hidden="0"/>
              <p:cNvSpPr>
                <a:spLocks noChangeArrowheads="1"/>
              </p:cNvSpPr>
              <p:nvPr isPhoto="0" userDrawn="0"/>
            </p:nvSpPr>
            <p:spPr bwMode="auto">
              <a:xfrm>
                <a:off x="4492428"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17" name="Groupe 22" hidden="0"/>
            <p:cNvGrpSpPr/>
            <p:nvPr isPhoto="0" userDrawn="0"/>
          </p:nvGrpSpPr>
          <p:grpSpPr bwMode="auto">
            <a:xfrm>
              <a:off x="5209721" y="1851670"/>
              <a:ext cx="1302442" cy="230936"/>
              <a:chOff x="5223696" y="1851670"/>
              <a:chExt cx="1302442" cy="230936"/>
            </a:xfrm>
          </p:grpSpPr>
          <p:sp>
            <p:nvSpPr>
              <p:cNvPr id="18" name="Freeform 26" hidden="0"/>
              <p:cNvSpPr/>
              <p:nvPr isPhoto="0" userDrawn="0"/>
            </p:nvSpPr>
            <p:spPr bwMode="auto">
              <a:xfrm>
                <a:off x="5223696" y="1851670"/>
                <a:ext cx="1302442" cy="230936"/>
              </a:xfrm>
              <a:custGeom>
                <a:avLst/>
                <a:gdLst>
                  <a:gd name="T0" fmla="*/ 538 w 563"/>
                  <a:gd name="T1" fmla="*/ 75 h 75"/>
                  <a:gd name="T2" fmla="*/ 269 w 563"/>
                  <a:gd name="T3" fmla="*/ 75 h 75"/>
                  <a:gd name="T4" fmla="*/ 0 w 563"/>
                  <a:gd name="T5" fmla="*/ 75 h 75"/>
                  <a:gd name="T6" fmla="*/ 23 w 563"/>
                  <a:gd name="T7" fmla="*/ 37 h 75"/>
                  <a:gd name="T8" fmla="*/ 0 w 563"/>
                  <a:gd name="T9" fmla="*/ 0 h 75"/>
                  <a:gd name="T10" fmla="*/ 269 w 563"/>
                  <a:gd name="T11" fmla="*/ 0 h 75"/>
                  <a:gd name="T12" fmla="*/ 538 w 563"/>
                  <a:gd name="T13" fmla="*/ 0 h 75"/>
                  <a:gd name="T14" fmla="*/ 563 w 563"/>
                  <a:gd name="T15" fmla="*/ 37 h 75"/>
                  <a:gd name="T16" fmla="*/ 538 w 563"/>
                  <a:gd name="T17" fmla="*/ 75 h 75"/>
                  <a:gd name="T18" fmla="*/ 538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38" y="75"/>
                    </a:moveTo>
                    <a:lnTo>
                      <a:pt x="269" y="75"/>
                    </a:lnTo>
                    <a:lnTo>
                      <a:pt x="0" y="75"/>
                    </a:lnTo>
                    <a:lnTo>
                      <a:pt x="23" y="37"/>
                    </a:lnTo>
                    <a:lnTo>
                      <a:pt x="0" y="0"/>
                    </a:lnTo>
                    <a:lnTo>
                      <a:pt x="269" y="0"/>
                    </a:lnTo>
                    <a:lnTo>
                      <a:pt x="538" y="0"/>
                    </a:lnTo>
                    <a:lnTo>
                      <a:pt x="563" y="37"/>
                    </a:lnTo>
                    <a:lnTo>
                      <a:pt x="538" y="75"/>
                    </a:lnTo>
                    <a:lnTo>
                      <a:pt x="538"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a:defRPr/>
                </a:pPr>
                <a:endParaRPr lang="en-US" b="1"/>
              </a:p>
            </p:txBody>
          </p:sp>
          <p:sp>
            <p:nvSpPr>
              <p:cNvPr id="19" name="Oval 27" hidden="0"/>
              <p:cNvSpPr>
                <a:spLocks noChangeArrowheads="1"/>
              </p:cNvSpPr>
              <p:nvPr isPhoto="0" userDrawn="0"/>
            </p:nvSpPr>
            <p:spPr bwMode="auto">
              <a:xfrm>
                <a:off x="5814874"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20" name="Groupe 23" hidden="0"/>
            <p:cNvGrpSpPr/>
            <p:nvPr isPhoto="0" userDrawn="0"/>
          </p:nvGrpSpPr>
          <p:grpSpPr bwMode="auto">
            <a:xfrm>
              <a:off x="2579614" y="1851669"/>
              <a:ext cx="1302442" cy="230936"/>
              <a:chOff x="2579614" y="1851669"/>
              <a:chExt cx="1302442" cy="230936"/>
            </a:xfrm>
          </p:grpSpPr>
          <p:sp>
            <p:nvSpPr>
              <p:cNvPr id="21" name="Freeform 35" hidden="0"/>
              <p:cNvSpPr/>
              <p:nvPr isPhoto="0" userDrawn="0"/>
            </p:nvSpPr>
            <p:spPr bwMode="auto">
              <a:xfrm>
                <a:off x="2579614" y="1851669"/>
                <a:ext cx="1302442" cy="230936"/>
              </a:xfrm>
              <a:custGeom>
                <a:avLst/>
                <a:gdLst>
                  <a:gd name="T0" fmla="*/ 540 w 563"/>
                  <a:gd name="T1" fmla="*/ 75 h 75"/>
                  <a:gd name="T2" fmla="*/ 269 w 563"/>
                  <a:gd name="T3" fmla="*/ 75 h 75"/>
                  <a:gd name="T4" fmla="*/ 0 w 563"/>
                  <a:gd name="T5" fmla="*/ 75 h 75"/>
                  <a:gd name="T6" fmla="*/ 25 w 563"/>
                  <a:gd name="T7" fmla="*/ 37 h 75"/>
                  <a:gd name="T8" fmla="*/ 0 w 563"/>
                  <a:gd name="T9" fmla="*/ 0 h 75"/>
                  <a:gd name="T10" fmla="*/ 269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69" y="75"/>
                    </a:lnTo>
                    <a:lnTo>
                      <a:pt x="0" y="75"/>
                    </a:lnTo>
                    <a:lnTo>
                      <a:pt x="25" y="37"/>
                    </a:lnTo>
                    <a:lnTo>
                      <a:pt x="0" y="0"/>
                    </a:lnTo>
                    <a:lnTo>
                      <a:pt x="269" y="0"/>
                    </a:lnTo>
                    <a:lnTo>
                      <a:pt x="540" y="0"/>
                    </a:lnTo>
                    <a:lnTo>
                      <a:pt x="563" y="37"/>
                    </a:lnTo>
                    <a:lnTo>
                      <a:pt x="540" y="75"/>
                    </a:lnTo>
                    <a:lnTo>
                      <a:pt x="540"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a:defRPr/>
                </a:pPr>
                <a:endParaRPr lang="en-US" b="1"/>
              </a:p>
            </p:txBody>
          </p:sp>
          <p:sp>
            <p:nvSpPr>
              <p:cNvPr id="22" name="Oval 36" hidden="0"/>
              <p:cNvSpPr>
                <a:spLocks noChangeArrowheads="1"/>
              </p:cNvSpPr>
              <p:nvPr isPhoto="0" userDrawn="0"/>
            </p:nvSpPr>
            <p:spPr bwMode="auto">
              <a:xfrm>
                <a:off x="3173874" y="1907094"/>
                <a:ext cx="117007"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23" name="Groupe 24" hidden="0"/>
            <p:cNvGrpSpPr/>
            <p:nvPr isPhoto="0" userDrawn="0"/>
          </p:nvGrpSpPr>
          <p:grpSpPr bwMode="auto">
            <a:xfrm>
              <a:off x="1259633" y="1851670"/>
              <a:ext cx="1302443" cy="230936"/>
              <a:chOff x="1259633" y="1851670"/>
              <a:chExt cx="1302443" cy="230936"/>
            </a:xfrm>
          </p:grpSpPr>
          <p:sp>
            <p:nvSpPr>
              <p:cNvPr id="24" name="Freeform 41" hidden="0"/>
              <p:cNvSpPr/>
              <p:nvPr isPhoto="0" userDrawn="0"/>
            </p:nvSpPr>
            <p:spPr bwMode="auto">
              <a:xfrm>
                <a:off x="1259633" y="1851670"/>
                <a:ext cx="1302443"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rgbClr val="EC6B5D"/>
              </a:solidFill>
              <a:ln>
                <a:noFill/>
              </a:ln>
            </p:spPr>
            <p:txBody>
              <a:bodyPr vert="horz" wrap="square" lIns="91440" tIns="45720" rIns="91440" bIns="45720" numCol="1" anchor="t" anchorCtr="0" compatLnSpc="1">
                <a:prstTxWarp prst="textNoShape"/>
              </a:bodyPr>
              <a:lstStyle/>
              <a:p>
                <a:pPr>
                  <a:defRPr/>
                </a:pPr>
                <a:endParaRPr lang="en-US" b="1"/>
              </a:p>
            </p:txBody>
          </p:sp>
          <p:sp>
            <p:nvSpPr>
              <p:cNvPr id="25" name="Oval 42" hidden="0"/>
              <p:cNvSpPr>
                <a:spLocks noChangeArrowheads="1"/>
              </p:cNvSpPr>
              <p:nvPr isPhoto="0" userDrawn="0"/>
            </p:nvSpPr>
            <p:spPr bwMode="auto">
              <a:xfrm>
                <a:off x="1860046" y="1907092"/>
                <a:ext cx="110848"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nvGrpSpPr>
            <p:cNvPr id="26" name="Groupe 25" hidden="0"/>
            <p:cNvGrpSpPr/>
            <p:nvPr isPhoto="0" userDrawn="0"/>
          </p:nvGrpSpPr>
          <p:grpSpPr bwMode="auto">
            <a:xfrm>
              <a:off x="6525116" y="1851670"/>
              <a:ext cx="1302442" cy="230936"/>
              <a:chOff x="6539091" y="1851670"/>
              <a:chExt cx="1302442" cy="230936"/>
            </a:xfrm>
          </p:grpSpPr>
          <p:sp>
            <p:nvSpPr>
              <p:cNvPr id="27" name="Freeform 47" hidden="0"/>
              <p:cNvSpPr/>
              <p:nvPr isPhoto="0" userDrawn="0"/>
            </p:nvSpPr>
            <p:spPr bwMode="auto">
              <a:xfrm>
                <a:off x="6539091" y="1851670"/>
                <a:ext cx="1302442" cy="230936"/>
              </a:xfrm>
              <a:custGeom>
                <a:avLst/>
                <a:gdLst>
                  <a:gd name="T0" fmla="*/ 540 w 563"/>
                  <a:gd name="T1" fmla="*/ 75 h 75"/>
                  <a:gd name="T2" fmla="*/ 271 w 563"/>
                  <a:gd name="T3" fmla="*/ 75 h 75"/>
                  <a:gd name="T4" fmla="*/ 0 w 563"/>
                  <a:gd name="T5" fmla="*/ 75 h 75"/>
                  <a:gd name="T6" fmla="*/ 25 w 563"/>
                  <a:gd name="T7" fmla="*/ 37 h 75"/>
                  <a:gd name="T8" fmla="*/ 0 w 563"/>
                  <a:gd name="T9" fmla="*/ 0 h 75"/>
                  <a:gd name="T10" fmla="*/ 271 w 563"/>
                  <a:gd name="T11" fmla="*/ 0 h 75"/>
                  <a:gd name="T12" fmla="*/ 540 w 563"/>
                  <a:gd name="T13" fmla="*/ 0 h 75"/>
                  <a:gd name="T14" fmla="*/ 563 w 563"/>
                  <a:gd name="T15" fmla="*/ 37 h 75"/>
                  <a:gd name="T16" fmla="*/ 540 w 563"/>
                  <a:gd name="T17" fmla="*/ 75 h 75"/>
                  <a:gd name="T18" fmla="*/ 540 w 563"/>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75" fill="norm" stroke="1" extrusionOk="0">
                    <a:moveTo>
                      <a:pt x="540" y="75"/>
                    </a:moveTo>
                    <a:lnTo>
                      <a:pt x="271" y="75"/>
                    </a:lnTo>
                    <a:lnTo>
                      <a:pt x="0" y="75"/>
                    </a:lnTo>
                    <a:lnTo>
                      <a:pt x="25" y="37"/>
                    </a:lnTo>
                    <a:lnTo>
                      <a:pt x="0" y="0"/>
                    </a:lnTo>
                    <a:lnTo>
                      <a:pt x="271" y="0"/>
                    </a:lnTo>
                    <a:lnTo>
                      <a:pt x="540" y="0"/>
                    </a:lnTo>
                    <a:lnTo>
                      <a:pt x="563" y="37"/>
                    </a:lnTo>
                    <a:lnTo>
                      <a:pt x="540" y="75"/>
                    </a:lnTo>
                    <a:lnTo>
                      <a:pt x="540" y="75"/>
                    </a:lnTo>
                    <a:close/>
                  </a:path>
                </a:pathLst>
              </a:custGeom>
              <a:solidFill>
                <a:schemeClr val="bg1">
                  <a:lumMod val="85000"/>
                </a:schemeClr>
              </a:solidFill>
              <a:ln>
                <a:noFill/>
              </a:ln>
            </p:spPr>
            <p:txBody>
              <a:bodyPr vert="horz" wrap="square" lIns="91440" tIns="45720" rIns="91440" bIns="45720" numCol="1" anchor="t" anchorCtr="0" compatLnSpc="1">
                <a:prstTxWarp prst="textNoShape"/>
              </a:bodyPr>
              <a:lstStyle/>
              <a:p>
                <a:pPr>
                  <a:defRPr/>
                </a:pPr>
                <a:endParaRPr lang="en-US" b="1"/>
              </a:p>
            </p:txBody>
          </p:sp>
          <p:sp>
            <p:nvSpPr>
              <p:cNvPr id="28" name="Oval 48" hidden="0"/>
              <p:cNvSpPr>
                <a:spLocks noChangeArrowheads="1"/>
              </p:cNvSpPr>
              <p:nvPr isPhoto="0" userDrawn="0"/>
            </p:nvSpPr>
            <p:spPr bwMode="auto">
              <a:xfrm>
                <a:off x="7136427" y="1907094"/>
                <a:ext cx="110849" cy="117007"/>
              </a:xfrm>
              <a:prstGeom prst="ellipse">
                <a:avLst/>
              </a:prstGeom>
              <a:solidFill>
                <a:srgbClr val="FFFFFF"/>
              </a:solidFill>
              <a:ln>
                <a:noFill/>
              </a:ln>
            </p:spPr>
            <p:txBody>
              <a:bodyPr vert="horz" wrap="square" lIns="91440" tIns="45720" rIns="91440" bIns="45720" numCol="1" anchor="t" anchorCtr="0" compatLnSpc="1">
                <a:prstTxWarp prst="textNoShape"/>
              </a:bodyPr>
              <a:lstStyle/>
              <a:p>
                <a:pPr>
                  <a:defRPr/>
                </a:pPr>
                <a:endParaRPr lang="en-US" b="1"/>
              </a:p>
            </p:txBody>
          </p:sp>
        </p:grpSp>
      </p:grpSp>
      <p:sp>
        <p:nvSpPr>
          <p:cNvPr id="29" name="Rectangle 2" hidden="0"/>
          <p:cNvSpPr/>
          <p:nvPr isPhoto="0" userDrawn="0"/>
        </p:nvSpPr>
        <p:spPr bwMode="auto">
          <a:xfrm>
            <a:off x="0" y="180571"/>
            <a:ext cx="9144000" cy="669414"/>
          </a:xfrm>
          <a:prstGeom prst="rect">
            <a:avLst/>
          </a:prstGeom>
        </p:spPr>
        <p:txBody>
          <a:bodyPr wrap="square">
            <a:spAutoFit/>
          </a:bodyPr>
          <a:lstStyle/>
          <a:p>
            <a:pPr marL="342900" lvl="1" algn="ctr" defTabSz="685800">
              <a:defRPr/>
            </a:pPr>
            <a:r>
              <a:rPr lang="fr-FR" sz="1200" b="1">
                <a:solidFill>
                  <a:srgbClr val="0070C0"/>
                </a:solidFill>
                <a:latin typeface="Arial"/>
                <a:cs typeface="Arial"/>
              </a:rPr>
              <a:t>La Science ouverte : un écosystème d’acteurs</a:t>
            </a:r>
            <a:br>
              <a:rPr lang="fr-FR" sz="1200" b="1">
                <a:solidFill>
                  <a:srgbClr val="0070C0"/>
                </a:solidFill>
                <a:latin typeface="Arial"/>
                <a:cs typeface="Arial"/>
              </a:rPr>
            </a:br>
            <a:r>
              <a:rPr lang="fr-FR" sz="1200" b="1">
                <a:solidFill>
                  <a:srgbClr val="0070C0"/>
                </a:solidFill>
                <a:latin typeface="Arial"/>
                <a:cs typeface="Arial"/>
              </a:rPr>
              <a:t>aux motivations différentes, mais aux objectifs communs</a:t>
            </a:r>
            <a:endParaRPr sz="1350">
              <a:solidFill>
                <a:prstClr val="black"/>
              </a:solidFill>
              <a:latin typeface="Calibri"/>
              <a:cs typeface="Arial"/>
            </a:endParaRPr>
          </a:p>
          <a:p>
            <a:pPr marL="342900" lvl="1" algn="ctr" defTabSz="685800">
              <a:defRPr/>
            </a:pPr>
            <a:endParaRPr sz="1350">
              <a:solidFill>
                <a:prstClr val="black"/>
              </a:solidFill>
              <a:latin typeface="Calibri"/>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ONLYOFFICE/6.0.2.5</Application>
  <DocSecurity>0</DocSecurity>
  <PresentationFormat>Affichage à l'écran (16:9)</PresentationFormat>
  <Paragraphs>0</Paragraphs>
  <Slides>41</Slides>
  <Notes>41</Notes>
  <HiddenSlides>0</HiddenSlides>
  <MMClips>2</MMClips>
  <ScaleCrop>0</ScaleCrop>
  <HeadingPairs>
    <vt:vector size="4" baseType="variant">
      <vt:variant>
        <vt:lpstr>Theme</vt:lpstr>
      </vt:variant>
      <vt:variant>
        <vt:i4>1</vt:i4>
      </vt:variant>
      <vt:variant>
        <vt:lpstr>Slide Titles</vt:lpstr>
      </vt:variant>
      <vt:variant>
        <vt:i4>41</vt:i4>
      </vt:variant>
    </vt:vector>
  </HeadingPairs>
  <TitlesOfParts>
    <vt:vector size="4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Nadia Arpoudaradjou</dc:creator>
  <cp:keywords/>
  <dc:description/>
  <dc:identifier/>
  <dc:language/>
  <cp:lastModifiedBy>Steve DA SILVEIRA</cp:lastModifiedBy>
  <cp:revision>606</cp:revision>
  <dcterms:created xsi:type="dcterms:W3CDTF">2021-01-21T09:24:58Z</dcterms:created>
  <dcterms:modified xsi:type="dcterms:W3CDTF">2023-02-13T15:20:09Z</dcterms:modified>
  <cp:category/>
  <cp:contentStatus/>
  <cp:version/>
</cp:coreProperties>
</file>